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3" r:id="rId3"/>
    <p:sldId id="271" r:id="rId4"/>
    <p:sldId id="273" r:id="rId5"/>
    <p:sldId id="270" r:id="rId6"/>
    <p:sldId id="272" r:id="rId7"/>
    <p:sldId id="274" r:id="rId8"/>
    <p:sldId id="275" r:id="rId9"/>
    <p:sldId id="276" r:id="rId10"/>
    <p:sldId id="277" r:id="rId11"/>
    <p:sldId id="279" r:id="rId12"/>
    <p:sldId id="256" r:id="rId13"/>
    <p:sldId id="262" r:id="rId14"/>
    <p:sldId id="268" r:id="rId15"/>
    <p:sldId id="257" r:id="rId16"/>
    <p:sldId id="269" r:id="rId17"/>
    <p:sldId id="258" r:id="rId18"/>
    <p:sldId id="259" r:id="rId19"/>
    <p:sldId id="260" r:id="rId20"/>
    <p:sldId id="261" r:id="rId21"/>
    <p:sldId id="267" r:id="rId22"/>
    <p:sldId id="264" r:id="rId23"/>
    <p:sldId id="263" r:id="rId24"/>
    <p:sldId id="265" r:id="rId25"/>
    <p:sldId id="266"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9A7"/>
    <a:srgbClr val="B0DC80"/>
    <a:srgbClr val="F7FCF2"/>
    <a:srgbClr val="EDF7E1"/>
    <a:srgbClr val="C0E399"/>
    <a:srgbClr val="009A25"/>
    <a:srgbClr val="FAF4EA"/>
    <a:srgbClr val="F0DDC2"/>
    <a:srgbClr val="FCD3B2"/>
    <a:srgbClr val="FF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B13F09-7E9E-45EA-B978-9A736C8AD594}"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231711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13F09-7E9E-45EA-B978-9A736C8AD594}"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91797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13F09-7E9E-45EA-B978-9A736C8AD594}"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288639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38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27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92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19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71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541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315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13F09-7E9E-45EA-B978-9A736C8AD594}"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2170793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045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715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97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13F09-7E9E-45EA-B978-9A736C8AD594}"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9884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B13F09-7E9E-45EA-B978-9A736C8AD594}"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6430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B13F09-7E9E-45EA-B978-9A736C8AD594}" type="datetimeFigureOut">
              <a:rPr lang="en-US" smtClean="0"/>
              <a:t>6/17/2017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14736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B13F09-7E9E-45EA-B978-9A736C8AD594}" type="datetimeFigureOut">
              <a:rPr lang="en-US" smtClean="0"/>
              <a:t>6/17/2017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40265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13F09-7E9E-45EA-B978-9A736C8AD594}" type="datetimeFigureOut">
              <a:rPr lang="en-US" smtClean="0"/>
              <a:t>6/17/2017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42309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13F09-7E9E-45EA-B978-9A736C8AD594}"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225679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13F09-7E9E-45EA-B978-9A736C8AD594}"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6016-A807-43D5-8C6D-581EE21A3EEC}" type="slidenum">
              <a:rPr lang="en-US" smtClean="0"/>
              <a:t>‹#›</a:t>
            </a:fld>
            <a:endParaRPr lang="en-US"/>
          </a:p>
        </p:txBody>
      </p:sp>
    </p:spTree>
    <p:extLst>
      <p:ext uri="{BB962C8B-B14F-4D97-AF65-F5344CB8AC3E}">
        <p14:creationId xmlns:p14="http://schemas.microsoft.com/office/powerpoint/2010/main" val="176377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13F09-7E9E-45EA-B978-9A736C8AD594}" type="datetimeFigureOut">
              <a:rPr lang="en-US" smtClean="0"/>
              <a:t>6/17/2017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F6016-A807-43D5-8C6D-581EE21A3EEC}" type="slidenum">
              <a:rPr lang="en-US" smtClean="0"/>
              <a:t>‹#›</a:t>
            </a:fld>
            <a:endParaRPr lang="en-US"/>
          </a:p>
        </p:txBody>
      </p:sp>
    </p:spTree>
    <p:extLst>
      <p:ext uri="{BB962C8B-B14F-4D97-AF65-F5344CB8AC3E}">
        <p14:creationId xmlns:p14="http://schemas.microsoft.com/office/powerpoint/2010/main" val="3348399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80C29"/>
            </a:gs>
            <a:gs pos="50000">
              <a:srgbClr val="7030A0"/>
            </a:gs>
            <a:gs pos="100000">
              <a:srgbClr val="0D078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58687-F1A7-4129-B689-F60C94A56051}" type="datetimeFigureOut">
              <a:rPr lang="en-US" smtClean="0">
                <a:solidFill>
                  <a:prstClr val="black">
                    <a:tint val="75000"/>
                  </a:prstClr>
                </a:solidFill>
              </a:rPr>
              <a:pPr/>
              <a:t>6/17/2017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D59DF-AB2B-414D-B9D4-A1952B9EE5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635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3000"/>
                    </a14:imgEffect>
                  </a14:imgLayer>
                </a14:imgProps>
              </a:ext>
            </a:extLst>
          </a:blip>
          <a:srcRect/>
          <a:stretch>
            <a:fillRect l="-7000" r="-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276600"/>
            <a:ext cx="7772400" cy="1470025"/>
          </a:xfrm>
        </p:spPr>
        <p:txBody>
          <a:bodyPr>
            <a:normAutofit/>
          </a:bodyPr>
          <a:lstStyle/>
          <a:p>
            <a:r>
              <a:rPr lang="en-US" sz="5400" b="1" dirty="0" smtClean="0">
                <a:solidFill>
                  <a:schemeClr val="bg1"/>
                </a:solidFill>
                <a:effectLst>
                  <a:innerShdw dist="76200" dir="8100000">
                    <a:prstClr val="black"/>
                  </a:innerShdw>
                </a:effectLst>
              </a:rPr>
              <a:t>The Church at Ephesus</a:t>
            </a:r>
            <a:endParaRPr lang="en-US" sz="5400" b="1" dirty="0">
              <a:solidFill>
                <a:schemeClr val="bg1"/>
              </a:solidFill>
              <a:effectLst>
                <a:innerShdw dist="76200" dir="8100000">
                  <a:prstClr val="black"/>
                </a:innerShdw>
              </a:effectLst>
            </a:endParaRPr>
          </a:p>
        </p:txBody>
      </p:sp>
    </p:spTree>
    <p:extLst>
      <p:ext uri="{BB962C8B-B14F-4D97-AF65-F5344CB8AC3E}">
        <p14:creationId xmlns:p14="http://schemas.microsoft.com/office/powerpoint/2010/main" val="3751873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3" name="Content Placeholder 2"/>
          <p:cNvSpPr>
            <a:spLocks noGrp="1"/>
          </p:cNvSpPr>
          <p:nvPr>
            <p:ph idx="1"/>
          </p:nvPr>
        </p:nvSpPr>
        <p:spPr/>
        <p:txBody>
          <a:bodyPr>
            <a:normAutofit/>
          </a:bodyPr>
          <a:lstStyle/>
          <a:p>
            <a:pPr marL="0" indent="0">
              <a:buNone/>
            </a:pPr>
            <a:endParaRPr lang="en-US" sz="4000" b="1" dirty="0">
              <a:solidFill>
                <a:schemeClr val="bg1"/>
              </a:solidFill>
              <a:effectLst>
                <a:innerShdw blurRad="25400" dist="63500" dir="8100000">
                  <a:prstClr val="black"/>
                </a:inn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29159" y="1024997"/>
            <a:ext cx="7533208" cy="5833004"/>
          </a:xfrm>
          <a:prstGeom prst="rect">
            <a:avLst/>
          </a:prstGeom>
        </p:spPr>
      </p:pic>
      <p:grpSp>
        <p:nvGrpSpPr>
          <p:cNvPr id="7" name="Group 6"/>
          <p:cNvGrpSpPr/>
          <p:nvPr/>
        </p:nvGrpSpPr>
        <p:grpSpPr>
          <a:xfrm>
            <a:off x="5609095" y="5636863"/>
            <a:ext cx="1988949" cy="495300"/>
            <a:chOff x="5609095" y="5636863"/>
            <a:chExt cx="1988949" cy="495300"/>
          </a:xfrm>
        </p:grpSpPr>
        <p:sp>
          <p:nvSpPr>
            <p:cNvPr id="5" name="Line Callout 2 4"/>
            <p:cNvSpPr/>
            <p:nvPr/>
          </p:nvSpPr>
          <p:spPr>
            <a:xfrm>
              <a:off x="5609095" y="5636863"/>
              <a:ext cx="1981200" cy="495300"/>
            </a:xfrm>
            <a:prstGeom prst="borderCallout2">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16844" y="5699847"/>
              <a:ext cx="1981200" cy="384721"/>
            </a:xfrm>
            <a:prstGeom prst="rect">
              <a:avLst/>
            </a:prstGeom>
            <a:noFill/>
          </p:spPr>
          <p:txBody>
            <a:bodyPr wrap="square" rtlCol="0">
              <a:spAutoFit/>
            </a:bodyPr>
            <a:lstStyle/>
            <a:p>
              <a:r>
                <a:rPr lang="en-US" sz="1900" b="1" dirty="0" smtClean="0"/>
                <a:t>Brass = Judgment</a:t>
              </a:r>
              <a:endParaRPr lang="en-US" sz="1900" b="1" dirty="0"/>
            </a:p>
          </p:txBody>
        </p:sp>
      </p:grpSp>
      <p:grpSp>
        <p:nvGrpSpPr>
          <p:cNvPr id="8" name="Group 7"/>
          <p:cNvGrpSpPr/>
          <p:nvPr/>
        </p:nvGrpSpPr>
        <p:grpSpPr>
          <a:xfrm flipH="1">
            <a:off x="990600" y="2000250"/>
            <a:ext cx="2190426" cy="1324868"/>
            <a:chOff x="5609096" y="5636863"/>
            <a:chExt cx="1988948" cy="1324868"/>
          </a:xfrm>
          <a:solidFill>
            <a:schemeClr val="bg1"/>
          </a:solidFill>
        </p:grpSpPr>
        <p:sp>
          <p:nvSpPr>
            <p:cNvPr id="9" name="Line Callout 2 8"/>
            <p:cNvSpPr/>
            <p:nvPr/>
          </p:nvSpPr>
          <p:spPr>
            <a:xfrm>
              <a:off x="5609096" y="5636863"/>
              <a:ext cx="1981200" cy="1324868"/>
            </a:xfrm>
            <a:prstGeom prst="borderCallout2">
              <a:avLst>
                <a:gd name="adj1" fmla="val 18750"/>
                <a:gd name="adj2" fmla="val -8333"/>
                <a:gd name="adj3" fmla="val 18750"/>
                <a:gd name="adj4" fmla="val -16667"/>
                <a:gd name="adj5" fmla="val 77991"/>
                <a:gd name="adj6" fmla="val -48413"/>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16844" y="5699847"/>
              <a:ext cx="1981200" cy="1261884"/>
            </a:xfrm>
            <a:prstGeom prst="rect">
              <a:avLst/>
            </a:prstGeom>
            <a:grpFill/>
          </p:spPr>
          <p:txBody>
            <a:bodyPr wrap="square" rtlCol="0">
              <a:spAutoFit/>
            </a:bodyPr>
            <a:lstStyle/>
            <a:p>
              <a:r>
                <a:rPr lang="en-US" sz="1900" b="1" dirty="0" smtClean="0"/>
                <a:t>Our High Priest:</a:t>
              </a:r>
            </a:p>
            <a:p>
              <a:r>
                <a:rPr lang="en-US" sz="1900" b="1" dirty="0" smtClean="0"/>
                <a:t>Trims the church</a:t>
              </a:r>
            </a:p>
            <a:p>
              <a:r>
                <a:rPr lang="en-US" sz="1900" b="1" dirty="0" smtClean="0"/>
                <a:t>Cleans the church</a:t>
              </a:r>
            </a:p>
            <a:p>
              <a:r>
                <a:rPr lang="en-US" sz="1900" b="1" dirty="0" smtClean="0"/>
                <a:t>Replenishes the oil</a:t>
              </a:r>
              <a:endParaRPr lang="en-US" sz="1900" b="1" dirty="0"/>
            </a:p>
          </p:txBody>
        </p:sp>
      </p:grpSp>
      <p:grpSp>
        <p:nvGrpSpPr>
          <p:cNvPr id="11" name="Group 10"/>
          <p:cNvGrpSpPr/>
          <p:nvPr/>
        </p:nvGrpSpPr>
        <p:grpSpPr>
          <a:xfrm>
            <a:off x="5584556" y="3126806"/>
            <a:ext cx="2262237" cy="1324868"/>
            <a:chOff x="5609095" y="5636863"/>
            <a:chExt cx="1988949" cy="1324868"/>
          </a:xfrm>
          <a:solidFill>
            <a:schemeClr val="bg1"/>
          </a:solidFill>
        </p:grpSpPr>
        <p:sp>
          <p:nvSpPr>
            <p:cNvPr id="12" name="Line Callout 2 11"/>
            <p:cNvSpPr/>
            <p:nvPr/>
          </p:nvSpPr>
          <p:spPr>
            <a:xfrm>
              <a:off x="5609095" y="5636863"/>
              <a:ext cx="1981200" cy="495300"/>
            </a:xfrm>
            <a:prstGeom prst="borderCallout2">
              <a:avLst>
                <a:gd name="adj1" fmla="val 18750"/>
                <a:gd name="adj2" fmla="val -8333"/>
                <a:gd name="adj3" fmla="val 18750"/>
                <a:gd name="adj4" fmla="val -6522"/>
                <a:gd name="adj5" fmla="val 16346"/>
                <a:gd name="adj6" fmla="val -77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16844" y="5699847"/>
              <a:ext cx="1981200" cy="1261884"/>
            </a:xfrm>
            <a:prstGeom prst="rect">
              <a:avLst/>
            </a:prstGeom>
            <a:grpFill/>
          </p:spPr>
          <p:txBody>
            <a:bodyPr wrap="square" rtlCol="0">
              <a:spAutoFit/>
            </a:bodyPr>
            <a:lstStyle/>
            <a:p>
              <a:r>
                <a:rPr lang="en-US" sz="1900" b="1" dirty="0" smtClean="0"/>
                <a:t>Hebrew Priests:</a:t>
              </a:r>
            </a:p>
            <a:p>
              <a:r>
                <a:rPr lang="en-US" sz="1900" b="1" dirty="0" smtClean="0"/>
                <a:t>Trimmed the lamps</a:t>
              </a:r>
            </a:p>
            <a:p>
              <a:r>
                <a:rPr lang="en-US" sz="1900" b="1" dirty="0" smtClean="0"/>
                <a:t>Cleaned the lamps</a:t>
              </a:r>
            </a:p>
            <a:p>
              <a:r>
                <a:rPr lang="en-US" sz="1900" b="1" dirty="0" smtClean="0"/>
                <a:t>Replenished the oil</a:t>
              </a:r>
              <a:endParaRPr lang="en-US" sz="1900" b="1" dirty="0"/>
            </a:p>
          </p:txBody>
        </p:sp>
      </p:grpSp>
    </p:spTree>
    <p:extLst>
      <p:ext uri="{BB962C8B-B14F-4D97-AF65-F5344CB8AC3E}">
        <p14:creationId xmlns:p14="http://schemas.microsoft.com/office/powerpoint/2010/main" val="52681446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US" sz="6600" dirty="0" smtClean="0">
                <a:solidFill>
                  <a:schemeClr val="bg1"/>
                </a:solidFill>
                <a:effectLst>
                  <a:outerShdw blurRad="50800" dist="76200" dir="16200000" rotWithShape="0">
                    <a:prstClr val="black"/>
                  </a:outerShdw>
                </a:effectLst>
              </a:rPr>
              <a:t>The City of Ephesus</a:t>
            </a:r>
            <a:endParaRPr lang="en-US" sz="6600" dirty="0">
              <a:solidFill>
                <a:schemeClr val="bg1"/>
              </a:solidFill>
              <a:effectLst>
                <a:outerShdw blurRad="50800" dist="76200" dir="16200000" rotWithShape="0">
                  <a:prstClr val="black"/>
                </a:outerShdw>
              </a:effectLst>
            </a:endParaRPr>
          </a:p>
        </p:txBody>
      </p:sp>
    </p:spTree>
    <p:extLst>
      <p:ext uri="{BB962C8B-B14F-4D97-AF65-F5344CB8AC3E}">
        <p14:creationId xmlns:p14="http://schemas.microsoft.com/office/powerpoint/2010/main" val="351083139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 in Ephesus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237" y="1310378"/>
            <a:ext cx="8315325" cy="5508902"/>
          </a:xfrm>
        </p:spPr>
      </p:pic>
    </p:spTree>
    <p:extLst>
      <p:ext uri="{BB962C8B-B14F-4D97-AF65-F5344CB8AC3E}">
        <p14:creationId xmlns:p14="http://schemas.microsoft.com/office/powerpoint/2010/main" val="23876380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 in Ephesus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017" y="1310378"/>
            <a:ext cx="7633764" cy="5508902"/>
          </a:xfrm>
        </p:spPr>
      </p:pic>
    </p:spTree>
    <p:extLst>
      <p:ext uri="{BB962C8B-B14F-4D97-AF65-F5344CB8AC3E}">
        <p14:creationId xmlns:p14="http://schemas.microsoft.com/office/powerpoint/2010/main" val="13744612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Temple of Diana (Artemis)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56964"/>
            <a:ext cx="9144000" cy="5387181"/>
          </a:xfrm>
        </p:spPr>
      </p:pic>
    </p:spTree>
    <p:extLst>
      <p:ext uri="{BB962C8B-B14F-4D97-AF65-F5344CB8AC3E}">
        <p14:creationId xmlns:p14="http://schemas.microsoft.com/office/powerpoint/2010/main" val="9069473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The Temple of Diana (Artemis)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 y="1134032"/>
            <a:ext cx="9144310" cy="5710114"/>
          </a:xfrm>
        </p:spPr>
      </p:pic>
    </p:spTree>
    <p:extLst>
      <p:ext uri="{BB962C8B-B14F-4D97-AF65-F5344CB8AC3E}">
        <p14:creationId xmlns:p14="http://schemas.microsoft.com/office/powerpoint/2010/main" val="18526347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Diana (Artemis)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579" y="1456964"/>
            <a:ext cx="6188844" cy="5387181"/>
          </a:xfrm>
        </p:spPr>
      </p:pic>
    </p:spTree>
    <p:extLst>
      <p:ext uri="{BB962C8B-B14F-4D97-AF65-F5344CB8AC3E}">
        <p14:creationId xmlns:p14="http://schemas.microsoft.com/office/powerpoint/2010/main" val="359310118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3154362"/>
          </a:xfrm>
        </p:spPr>
        <p:txBody>
          <a:bodyPr/>
          <a:lstStyle/>
          <a:p>
            <a:r>
              <a:rPr lang="en-US" dirty="0" smtClean="0"/>
              <a:t>Diana (Artemis)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123788"/>
            <a:ext cx="4075131" cy="6706503"/>
          </a:xfrm>
        </p:spPr>
      </p:pic>
    </p:spTree>
    <p:extLst>
      <p:ext uri="{BB962C8B-B14F-4D97-AF65-F5344CB8AC3E}">
        <p14:creationId xmlns:p14="http://schemas.microsoft.com/office/powerpoint/2010/main" val="20014448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in Ephesus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93054"/>
            <a:ext cx="8763000" cy="5543550"/>
          </a:xfrm>
        </p:spPr>
      </p:pic>
    </p:spTree>
    <p:extLst>
      <p:ext uri="{BB962C8B-B14F-4D97-AF65-F5344CB8AC3E}">
        <p14:creationId xmlns:p14="http://schemas.microsoft.com/office/powerpoint/2010/main" val="32673365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Inscription on </a:t>
            </a:r>
            <a:r>
              <a:rPr lang="en-US" dirty="0" err="1" smtClean="0"/>
              <a:t>Mazeus-Mithridates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237" y="1293054"/>
            <a:ext cx="8315325" cy="5543550"/>
          </a:xfrm>
        </p:spPr>
      </p:pic>
    </p:spTree>
    <p:extLst>
      <p:ext uri="{BB962C8B-B14F-4D97-AF65-F5344CB8AC3E}">
        <p14:creationId xmlns:p14="http://schemas.microsoft.com/office/powerpoint/2010/main" val="39619041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0" indent="0">
              <a:buNone/>
            </a:pPr>
            <a:r>
              <a:rPr lang="en-US" sz="5400" b="1" dirty="0"/>
              <a:t>The Church of </a:t>
            </a:r>
            <a:r>
              <a:rPr lang="en-US" sz="5400" b="1" dirty="0" smtClean="0"/>
              <a:t>Ephesus</a:t>
            </a:r>
            <a:endParaRPr lang="en-US" sz="5400" b="1" dirty="0"/>
          </a:p>
          <a:p>
            <a:pPr marL="0" indent="0">
              <a:buNone/>
            </a:pPr>
            <a:r>
              <a:rPr lang="en-US" sz="4400" b="1" u="sng" dirty="0"/>
              <a:t>Revelation 2:1-7</a:t>
            </a:r>
            <a:r>
              <a:rPr lang="en-US" sz="4400" b="1" dirty="0"/>
              <a:t> – </a:t>
            </a:r>
          </a:p>
          <a:p>
            <a:pPr marL="0" indent="0">
              <a:buNone/>
            </a:pPr>
            <a:r>
              <a:rPr lang="en-US" sz="4400" b="1" i="1" dirty="0" smtClean="0"/>
              <a:t>To </a:t>
            </a:r>
            <a:r>
              <a:rPr lang="en-US" sz="4400" b="1" i="1" dirty="0"/>
              <a:t>the angel of the church of Ephesus write, ‘These things says He who holds the seven stars in His right hand, who walks in the midst of the seven golden lampstands</a:t>
            </a:r>
            <a:r>
              <a:rPr lang="en-US" sz="4400" b="1" i="1" dirty="0" smtClean="0"/>
              <a:t>:</a:t>
            </a:r>
            <a:endParaRPr lang="en-US" sz="4400" b="1" i="1" dirty="0"/>
          </a:p>
        </p:txBody>
      </p:sp>
    </p:spTree>
    <p:extLst>
      <p:ext uri="{BB962C8B-B14F-4D97-AF65-F5344CB8AC3E}">
        <p14:creationId xmlns:p14="http://schemas.microsoft.com/office/powerpoint/2010/main" val="824539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Theatre in Ephesus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65287"/>
            <a:ext cx="9144000" cy="5599084"/>
          </a:xfrm>
        </p:spPr>
      </p:pic>
    </p:spTree>
    <p:extLst>
      <p:ext uri="{BB962C8B-B14F-4D97-AF65-F5344CB8AC3E}">
        <p14:creationId xmlns:p14="http://schemas.microsoft.com/office/powerpoint/2010/main" val="8614802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from the Great Theatre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237" y="1335615"/>
            <a:ext cx="8315325" cy="5458428"/>
          </a:xfrm>
        </p:spPr>
      </p:pic>
    </p:spTree>
    <p:extLst>
      <p:ext uri="{BB962C8B-B14F-4D97-AF65-F5344CB8AC3E}">
        <p14:creationId xmlns:p14="http://schemas.microsoft.com/office/powerpoint/2010/main" val="9521543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971800" cy="4754562"/>
          </a:xfrm>
        </p:spPr>
        <p:txBody>
          <a:bodyPr>
            <a:normAutofit/>
          </a:bodyPr>
          <a:lstStyle/>
          <a:p>
            <a:r>
              <a:rPr lang="en-US" dirty="0" smtClean="0"/>
              <a:t>View of Highway from the Great Theatre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34636"/>
            <a:ext cx="5715000" cy="6857952"/>
          </a:xfrm>
        </p:spPr>
      </p:pic>
    </p:spTree>
    <p:extLst>
      <p:ext uri="{BB962C8B-B14F-4D97-AF65-F5344CB8AC3E}">
        <p14:creationId xmlns:p14="http://schemas.microsoft.com/office/powerpoint/2010/main" val="394793322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Toilets in Ephesus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47" y="1335615"/>
            <a:ext cx="7277904" cy="5458428"/>
          </a:xfrm>
        </p:spPr>
      </p:pic>
    </p:spTree>
    <p:extLst>
      <p:ext uri="{BB962C8B-B14F-4D97-AF65-F5344CB8AC3E}">
        <p14:creationId xmlns:p14="http://schemas.microsoft.com/office/powerpoint/2010/main" val="125307254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 in Ephesus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47" y="1338923"/>
            <a:ext cx="7277904" cy="5451811"/>
          </a:xfrm>
        </p:spPr>
      </p:pic>
    </p:spTree>
    <p:extLst>
      <p:ext uri="{BB962C8B-B14F-4D97-AF65-F5344CB8AC3E}">
        <p14:creationId xmlns:p14="http://schemas.microsoft.com/office/powerpoint/2010/main" val="201316169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rgbClr val="FCD3B2"/>
            </a:gs>
            <a:gs pos="100000">
              <a:srgbClr val="FAF4EA"/>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lnSpcReduction="20000"/>
          </a:bodyPr>
          <a:lstStyle/>
          <a:p>
            <a:pPr marL="0" indent="0">
              <a:buNone/>
            </a:pPr>
            <a:r>
              <a:rPr lang="en-US" sz="5200" b="1" dirty="0"/>
              <a:t>The Commendation</a:t>
            </a:r>
            <a:r>
              <a:rPr lang="en-US" sz="5200" dirty="0"/>
              <a:t> </a:t>
            </a:r>
            <a:r>
              <a:rPr lang="en-US" sz="4400" dirty="0"/>
              <a:t>– verses 2 and 3</a:t>
            </a:r>
          </a:p>
          <a:p>
            <a:pPr marL="0" indent="0">
              <a:buNone/>
            </a:pPr>
            <a:r>
              <a:rPr lang="en-US" sz="4400" b="1" i="1" dirty="0"/>
              <a:t>I know your </a:t>
            </a:r>
            <a:r>
              <a:rPr lang="en-US" sz="4400" b="1" i="1" dirty="0" smtClean="0"/>
              <a:t>works…</a:t>
            </a:r>
            <a:r>
              <a:rPr lang="en-US" sz="4400" b="1" dirty="0" smtClean="0"/>
              <a:t> </a:t>
            </a:r>
            <a:r>
              <a:rPr lang="en-US" sz="4400" dirty="0"/>
              <a:t>God knows. Works = ergon </a:t>
            </a:r>
            <a:r>
              <a:rPr lang="en-US" sz="4400" dirty="0" smtClean="0"/>
              <a:t>(</a:t>
            </a:r>
            <a:r>
              <a:rPr lang="en-US" sz="4400" i="1" dirty="0" smtClean="0"/>
              <a:t>energy</a:t>
            </a:r>
            <a:r>
              <a:rPr lang="en-US" sz="4400" dirty="0"/>
              <a:t>) The church of Ephesus had energetic </a:t>
            </a:r>
            <a:r>
              <a:rPr lang="en-US" sz="4400" dirty="0" smtClean="0"/>
              <a:t>works! </a:t>
            </a:r>
            <a:endParaRPr lang="en-US" sz="4400" dirty="0"/>
          </a:p>
          <a:p>
            <a:pPr marL="0" indent="0">
              <a:buNone/>
            </a:pPr>
            <a:r>
              <a:rPr lang="en-US" sz="4400" b="1" i="1" dirty="0"/>
              <a:t>I know your labor…</a:t>
            </a:r>
            <a:r>
              <a:rPr lang="en-US" sz="4400" b="1" dirty="0"/>
              <a:t> </a:t>
            </a:r>
            <a:r>
              <a:rPr lang="en-US" sz="4400" dirty="0" smtClean="0"/>
              <a:t>The members </a:t>
            </a:r>
            <a:r>
              <a:rPr lang="en-US" sz="4400" dirty="0"/>
              <a:t>went the distance! They kept at </a:t>
            </a:r>
            <a:r>
              <a:rPr lang="en-US" sz="4400" dirty="0" smtClean="0"/>
              <a:t>it </a:t>
            </a:r>
            <a:r>
              <a:rPr lang="en-US" sz="4400" dirty="0"/>
              <a:t>when it wasn’t convenient – they sacrificed to keep the work going.</a:t>
            </a:r>
          </a:p>
          <a:p>
            <a:pPr marL="0" indent="0">
              <a:buNone/>
            </a:pPr>
            <a:r>
              <a:rPr lang="en-US" sz="4400" b="1" i="1" dirty="0"/>
              <a:t>I know your patience…</a:t>
            </a:r>
            <a:r>
              <a:rPr lang="en-US" sz="4400" b="1" dirty="0"/>
              <a:t> </a:t>
            </a:r>
            <a:r>
              <a:rPr lang="en-US" sz="4400" dirty="0"/>
              <a:t>They did not </a:t>
            </a:r>
            <a:r>
              <a:rPr lang="en-US" sz="4400" dirty="0" smtClean="0"/>
              <a:t>get </a:t>
            </a:r>
            <a:r>
              <a:rPr lang="en-US" sz="4400" dirty="0"/>
              <a:t>discouraged. They were not popcorn members – they loved their church.  </a:t>
            </a:r>
          </a:p>
        </p:txBody>
      </p:sp>
    </p:spTree>
    <p:extLst>
      <p:ext uri="{BB962C8B-B14F-4D97-AF65-F5344CB8AC3E}">
        <p14:creationId xmlns:p14="http://schemas.microsoft.com/office/powerpoint/2010/main" val="8112729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rgbClr val="FCD3B2"/>
            </a:gs>
            <a:gs pos="100000">
              <a:srgbClr val="FAF4EA"/>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lnSpcReduction="10000"/>
          </a:bodyPr>
          <a:lstStyle/>
          <a:p>
            <a:pPr marL="0" indent="0">
              <a:buNone/>
            </a:pPr>
            <a:r>
              <a:rPr lang="en-US" sz="4800" b="1" dirty="0"/>
              <a:t>The Commendation</a:t>
            </a:r>
            <a:r>
              <a:rPr lang="en-US" sz="4800" dirty="0"/>
              <a:t> </a:t>
            </a:r>
            <a:r>
              <a:rPr lang="en-US" dirty="0"/>
              <a:t>– verses 2 and </a:t>
            </a:r>
            <a:r>
              <a:rPr lang="en-US" dirty="0" smtClean="0"/>
              <a:t>3</a:t>
            </a:r>
            <a:endParaRPr lang="en-US" sz="4400" dirty="0" smtClean="0"/>
          </a:p>
          <a:p>
            <a:pPr marL="0" indent="0" algn="ctr">
              <a:buNone/>
            </a:pPr>
            <a:r>
              <a:rPr lang="en-US" sz="4400" b="1" i="1" dirty="0"/>
              <a:t>You cannot bear those who are evil.</a:t>
            </a:r>
            <a:r>
              <a:rPr lang="en-US" sz="4400" dirty="0"/>
              <a:t> They hadn’t gotten used to the </a:t>
            </a:r>
            <a:r>
              <a:rPr lang="en-US" sz="4400" dirty="0" smtClean="0"/>
              <a:t>dark</a:t>
            </a:r>
            <a:r>
              <a:rPr lang="en-US" sz="4400" dirty="0"/>
              <a:t>!</a:t>
            </a:r>
            <a:endParaRPr lang="en-US" sz="4400" dirty="0" smtClean="0"/>
          </a:p>
          <a:p>
            <a:pPr marL="0" indent="0" algn="ctr">
              <a:buNone/>
            </a:pPr>
            <a:r>
              <a:rPr lang="en-US" sz="4000" i="1" dirty="0" smtClean="0"/>
              <a:t>(Think of a dark room on a sunny day)</a:t>
            </a:r>
          </a:p>
          <a:p>
            <a:pPr marL="0" indent="0" algn="ctr">
              <a:buNone/>
            </a:pPr>
            <a:r>
              <a:rPr lang="en-US" sz="4800" b="1" dirty="0" smtClean="0"/>
              <a:t>We’ve gotten used to the dark!!</a:t>
            </a:r>
          </a:p>
          <a:p>
            <a:pPr marL="0" indent="0" algn="ctr">
              <a:buNone/>
            </a:pPr>
            <a:r>
              <a:rPr lang="en-US" sz="4000" b="1" dirty="0" smtClean="0">
                <a:solidFill>
                  <a:srgbClr val="FF0000"/>
                </a:solidFill>
                <a:effectLst>
                  <a:innerShdw dist="63500" dir="8100000">
                    <a:prstClr val="black"/>
                  </a:innerShdw>
                </a:effectLst>
              </a:rPr>
              <a:t>We turn our eyes away from blatant sin</a:t>
            </a:r>
          </a:p>
          <a:p>
            <a:pPr marL="0" indent="0" algn="ctr">
              <a:buNone/>
            </a:pPr>
            <a:r>
              <a:rPr lang="en-US" sz="4000" b="1" dirty="0" smtClean="0">
                <a:solidFill>
                  <a:srgbClr val="002060"/>
                </a:solidFill>
                <a:effectLst>
                  <a:innerShdw dist="63500" dir="8100000">
                    <a:prstClr val="black"/>
                  </a:innerShdw>
                </a:effectLst>
              </a:rPr>
              <a:t>“That’s just the way things are today.”</a:t>
            </a:r>
          </a:p>
          <a:p>
            <a:pPr marL="0" indent="0" algn="ctr">
              <a:buNone/>
            </a:pPr>
            <a:r>
              <a:rPr lang="en-US" sz="4000" b="1" dirty="0" smtClean="0">
                <a:solidFill>
                  <a:srgbClr val="009A25"/>
                </a:solidFill>
                <a:effectLst>
                  <a:innerShdw dist="63500" dir="8100000">
                    <a:prstClr val="black"/>
                  </a:innerShdw>
                </a:effectLst>
              </a:rPr>
              <a:t>We’ve decided to live with it – </a:t>
            </a:r>
            <a:r>
              <a:rPr lang="en-US" sz="4000" b="1" dirty="0" smtClean="0">
                <a:solidFill>
                  <a:srgbClr val="0070C0"/>
                </a:solidFill>
                <a:effectLst>
                  <a:innerShdw dist="63500" dir="8100000">
                    <a:prstClr val="black"/>
                  </a:innerShdw>
                </a:effectLst>
              </a:rPr>
              <a:t>sometimes even to embrace it!</a:t>
            </a:r>
            <a:endParaRPr lang="en-US" sz="4000" b="1" dirty="0">
              <a:solidFill>
                <a:srgbClr val="0070C0"/>
              </a:solidFill>
              <a:effectLst>
                <a:innerShdw dist="63500" dir="8100000">
                  <a:prstClr val="black"/>
                </a:innerShdw>
              </a:effectLst>
            </a:endParaRPr>
          </a:p>
        </p:txBody>
      </p:sp>
    </p:spTree>
    <p:extLst>
      <p:ext uri="{BB962C8B-B14F-4D97-AF65-F5344CB8AC3E}">
        <p14:creationId xmlns:p14="http://schemas.microsoft.com/office/powerpoint/2010/main" val="31161585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50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nodeType="afterEffect">
                                  <p:stCondLst>
                                    <p:cond delay="400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par>
                          <p:cTn id="26" fill="hold">
                            <p:stCondLst>
                              <p:cond delay="9000"/>
                            </p:stCondLst>
                            <p:childTnLst>
                              <p:par>
                                <p:cTn id="27" presetID="1" presetClass="entr" presetSubtype="0" fill="hold" nodeType="afterEffect">
                                  <p:stCondLst>
                                    <p:cond delay="400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rgbClr val="FCD3B2"/>
            </a:gs>
            <a:gs pos="100000">
              <a:srgbClr val="FAF4EA"/>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lnSpcReduction="10000"/>
          </a:bodyPr>
          <a:lstStyle/>
          <a:p>
            <a:pPr marL="0" indent="0">
              <a:buNone/>
            </a:pPr>
            <a:r>
              <a:rPr lang="en-US" sz="5200" b="1" dirty="0"/>
              <a:t>The Commendation</a:t>
            </a:r>
            <a:r>
              <a:rPr lang="en-US" sz="3600" dirty="0"/>
              <a:t> – </a:t>
            </a:r>
            <a:r>
              <a:rPr lang="en-US" sz="3600" dirty="0" smtClean="0"/>
              <a:t>verses </a:t>
            </a:r>
            <a:r>
              <a:rPr lang="en-US" sz="3600" dirty="0"/>
              <a:t>2 and </a:t>
            </a:r>
            <a:r>
              <a:rPr lang="en-US" sz="3600" dirty="0" smtClean="0"/>
              <a:t>3</a:t>
            </a:r>
          </a:p>
          <a:p>
            <a:pPr marL="0" indent="0">
              <a:buNone/>
            </a:pPr>
            <a:r>
              <a:rPr lang="en-US" sz="4400" b="1" i="1" dirty="0" smtClean="0"/>
              <a:t>You </a:t>
            </a:r>
            <a:r>
              <a:rPr lang="en-US" sz="4400" b="1" i="1" dirty="0"/>
              <a:t>have tested those who say they are apostles and are not, and have found them liars.</a:t>
            </a:r>
            <a:r>
              <a:rPr lang="en-US" sz="4400" b="1" dirty="0"/>
              <a:t> </a:t>
            </a:r>
            <a:endParaRPr lang="en-US" sz="4400" b="1" dirty="0" smtClean="0"/>
          </a:p>
          <a:p>
            <a:pPr marL="0" indent="0">
              <a:buNone/>
            </a:pPr>
            <a:r>
              <a:rPr lang="en-US" sz="4400" b="1" dirty="0" smtClean="0">
                <a:solidFill>
                  <a:srgbClr val="FF0000"/>
                </a:solidFill>
                <a:effectLst>
                  <a:innerShdw dist="63500" dir="8100000">
                    <a:prstClr val="black"/>
                  </a:innerShdw>
                </a:effectLst>
              </a:rPr>
              <a:t>The </a:t>
            </a:r>
            <a:r>
              <a:rPr lang="en-US" sz="4400" b="1" dirty="0">
                <a:solidFill>
                  <a:srgbClr val="FF0000"/>
                </a:solidFill>
                <a:effectLst>
                  <a:innerShdw dist="63500" dir="8100000">
                    <a:prstClr val="black"/>
                  </a:innerShdw>
                </a:effectLst>
              </a:rPr>
              <a:t>Ephesians knew their doctrines well. </a:t>
            </a:r>
            <a:r>
              <a:rPr lang="en-US" sz="4400" dirty="0"/>
              <a:t>They were not easily </a:t>
            </a:r>
            <a:r>
              <a:rPr lang="en-US" sz="4400" dirty="0" smtClean="0"/>
              <a:t>fooled.</a:t>
            </a:r>
          </a:p>
          <a:p>
            <a:pPr marL="0" indent="0">
              <a:buNone/>
            </a:pPr>
            <a:r>
              <a:rPr lang="en-US" sz="4400" b="1" dirty="0" smtClean="0">
                <a:solidFill>
                  <a:srgbClr val="009A25"/>
                </a:solidFill>
                <a:effectLst>
                  <a:innerShdw dist="63500" dir="8100000">
                    <a:prstClr val="black"/>
                  </a:innerShdw>
                </a:effectLst>
              </a:rPr>
              <a:t>There </a:t>
            </a:r>
            <a:r>
              <a:rPr lang="en-US" sz="4400" b="1" dirty="0">
                <a:solidFill>
                  <a:srgbClr val="009A25"/>
                </a:solidFill>
                <a:effectLst>
                  <a:innerShdw dist="63500" dir="8100000">
                    <a:prstClr val="black"/>
                  </a:innerShdw>
                </a:effectLst>
              </a:rPr>
              <a:t>were no printing </a:t>
            </a:r>
            <a:r>
              <a:rPr lang="en-US" sz="4400" b="1" dirty="0" smtClean="0">
                <a:solidFill>
                  <a:srgbClr val="009A25"/>
                </a:solidFill>
                <a:effectLst>
                  <a:innerShdw dist="63500" dir="8100000">
                    <a:prstClr val="black"/>
                  </a:innerShdw>
                </a:effectLst>
              </a:rPr>
              <a:t>presses. </a:t>
            </a:r>
            <a:r>
              <a:rPr lang="en-US" sz="4400" dirty="0" smtClean="0"/>
              <a:t>Copies </a:t>
            </a:r>
            <a:r>
              <a:rPr lang="en-US" sz="4400" dirty="0"/>
              <a:t>of the Word of God were few, and </a:t>
            </a:r>
            <a:r>
              <a:rPr lang="en-US" sz="4400" u="sng" dirty="0"/>
              <a:t>kept in synagogues</a:t>
            </a:r>
            <a:r>
              <a:rPr lang="en-US" sz="4400" dirty="0"/>
              <a:t>. </a:t>
            </a:r>
          </a:p>
        </p:txBody>
      </p:sp>
    </p:spTree>
    <p:extLst>
      <p:ext uri="{BB962C8B-B14F-4D97-AF65-F5344CB8AC3E}">
        <p14:creationId xmlns:p14="http://schemas.microsoft.com/office/powerpoint/2010/main" val="3406389758"/>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rgbClr val="FCD3B2"/>
            </a:gs>
            <a:gs pos="100000">
              <a:srgbClr val="FAF4EA"/>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pPr marL="0" indent="0">
              <a:buNone/>
            </a:pPr>
            <a:r>
              <a:rPr lang="en-US" sz="5200" b="1" dirty="0"/>
              <a:t>The Commendation</a:t>
            </a:r>
            <a:r>
              <a:rPr lang="en-US" sz="3600" dirty="0"/>
              <a:t> – </a:t>
            </a:r>
            <a:r>
              <a:rPr lang="en-US" sz="3600" dirty="0" smtClean="0"/>
              <a:t>verses </a:t>
            </a:r>
            <a:r>
              <a:rPr lang="en-US" sz="3600" dirty="0"/>
              <a:t>2 and </a:t>
            </a:r>
            <a:r>
              <a:rPr lang="en-US" sz="3600" dirty="0" smtClean="0"/>
              <a:t>3</a:t>
            </a:r>
          </a:p>
          <a:p>
            <a:pPr marL="0" indent="0">
              <a:buNone/>
            </a:pPr>
            <a:r>
              <a:rPr lang="en-US" sz="4400" dirty="0"/>
              <a:t>They had the </a:t>
            </a:r>
            <a:r>
              <a:rPr lang="en-US" sz="4400" b="1" dirty="0"/>
              <a:t>teachings of the apostles</a:t>
            </a:r>
            <a:r>
              <a:rPr lang="en-US" sz="4400" dirty="0"/>
              <a:t> that they continued to teach. </a:t>
            </a:r>
            <a:endParaRPr lang="en-US" sz="4400" dirty="0" smtClean="0"/>
          </a:p>
          <a:p>
            <a:pPr marL="0" indent="0" algn="ctr">
              <a:buNone/>
            </a:pPr>
            <a:r>
              <a:rPr lang="en-US" sz="4400" b="1" dirty="0" smtClean="0">
                <a:solidFill>
                  <a:srgbClr val="FF0000"/>
                </a:solidFill>
                <a:effectLst>
                  <a:innerShdw dist="63500" dir="8100000">
                    <a:prstClr val="black"/>
                  </a:innerShdw>
                </a:effectLst>
              </a:rPr>
              <a:t>When </a:t>
            </a:r>
            <a:r>
              <a:rPr lang="en-US" sz="4400" b="1" dirty="0">
                <a:solidFill>
                  <a:srgbClr val="FF0000"/>
                </a:solidFill>
                <a:effectLst>
                  <a:innerShdw dist="63500" dir="8100000">
                    <a:prstClr val="black"/>
                  </a:innerShdw>
                </a:effectLst>
              </a:rPr>
              <a:t>Paul wrote his letter to the Ephesians, he filled it with </a:t>
            </a:r>
            <a:r>
              <a:rPr lang="en-US" sz="4400" b="1" dirty="0" smtClean="0">
                <a:solidFill>
                  <a:srgbClr val="FF0000"/>
                </a:solidFill>
                <a:effectLst>
                  <a:innerShdw dist="63500" dir="8100000">
                    <a:prstClr val="black"/>
                  </a:innerShdw>
                </a:effectLst>
              </a:rPr>
              <a:t>doctrine.</a:t>
            </a:r>
          </a:p>
          <a:p>
            <a:pPr marL="0" indent="0">
              <a:buNone/>
            </a:pPr>
            <a:r>
              <a:rPr lang="en-US" sz="4400" dirty="0" smtClean="0"/>
              <a:t>The </a:t>
            </a:r>
            <a:r>
              <a:rPr lang="en-US" sz="4400" dirty="0"/>
              <a:t>book of </a:t>
            </a:r>
            <a:r>
              <a:rPr lang="en-US" sz="4400" b="1" dirty="0"/>
              <a:t>Ephesians</a:t>
            </a:r>
            <a:r>
              <a:rPr lang="en-US" sz="4400" dirty="0"/>
              <a:t> </a:t>
            </a:r>
            <a:r>
              <a:rPr lang="en-US" sz="4400" dirty="0" smtClean="0"/>
              <a:t>is </a:t>
            </a:r>
            <a:r>
              <a:rPr lang="en-US" sz="4400" dirty="0"/>
              <a:t>stocked full of truths including:</a:t>
            </a:r>
          </a:p>
        </p:txBody>
      </p:sp>
    </p:spTree>
    <p:extLst>
      <p:ext uri="{BB962C8B-B14F-4D97-AF65-F5344CB8AC3E}">
        <p14:creationId xmlns:p14="http://schemas.microsoft.com/office/powerpoint/2010/main" val="4062162703"/>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EF"/>
            </a:gs>
            <a:gs pos="50000">
              <a:srgbClr val="FFFFA3"/>
            </a:gs>
            <a:gs pos="100000">
              <a:srgbClr val="FFFF1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a:bodyPr>
          <a:lstStyle/>
          <a:p>
            <a:pPr marL="0" indent="0">
              <a:buNone/>
            </a:pPr>
            <a:r>
              <a:rPr lang="en-US" sz="5200" b="1" dirty="0" smtClean="0"/>
              <a:t>Ephesian Doctrines…</a:t>
            </a:r>
            <a:endParaRPr lang="en-US" sz="3600" dirty="0" smtClean="0"/>
          </a:p>
          <a:p>
            <a:pPr marL="0" indent="0">
              <a:buNone/>
            </a:pPr>
            <a:r>
              <a:rPr lang="en-US" sz="4400" i="1" dirty="0" smtClean="0"/>
              <a:t>…</a:t>
            </a:r>
            <a:r>
              <a:rPr lang="en-US" sz="4400" i="1" dirty="0"/>
              <a:t>just as He chose us in Him </a:t>
            </a:r>
            <a:r>
              <a:rPr lang="en-US" sz="4400" b="1" i="1" dirty="0"/>
              <a:t>before the foundation of the world</a:t>
            </a:r>
            <a:r>
              <a:rPr lang="en-US" sz="4400" i="1" dirty="0"/>
              <a:t>… </a:t>
            </a:r>
            <a:endParaRPr lang="en-US" sz="4400" i="1" dirty="0" smtClean="0"/>
          </a:p>
          <a:p>
            <a:pPr marL="0" indent="0">
              <a:buNone/>
            </a:pPr>
            <a:r>
              <a:rPr lang="en-US" sz="4400" i="1" dirty="0" smtClean="0"/>
              <a:t>…having </a:t>
            </a:r>
            <a:r>
              <a:rPr lang="en-US" sz="4400" i="1" dirty="0"/>
              <a:t>predestined us to </a:t>
            </a:r>
            <a:r>
              <a:rPr lang="en-US" sz="4400" b="1" i="1" dirty="0"/>
              <a:t>adoption as sons </a:t>
            </a:r>
            <a:r>
              <a:rPr lang="en-US" sz="4400" i="1" dirty="0"/>
              <a:t>by Jesus Christ to Himself, according to the good pleasure of His will… </a:t>
            </a:r>
            <a:endParaRPr lang="en-US" sz="4400" i="1" dirty="0" smtClean="0"/>
          </a:p>
          <a:p>
            <a:pPr marL="0" indent="0">
              <a:buNone/>
            </a:pPr>
            <a:r>
              <a:rPr lang="en-US" sz="4400" i="1" dirty="0" smtClean="0"/>
              <a:t>…in </a:t>
            </a:r>
            <a:r>
              <a:rPr lang="en-US" sz="4400" i="1" dirty="0"/>
              <a:t>Him we have </a:t>
            </a:r>
            <a:r>
              <a:rPr lang="en-US" sz="4400" b="1" i="1" dirty="0"/>
              <a:t>redemption through His blood</a:t>
            </a:r>
            <a:r>
              <a:rPr lang="en-US" sz="4400" i="1" dirty="0"/>
              <a:t>, the </a:t>
            </a:r>
            <a:r>
              <a:rPr lang="en-US" sz="4400" b="1" i="1" dirty="0"/>
              <a:t>forgiveness of sins</a:t>
            </a:r>
            <a:r>
              <a:rPr lang="en-US" sz="4400" i="1" dirty="0"/>
              <a:t>…</a:t>
            </a:r>
            <a:endParaRPr lang="en-US" sz="4400" dirty="0"/>
          </a:p>
        </p:txBody>
      </p:sp>
    </p:spTree>
    <p:extLst>
      <p:ext uri="{BB962C8B-B14F-4D97-AF65-F5344CB8AC3E}">
        <p14:creationId xmlns:p14="http://schemas.microsoft.com/office/powerpoint/2010/main" val="7220995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lnSpcReduction="10000"/>
          </a:bodyPr>
          <a:lstStyle/>
          <a:p>
            <a:pPr marL="0" indent="0">
              <a:buNone/>
            </a:pPr>
            <a:r>
              <a:rPr lang="en-US" sz="4400" b="1" i="1" dirty="0" smtClean="0"/>
              <a:t>“</a:t>
            </a:r>
            <a:r>
              <a:rPr lang="en-US" sz="4400" b="1" i="1" dirty="0"/>
              <a:t>I know your works, your labor, your patience, and that you cannot bear those who are evil. And you have tested those who say they are apostles and are not, and have found them liars; and you have persevered and have patience, and have labored for My name’s sake and have not become weary. </a:t>
            </a:r>
          </a:p>
        </p:txBody>
      </p:sp>
    </p:spTree>
    <p:extLst>
      <p:ext uri="{BB962C8B-B14F-4D97-AF65-F5344CB8AC3E}">
        <p14:creationId xmlns:p14="http://schemas.microsoft.com/office/powerpoint/2010/main" val="2096353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EF"/>
            </a:gs>
            <a:gs pos="50000">
              <a:srgbClr val="FFFFA3"/>
            </a:gs>
            <a:gs pos="100000">
              <a:srgbClr val="FFFF1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lnSpcReduction="10000"/>
          </a:bodyPr>
          <a:lstStyle/>
          <a:p>
            <a:pPr marL="0" indent="0">
              <a:buNone/>
            </a:pPr>
            <a:r>
              <a:rPr lang="en-US" sz="5200" b="1" dirty="0"/>
              <a:t>Ephesian Doctrines…</a:t>
            </a:r>
            <a:endParaRPr lang="en-US" sz="3600" dirty="0"/>
          </a:p>
          <a:p>
            <a:pPr marL="0" indent="0">
              <a:buNone/>
            </a:pPr>
            <a:r>
              <a:rPr lang="en-US" sz="4400" i="1" dirty="0" smtClean="0"/>
              <a:t>…in </a:t>
            </a:r>
            <a:r>
              <a:rPr lang="en-US" sz="4400" i="1" dirty="0"/>
              <a:t>whom also, having believed, </a:t>
            </a:r>
            <a:r>
              <a:rPr lang="en-US" sz="4400" b="1" i="1" dirty="0"/>
              <a:t>you were sealed with the Holy Spirit</a:t>
            </a:r>
            <a:r>
              <a:rPr lang="en-US" sz="4400" i="1" dirty="0"/>
              <a:t> of promise… </a:t>
            </a:r>
            <a:endParaRPr lang="en-US" sz="4400" i="1" dirty="0" smtClean="0"/>
          </a:p>
          <a:p>
            <a:pPr marL="0" indent="0">
              <a:buNone/>
            </a:pPr>
            <a:r>
              <a:rPr lang="en-US" sz="4400" i="1" dirty="0" smtClean="0"/>
              <a:t>…and </a:t>
            </a:r>
            <a:r>
              <a:rPr lang="en-US" sz="4400" b="1" i="1" dirty="0"/>
              <a:t>He put all things under His feet</a:t>
            </a:r>
            <a:r>
              <a:rPr lang="en-US" sz="4400" i="1" dirty="0"/>
              <a:t>, and gave </a:t>
            </a:r>
            <a:r>
              <a:rPr lang="en-US" sz="4400" b="1" i="1" dirty="0"/>
              <a:t>Him to be head over all things </a:t>
            </a:r>
            <a:r>
              <a:rPr lang="en-US" sz="4400" i="1" dirty="0"/>
              <a:t>to the church, which is His body, the fullness of Him who fills all in </a:t>
            </a:r>
            <a:r>
              <a:rPr lang="en-US" sz="4400" i="1" dirty="0" smtClean="0"/>
              <a:t>all…</a:t>
            </a:r>
          </a:p>
          <a:p>
            <a:pPr marL="0" indent="0">
              <a:buNone/>
            </a:pPr>
            <a:r>
              <a:rPr lang="en-US" sz="4400" i="1" dirty="0" smtClean="0"/>
              <a:t>…and </a:t>
            </a:r>
            <a:r>
              <a:rPr lang="en-US" sz="4400" b="1" i="1" dirty="0"/>
              <a:t>you He made alive, who were dead</a:t>
            </a:r>
            <a:r>
              <a:rPr lang="en-US" sz="4400" i="1" dirty="0"/>
              <a:t> in trespasses and sins… </a:t>
            </a:r>
            <a:endParaRPr lang="en-US" sz="4400" dirty="0"/>
          </a:p>
        </p:txBody>
      </p:sp>
    </p:spTree>
    <p:extLst>
      <p:ext uri="{BB962C8B-B14F-4D97-AF65-F5344CB8AC3E}">
        <p14:creationId xmlns:p14="http://schemas.microsoft.com/office/powerpoint/2010/main" val="7134067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EF"/>
            </a:gs>
            <a:gs pos="50000">
              <a:srgbClr val="FFFFA3"/>
            </a:gs>
            <a:gs pos="100000">
              <a:srgbClr val="FFFF1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a:bodyPr>
          <a:lstStyle/>
          <a:p>
            <a:pPr marL="0" indent="0">
              <a:buNone/>
            </a:pPr>
            <a:r>
              <a:rPr lang="en-US" sz="5200" b="1" dirty="0"/>
              <a:t>Ephesian Doctrines…</a:t>
            </a:r>
            <a:endParaRPr lang="en-US" sz="3600" dirty="0"/>
          </a:p>
          <a:p>
            <a:pPr marL="0" indent="0">
              <a:buNone/>
            </a:pPr>
            <a:r>
              <a:rPr lang="en-US" sz="4400" i="1" dirty="0" smtClean="0"/>
              <a:t>…for </a:t>
            </a:r>
            <a:r>
              <a:rPr lang="en-US" sz="4400" b="1" i="1" dirty="0"/>
              <a:t>by grace you have been saved through faith</a:t>
            </a:r>
            <a:r>
              <a:rPr lang="en-US" sz="4400" i="1" dirty="0"/>
              <a:t>, and that not of yourselves: it is </a:t>
            </a:r>
            <a:r>
              <a:rPr lang="en-US" sz="4400" b="1" i="1" dirty="0"/>
              <a:t>a gift of God, not of works</a:t>
            </a:r>
            <a:r>
              <a:rPr lang="en-US" sz="4400" i="1" dirty="0"/>
              <a:t>, lest anyone should boast… </a:t>
            </a:r>
            <a:endParaRPr lang="en-US" sz="4400" i="1" dirty="0" smtClean="0"/>
          </a:p>
          <a:p>
            <a:pPr marL="0" indent="0">
              <a:buNone/>
            </a:pPr>
            <a:r>
              <a:rPr lang="en-US" sz="4400" i="1" dirty="0" smtClean="0"/>
              <a:t>…for </a:t>
            </a:r>
            <a:r>
              <a:rPr lang="en-US" sz="4400" b="1" i="1" dirty="0"/>
              <a:t>we are His workmanship</a:t>
            </a:r>
            <a:r>
              <a:rPr lang="en-US" sz="4400" i="1" dirty="0"/>
              <a:t>, created in Christ Jesus </a:t>
            </a:r>
            <a:r>
              <a:rPr lang="en-US" sz="4400" b="1" i="1" dirty="0"/>
              <a:t>for good works</a:t>
            </a:r>
            <a:r>
              <a:rPr lang="en-US" sz="4400" i="1" dirty="0"/>
              <a:t>, which God prepared beforehand </a:t>
            </a:r>
            <a:r>
              <a:rPr lang="en-US" sz="4400" b="1" i="1" dirty="0"/>
              <a:t>that we should walk in them</a:t>
            </a:r>
            <a:r>
              <a:rPr lang="en-US" sz="4400" i="1" dirty="0"/>
              <a:t>… </a:t>
            </a:r>
            <a:endParaRPr lang="en-US" sz="4400" dirty="0"/>
          </a:p>
        </p:txBody>
      </p:sp>
    </p:spTree>
    <p:extLst>
      <p:ext uri="{BB962C8B-B14F-4D97-AF65-F5344CB8AC3E}">
        <p14:creationId xmlns:p14="http://schemas.microsoft.com/office/powerpoint/2010/main" val="39852377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EF"/>
            </a:gs>
            <a:gs pos="50000">
              <a:srgbClr val="FFFFA3"/>
            </a:gs>
            <a:gs pos="100000">
              <a:srgbClr val="FFFF1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lnSpcReduction="10000"/>
          </a:bodyPr>
          <a:lstStyle/>
          <a:p>
            <a:pPr marL="0" indent="0">
              <a:buNone/>
            </a:pPr>
            <a:r>
              <a:rPr lang="en-US" sz="5200" b="1" dirty="0"/>
              <a:t>Ephesian Doctrines…</a:t>
            </a:r>
            <a:endParaRPr lang="en-US" sz="3600" dirty="0"/>
          </a:p>
          <a:p>
            <a:pPr marL="0" indent="0">
              <a:buNone/>
            </a:pPr>
            <a:r>
              <a:rPr lang="en-US" sz="4400" i="1" dirty="0" smtClean="0"/>
              <a:t>…to </a:t>
            </a:r>
            <a:r>
              <a:rPr lang="en-US" sz="4400" b="1" i="1" dirty="0"/>
              <a:t>make all see what is the fellowship of the mystery</a:t>
            </a:r>
            <a:r>
              <a:rPr lang="en-US" sz="4400" i="1" dirty="0"/>
              <a:t>, which from the beginning of the ages has been hidden in God who created all things through Jesus Christ… </a:t>
            </a:r>
            <a:endParaRPr lang="en-US" sz="4400" i="1" dirty="0" smtClean="0"/>
          </a:p>
          <a:p>
            <a:pPr marL="0" indent="0">
              <a:buNone/>
            </a:pPr>
            <a:r>
              <a:rPr lang="en-US" sz="4400" i="1" dirty="0" smtClean="0"/>
              <a:t>…</a:t>
            </a:r>
            <a:r>
              <a:rPr lang="en-US" sz="4400" b="1" i="1" dirty="0" smtClean="0"/>
              <a:t>He </a:t>
            </a:r>
            <a:r>
              <a:rPr lang="en-US" sz="4400" b="1" i="1" dirty="0"/>
              <a:t>who descended</a:t>
            </a:r>
            <a:r>
              <a:rPr lang="en-US" sz="4400" i="1" dirty="0"/>
              <a:t> [into the lower parts of the earth] </a:t>
            </a:r>
            <a:r>
              <a:rPr lang="en-US" sz="4400" b="1" i="1" dirty="0"/>
              <a:t>is also the One who ascended</a:t>
            </a:r>
            <a:r>
              <a:rPr lang="en-US" sz="4400" i="1" dirty="0"/>
              <a:t> far above all the heavens, that He might </a:t>
            </a:r>
            <a:r>
              <a:rPr lang="en-US" sz="4400" i="1" u="sng" dirty="0"/>
              <a:t>fill all things</a:t>
            </a:r>
            <a:r>
              <a:rPr lang="en-US" sz="4400" i="1" dirty="0"/>
              <a:t>… </a:t>
            </a:r>
            <a:endParaRPr lang="en-US" sz="4400" dirty="0"/>
          </a:p>
        </p:txBody>
      </p:sp>
    </p:spTree>
    <p:extLst>
      <p:ext uri="{BB962C8B-B14F-4D97-AF65-F5344CB8AC3E}">
        <p14:creationId xmlns:p14="http://schemas.microsoft.com/office/powerpoint/2010/main" val="40850187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EF"/>
            </a:gs>
            <a:gs pos="50000">
              <a:srgbClr val="FFFFA3"/>
            </a:gs>
            <a:gs pos="100000">
              <a:srgbClr val="FFFF1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lnSpcReduction="10000"/>
          </a:bodyPr>
          <a:lstStyle/>
          <a:p>
            <a:pPr marL="0" indent="0">
              <a:buNone/>
            </a:pPr>
            <a:r>
              <a:rPr lang="en-US" sz="5200" b="1" dirty="0"/>
              <a:t>Ephesian Doctrines…</a:t>
            </a:r>
            <a:endParaRPr lang="en-US" sz="3600" dirty="0"/>
          </a:p>
          <a:p>
            <a:pPr marL="0" indent="0">
              <a:buNone/>
            </a:pPr>
            <a:r>
              <a:rPr lang="en-US" sz="4400" i="1" dirty="0" smtClean="0"/>
              <a:t>…and </a:t>
            </a:r>
            <a:r>
              <a:rPr lang="en-US" sz="4400" b="1" i="1" dirty="0"/>
              <a:t>He Himself gave some to be apostles, some prophets, some evangelists, and some pastors and teachers, for the equipping of the saints</a:t>
            </a:r>
            <a:r>
              <a:rPr lang="en-US" sz="4400" i="1" dirty="0"/>
              <a:t>… </a:t>
            </a:r>
            <a:endParaRPr lang="en-US" sz="4400" i="1" dirty="0" smtClean="0"/>
          </a:p>
          <a:p>
            <a:pPr marL="0" indent="0">
              <a:buNone/>
            </a:pPr>
            <a:r>
              <a:rPr lang="en-US" sz="4400" i="1" dirty="0" smtClean="0"/>
              <a:t>…that </a:t>
            </a:r>
            <a:r>
              <a:rPr lang="en-US" sz="4400" i="1" dirty="0"/>
              <a:t>we should </a:t>
            </a:r>
            <a:r>
              <a:rPr lang="en-US" sz="4400" b="1" i="1" dirty="0"/>
              <a:t>no longer be</a:t>
            </a:r>
            <a:r>
              <a:rPr lang="en-US" sz="4400" i="1" dirty="0"/>
              <a:t> children, </a:t>
            </a:r>
            <a:r>
              <a:rPr lang="en-US" sz="4400" b="1" i="1" dirty="0"/>
              <a:t>tossed to and fro and carried about by every wind of doctrine</a:t>
            </a:r>
            <a:r>
              <a:rPr lang="en-US" sz="4400" i="1" dirty="0"/>
              <a:t>, by the trickery of men… </a:t>
            </a:r>
            <a:endParaRPr lang="en-US" sz="4400" dirty="0"/>
          </a:p>
        </p:txBody>
      </p:sp>
    </p:spTree>
    <p:extLst>
      <p:ext uri="{BB962C8B-B14F-4D97-AF65-F5344CB8AC3E}">
        <p14:creationId xmlns:p14="http://schemas.microsoft.com/office/powerpoint/2010/main" val="38236560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EF"/>
            </a:gs>
            <a:gs pos="50000">
              <a:srgbClr val="FFFFA3"/>
            </a:gs>
            <a:gs pos="100000">
              <a:srgbClr val="FFFF1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85000" lnSpcReduction="20000"/>
          </a:bodyPr>
          <a:lstStyle/>
          <a:p>
            <a:pPr marL="0" indent="0">
              <a:buNone/>
            </a:pPr>
            <a:r>
              <a:rPr lang="en-US" sz="5200" b="1" dirty="0"/>
              <a:t>Ephesian Doctrines…</a:t>
            </a:r>
            <a:endParaRPr lang="en-US" sz="3600" dirty="0"/>
          </a:p>
          <a:p>
            <a:pPr marL="0" indent="0">
              <a:buNone/>
            </a:pPr>
            <a:r>
              <a:rPr lang="en-US" sz="4600" i="1" dirty="0" smtClean="0"/>
              <a:t>…that </a:t>
            </a:r>
            <a:r>
              <a:rPr lang="en-US" sz="4600" i="1" dirty="0"/>
              <a:t>you should </a:t>
            </a:r>
            <a:r>
              <a:rPr lang="en-US" sz="4600" b="1" i="1" dirty="0"/>
              <a:t>no longer walk as the rest of the Gentiles</a:t>
            </a:r>
            <a:r>
              <a:rPr lang="en-US" sz="4600" i="1" dirty="0"/>
              <a:t> walk, in the futility of their mind, </a:t>
            </a:r>
            <a:r>
              <a:rPr lang="en-US" sz="4600" b="1" i="1" dirty="0"/>
              <a:t>having their understanding darkened</a:t>
            </a:r>
            <a:r>
              <a:rPr lang="en-US" sz="4600" i="1" dirty="0"/>
              <a:t>… </a:t>
            </a:r>
            <a:endParaRPr lang="en-US" sz="4600" i="1" dirty="0" smtClean="0"/>
          </a:p>
          <a:p>
            <a:pPr marL="0" indent="0">
              <a:buNone/>
            </a:pPr>
            <a:r>
              <a:rPr lang="en-US" sz="4600" i="1" dirty="0" smtClean="0"/>
              <a:t>…and </a:t>
            </a:r>
            <a:r>
              <a:rPr lang="en-US" sz="4600" i="1" dirty="0"/>
              <a:t>be renewed in the spirit of your mind, and that you </a:t>
            </a:r>
            <a:r>
              <a:rPr lang="en-US" sz="4600" b="1" i="1" dirty="0"/>
              <a:t>put on the new man</a:t>
            </a:r>
            <a:r>
              <a:rPr lang="en-US" sz="4600" i="1" dirty="0"/>
              <a:t> which was created according to God, in righteousness and true </a:t>
            </a:r>
            <a:r>
              <a:rPr lang="en-US" sz="4600" i="1" dirty="0" smtClean="0"/>
              <a:t>holiness…</a:t>
            </a:r>
          </a:p>
          <a:p>
            <a:pPr marL="0" indent="0">
              <a:buNone/>
            </a:pPr>
            <a:r>
              <a:rPr lang="en-US" sz="4600" i="1" dirty="0" smtClean="0"/>
              <a:t>…</a:t>
            </a:r>
            <a:r>
              <a:rPr lang="en-US" sz="4600" b="1" i="1" dirty="0" smtClean="0"/>
              <a:t>do </a:t>
            </a:r>
            <a:r>
              <a:rPr lang="en-US" sz="4600" b="1" i="1" dirty="0"/>
              <a:t>not grieve the Holy Spirit</a:t>
            </a:r>
            <a:r>
              <a:rPr lang="en-US" sz="4600" i="1" dirty="0"/>
              <a:t> of God, by whom you were sealed for the day of redemption…</a:t>
            </a:r>
            <a:endParaRPr lang="en-US" sz="4600" dirty="0"/>
          </a:p>
        </p:txBody>
      </p:sp>
    </p:spTree>
    <p:extLst>
      <p:ext uri="{BB962C8B-B14F-4D97-AF65-F5344CB8AC3E}">
        <p14:creationId xmlns:p14="http://schemas.microsoft.com/office/powerpoint/2010/main" val="14827773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EF"/>
            </a:gs>
            <a:gs pos="50000">
              <a:srgbClr val="FFFFA3"/>
            </a:gs>
            <a:gs pos="100000">
              <a:srgbClr val="FFFF1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a:bodyPr>
          <a:lstStyle/>
          <a:p>
            <a:pPr marL="0" indent="0">
              <a:buNone/>
            </a:pPr>
            <a:r>
              <a:rPr lang="en-US" sz="5200" b="1" dirty="0"/>
              <a:t>Ephesian Doctrines…</a:t>
            </a:r>
            <a:endParaRPr lang="en-US" sz="3600" dirty="0"/>
          </a:p>
          <a:p>
            <a:pPr marL="0" indent="0">
              <a:buNone/>
            </a:pPr>
            <a:r>
              <a:rPr lang="en-US" sz="4300" i="1" dirty="0" smtClean="0"/>
              <a:t>…</a:t>
            </a:r>
            <a:r>
              <a:rPr lang="en-US" sz="4300" b="1" i="1" dirty="0" smtClean="0"/>
              <a:t>let </a:t>
            </a:r>
            <a:r>
              <a:rPr lang="en-US" sz="4300" b="1" i="1" dirty="0"/>
              <a:t>no one deceive you </a:t>
            </a:r>
            <a:r>
              <a:rPr lang="en-US" sz="4300" i="1" dirty="0"/>
              <a:t>with empty words… </a:t>
            </a:r>
            <a:endParaRPr lang="en-US" sz="4300" i="1" dirty="0" smtClean="0"/>
          </a:p>
          <a:p>
            <a:pPr marL="0" indent="0">
              <a:buNone/>
            </a:pPr>
            <a:r>
              <a:rPr lang="en-US" sz="4300" i="1" dirty="0" smtClean="0"/>
              <a:t>…</a:t>
            </a:r>
            <a:r>
              <a:rPr lang="en-US" sz="4300" b="1" i="1" dirty="0" smtClean="0"/>
              <a:t>have </a:t>
            </a:r>
            <a:r>
              <a:rPr lang="en-US" sz="4300" b="1" i="1" dirty="0"/>
              <a:t>no fellowship with the unfruitful works of darkness, but rather expose </a:t>
            </a:r>
            <a:r>
              <a:rPr lang="en-US" sz="4300" b="1" i="1" dirty="0" smtClean="0"/>
              <a:t>them</a:t>
            </a:r>
            <a:r>
              <a:rPr lang="en-US" sz="4300" i="1" dirty="0" smtClean="0"/>
              <a:t>…</a:t>
            </a:r>
          </a:p>
          <a:p>
            <a:pPr marL="0" indent="0">
              <a:buNone/>
            </a:pPr>
            <a:r>
              <a:rPr lang="en-US" sz="4300" i="1" dirty="0" smtClean="0"/>
              <a:t>…</a:t>
            </a:r>
            <a:r>
              <a:rPr lang="en-US" sz="4300" b="1" i="1" dirty="0" smtClean="0"/>
              <a:t>wives</a:t>
            </a:r>
            <a:r>
              <a:rPr lang="en-US" sz="4300" b="1" i="1" dirty="0"/>
              <a:t>, submit </a:t>
            </a:r>
            <a:r>
              <a:rPr lang="en-US" sz="4300" i="1" dirty="0"/>
              <a:t>to your own husbands</a:t>
            </a:r>
            <a:r>
              <a:rPr lang="en-US" sz="4300" i="1" dirty="0" smtClean="0"/>
              <a:t>…</a:t>
            </a:r>
          </a:p>
          <a:p>
            <a:pPr marL="0" indent="0">
              <a:buNone/>
            </a:pPr>
            <a:r>
              <a:rPr lang="en-US" sz="4300" i="1" dirty="0" smtClean="0"/>
              <a:t>…</a:t>
            </a:r>
            <a:r>
              <a:rPr lang="en-US" sz="4300" b="1" i="1" dirty="0" smtClean="0"/>
              <a:t>husbands</a:t>
            </a:r>
            <a:r>
              <a:rPr lang="en-US" sz="4300" b="1" i="1" dirty="0"/>
              <a:t>, love </a:t>
            </a:r>
            <a:r>
              <a:rPr lang="en-US" sz="4300" i="1" dirty="0"/>
              <a:t>your wives</a:t>
            </a:r>
            <a:r>
              <a:rPr lang="en-US" sz="4300" i="1" dirty="0" smtClean="0"/>
              <a:t>...</a:t>
            </a:r>
          </a:p>
          <a:p>
            <a:pPr marL="0" indent="0">
              <a:buNone/>
            </a:pPr>
            <a:r>
              <a:rPr lang="en-US" sz="4300" i="1" dirty="0" smtClean="0"/>
              <a:t>…</a:t>
            </a:r>
            <a:r>
              <a:rPr lang="en-US" sz="4300" b="1" i="1" dirty="0" smtClean="0"/>
              <a:t>children</a:t>
            </a:r>
            <a:r>
              <a:rPr lang="en-US" sz="4300" b="1" i="1" dirty="0"/>
              <a:t>, obey </a:t>
            </a:r>
            <a:r>
              <a:rPr lang="en-US" sz="4300" i="1" dirty="0"/>
              <a:t>your parents in the </a:t>
            </a:r>
            <a:r>
              <a:rPr lang="en-US" sz="4300" i="1" dirty="0" smtClean="0"/>
              <a:t>Lord </a:t>
            </a:r>
            <a:endParaRPr lang="en-US" sz="4300" dirty="0"/>
          </a:p>
        </p:txBody>
      </p:sp>
    </p:spTree>
    <p:extLst>
      <p:ext uri="{BB962C8B-B14F-4D97-AF65-F5344CB8AC3E}">
        <p14:creationId xmlns:p14="http://schemas.microsoft.com/office/powerpoint/2010/main" val="23419220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EF"/>
            </a:gs>
            <a:gs pos="50000">
              <a:srgbClr val="FFFFA3"/>
            </a:gs>
            <a:gs pos="100000">
              <a:srgbClr val="FFFF1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pPr marL="0" indent="0">
              <a:buNone/>
            </a:pPr>
            <a:r>
              <a:rPr lang="en-US" sz="5200" b="1" dirty="0"/>
              <a:t>Ephesian Doctrines…</a:t>
            </a:r>
            <a:endParaRPr lang="en-US" sz="3600" dirty="0"/>
          </a:p>
          <a:p>
            <a:pPr marL="0" indent="0">
              <a:buNone/>
            </a:pPr>
            <a:r>
              <a:rPr lang="en-US" sz="4400" i="1" dirty="0" smtClean="0"/>
              <a:t>…</a:t>
            </a:r>
            <a:r>
              <a:rPr lang="en-US" sz="4400" b="1" i="1" dirty="0" smtClean="0"/>
              <a:t>put </a:t>
            </a:r>
            <a:r>
              <a:rPr lang="en-US" sz="4400" b="1" i="1" dirty="0"/>
              <a:t>on the whole armor of </a:t>
            </a:r>
            <a:r>
              <a:rPr lang="en-US" sz="4400" b="1" i="1" dirty="0" smtClean="0"/>
              <a:t>God</a:t>
            </a:r>
            <a:r>
              <a:rPr lang="en-US" sz="4400" i="1" dirty="0" smtClean="0"/>
              <a:t>…</a:t>
            </a:r>
          </a:p>
          <a:p>
            <a:pPr marL="0" indent="0">
              <a:buNone/>
            </a:pPr>
            <a:r>
              <a:rPr lang="en-US" sz="4400" i="1" dirty="0" smtClean="0"/>
              <a:t>…</a:t>
            </a:r>
            <a:r>
              <a:rPr lang="en-US" sz="4400" b="1" i="1" dirty="0" smtClean="0"/>
              <a:t>praying always</a:t>
            </a:r>
            <a:r>
              <a:rPr lang="en-US" sz="4400" i="1" dirty="0" smtClean="0"/>
              <a:t>…</a:t>
            </a:r>
          </a:p>
          <a:p>
            <a:pPr marL="0" indent="0">
              <a:buNone/>
            </a:pPr>
            <a:r>
              <a:rPr lang="en-US" sz="4400" i="1" dirty="0" smtClean="0"/>
              <a:t>…</a:t>
            </a:r>
            <a:r>
              <a:rPr lang="en-US" sz="4400" b="1" i="1" dirty="0" smtClean="0"/>
              <a:t>being </a:t>
            </a:r>
            <a:r>
              <a:rPr lang="en-US" sz="4400" b="1" i="1" dirty="0"/>
              <a:t>watchful to this end with all perseverance</a:t>
            </a:r>
            <a:r>
              <a:rPr lang="en-US" sz="4400" i="1" dirty="0"/>
              <a:t>…</a:t>
            </a:r>
            <a:endParaRPr lang="en-US" sz="4300" dirty="0"/>
          </a:p>
        </p:txBody>
      </p:sp>
    </p:spTree>
    <p:extLst>
      <p:ext uri="{BB962C8B-B14F-4D97-AF65-F5344CB8AC3E}">
        <p14:creationId xmlns:p14="http://schemas.microsoft.com/office/powerpoint/2010/main" val="16149846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55000" lnSpcReduction="20000"/>
          </a:bodyPr>
          <a:lstStyle/>
          <a:p>
            <a:pPr marL="0" indent="0">
              <a:buNone/>
            </a:pPr>
            <a:r>
              <a:rPr lang="en-US" sz="8000" b="1" dirty="0"/>
              <a:t>The </a:t>
            </a:r>
            <a:r>
              <a:rPr lang="en-US" sz="8000" b="1" dirty="0" smtClean="0"/>
              <a:t>Condemnation </a:t>
            </a:r>
            <a:r>
              <a:rPr lang="en-US" sz="6500" b="1" dirty="0" smtClean="0"/>
              <a:t>(Complaint) </a:t>
            </a:r>
            <a:r>
              <a:rPr lang="en-US" sz="6500" dirty="0" smtClean="0"/>
              <a:t>– </a:t>
            </a:r>
            <a:r>
              <a:rPr lang="en-US" sz="6500" dirty="0"/>
              <a:t>verse </a:t>
            </a:r>
            <a:r>
              <a:rPr lang="en-US" sz="6500" dirty="0" smtClean="0"/>
              <a:t>4</a:t>
            </a:r>
          </a:p>
          <a:p>
            <a:pPr marL="0" indent="0">
              <a:buNone/>
            </a:pPr>
            <a:r>
              <a:rPr lang="en-US" sz="6500" b="1" i="1" dirty="0" smtClean="0"/>
              <a:t>I </a:t>
            </a:r>
            <a:r>
              <a:rPr lang="en-US" sz="6500" b="1" i="1" dirty="0"/>
              <a:t>have somewhat against you – you have left your first </a:t>
            </a:r>
            <a:r>
              <a:rPr lang="en-US" sz="6500" b="1" i="1" dirty="0" smtClean="0"/>
              <a:t>love</a:t>
            </a:r>
            <a:r>
              <a:rPr lang="en-US" sz="6500" b="1" dirty="0" smtClean="0"/>
              <a:t>.</a:t>
            </a:r>
          </a:p>
          <a:p>
            <a:pPr marL="0" indent="0">
              <a:buNone/>
            </a:pPr>
            <a:r>
              <a:rPr lang="en-US" sz="7300" b="1" dirty="0" smtClean="0">
                <a:solidFill>
                  <a:srgbClr val="FF0000"/>
                </a:solidFill>
                <a:effectLst>
                  <a:innerShdw blurRad="63500" dist="50800" dir="8100000">
                    <a:prstClr val="black"/>
                  </a:innerShdw>
                </a:effectLst>
              </a:rPr>
              <a:t>Their </a:t>
            </a:r>
            <a:r>
              <a:rPr lang="en-US" sz="7300" b="1" dirty="0">
                <a:solidFill>
                  <a:srgbClr val="FF0000"/>
                </a:solidFill>
                <a:effectLst>
                  <a:innerShdw blurRad="63500" dist="50800" dir="8100000">
                    <a:prstClr val="black"/>
                  </a:innerShdw>
                </a:effectLst>
              </a:rPr>
              <a:t>service had become </a:t>
            </a:r>
            <a:r>
              <a:rPr lang="en-US" sz="7300" b="1" dirty="0" smtClean="0">
                <a:solidFill>
                  <a:srgbClr val="FF0000"/>
                </a:solidFill>
                <a:effectLst>
                  <a:innerShdw blurRad="63500" dist="50800" dir="8100000">
                    <a:prstClr val="black"/>
                  </a:innerShdw>
                </a:effectLst>
              </a:rPr>
              <a:t>mechanical.</a:t>
            </a:r>
          </a:p>
          <a:p>
            <a:pPr marL="0" indent="0">
              <a:buNone/>
            </a:pPr>
            <a:r>
              <a:rPr lang="en-US" sz="7300" b="1" dirty="0" smtClean="0">
                <a:solidFill>
                  <a:srgbClr val="FF8E1D"/>
                </a:solidFill>
                <a:effectLst>
                  <a:innerShdw blurRad="63500" dist="50800" dir="8100000">
                    <a:prstClr val="black"/>
                  </a:innerShdw>
                </a:effectLst>
              </a:rPr>
              <a:t>The </a:t>
            </a:r>
            <a:r>
              <a:rPr lang="en-US" sz="7300" b="1" dirty="0">
                <a:solidFill>
                  <a:srgbClr val="FF8E1D"/>
                </a:solidFill>
                <a:effectLst>
                  <a:innerShdw blurRad="63500" dist="50800" dir="8100000">
                    <a:prstClr val="black"/>
                  </a:innerShdw>
                </a:effectLst>
              </a:rPr>
              <a:t>preaching had become </a:t>
            </a:r>
            <a:r>
              <a:rPr lang="en-US" sz="7300" b="1" dirty="0" smtClean="0">
                <a:solidFill>
                  <a:srgbClr val="FF8E1D"/>
                </a:solidFill>
                <a:effectLst>
                  <a:innerShdw blurRad="63500" dist="50800" dir="8100000">
                    <a:prstClr val="black"/>
                  </a:innerShdw>
                </a:effectLst>
              </a:rPr>
              <a:t>robotic.</a:t>
            </a:r>
          </a:p>
          <a:p>
            <a:pPr marL="0" indent="0">
              <a:buNone/>
            </a:pPr>
            <a:r>
              <a:rPr lang="en-US" sz="7300" b="1" dirty="0" smtClean="0">
                <a:solidFill>
                  <a:srgbClr val="FFFF00"/>
                </a:solidFill>
                <a:effectLst>
                  <a:innerShdw blurRad="63500" dist="50800" dir="8100000">
                    <a:prstClr val="black"/>
                  </a:innerShdw>
                </a:effectLst>
              </a:rPr>
              <a:t>The </a:t>
            </a:r>
            <a:r>
              <a:rPr lang="en-US" sz="7300" b="1" dirty="0">
                <a:solidFill>
                  <a:srgbClr val="FFFF00"/>
                </a:solidFill>
                <a:effectLst>
                  <a:innerShdw blurRad="63500" dist="50800" dir="8100000">
                    <a:prstClr val="black"/>
                  </a:innerShdw>
                </a:effectLst>
              </a:rPr>
              <a:t>singing had become </a:t>
            </a:r>
            <a:r>
              <a:rPr lang="en-US" sz="7300" b="1" dirty="0" smtClean="0">
                <a:solidFill>
                  <a:srgbClr val="FFFF00"/>
                </a:solidFill>
                <a:effectLst>
                  <a:innerShdw blurRad="63500" dist="50800" dir="8100000">
                    <a:prstClr val="black"/>
                  </a:innerShdw>
                </a:effectLst>
              </a:rPr>
              <a:t>mundane.</a:t>
            </a:r>
          </a:p>
          <a:p>
            <a:pPr marL="0" indent="0">
              <a:buNone/>
            </a:pPr>
            <a:r>
              <a:rPr lang="en-US" sz="7300" b="1" dirty="0" smtClean="0">
                <a:solidFill>
                  <a:srgbClr val="009A25"/>
                </a:solidFill>
                <a:effectLst>
                  <a:innerShdw blurRad="63500" dist="50800" dir="8100000">
                    <a:prstClr val="black"/>
                  </a:innerShdw>
                </a:effectLst>
              </a:rPr>
              <a:t>The </a:t>
            </a:r>
            <a:r>
              <a:rPr lang="en-US" sz="7300" b="1" dirty="0">
                <a:solidFill>
                  <a:srgbClr val="009A25"/>
                </a:solidFill>
                <a:effectLst>
                  <a:innerShdw blurRad="63500" dist="50800" dir="8100000">
                    <a:prstClr val="black"/>
                  </a:innerShdw>
                </a:effectLst>
              </a:rPr>
              <a:t>teaching had become </a:t>
            </a:r>
            <a:r>
              <a:rPr lang="en-US" sz="7300" b="1" dirty="0" smtClean="0">
                <a:solidFill>
                  <a:srgbClr val="009A25"/>
                </a:solidFill>
                <a:effectLst>
                  <a:innerShdw blurRad="63500" dist="50800" dir="8100000">
                    <a:prstClr val="black"/>
                  </a:innerShdw>
                </a:effectLst>
              </a:rPr>
              <a:t>tedious.</a:t>
            </a:r>
          </a:p>
          <a:p>
            <a:pPr marL="0" indent="0">
              <a:buNone/>
            </a:pPr>
            <a:r>
              <a:rPr lang="en-US" sz="7300" b="1" dirty="0" smtClean="0">
                <a:solidFill>
                  <a:srgbClr val="0070C0"/>
                </a:solidFill>
                <a:effectLst>
                  <a:innerShdw blurRad="63500" dist="50800" dir="8100000">
                    <a:prstClr val="black"/>
                  </a:innerShdw>
                </a:effectLst>
              </a:rPr>
              <a:t>Their </a:t>
            </a:r>
            <a:r>
              <a:rPr lang="en-US" sz="7300" b="1" dirty="0">
                <a:solidFill>
                  <a:srgbClr val="0070C0"/>
                </a:solidFill>
                <a:effectLst>
                  <a:innerShdw blurRad="63500" dist="50800" dir="8100000">
                    <a:prstClr val="black"/>
                  </a:innerShdw>
                </a:effectLst>
              </a:rPr>
              <a:t>devotion had become </a:t>
            </a:r>
            <a:r>
              <a:rPr lang="en-US" sz="7300" b="1" dirty="0" smtClean="0">
                <a:solidFill>
                  <a:srgbClr val="0070C0"/>
                </a:solidFill>
                <a:effectLst>
                  <a:innerShdw blurRad="63500" dist="50800" dir="8100000">
                    <a:prstClr val="black"/>
                  </a:innerShdw>
                </a:effectLst>
              </a:rPr>
              <a:t>routine.</a:t>
            </a:r>
          </a:p>
          <a:p>
            <a:pPr marL="0" indent="0">
              <a:buNone/>
            </a:pPr>
            <a:r>
              <a:rPr lang="en-US" sz="7300" b="1" dirty="0" smtClean="0">
                <a:solidFill>
                  <a:srgbClr val="002060"/>
                </a:solidFill>
                <a:effectLst>
                  <a:innerShdw blurRad="63500" dist="50800" dir="8100000">
                    <a:prstClr val="black"/>
                  </a:innerShdw>
                </a:effectLst>
              </a:rPr>
              <a:t>Their </a:t>
            </a:r>
            <a:r>
              <a:rPr lang="en-US" sz="7300" b="1" dirty="0">
                <a:solidFill>
                  <a:srgbClr val="002060"/>
                </a:solidFill>
                <a:effectLst>
                  <a:innerShdw blurRad="63500" dist="50800" dir="8100000">
                    <a:prstClr val="black"/>
                  </a:innerShdw>
                </a:effectLst>
              </a:rPr>
              <a:t>enthusiasm had become </a:t>
            </a:r>
            <a:r>
              <a:rPr lang="en-US" sz="7300" b="1" dirty="0" smtClean="0">
                <a:solidFill>
                  <a:srgbClr val="002060"/>
                </a:solidFill>
                <a:effectLst>
                  <a:innerShdw blurRad="63500" dist="50800" dir="8100000">
                    <a:prstClr val="black"/>
                  </a:innerShdw>
                </a:effectLst>
              </a:rPr>
              <a:t>molded.</a:t>
            </a:r>
          </a:p>
          <a:p>
            <a:pPr marL="0" indent="0">
              <a:buNone/>
            </a:pPr>
            <a:r>
              <a:rPr lang="en-US" sz="7300" b="1" dirty="0" smtClean="0">
                <a:solidFill>
                  <a:srgbClr val="7030A0"/>
                </a:solidFill>
                <a:effectLst>
                  <a:innerShdw blurRad="63500" dist="50800" dir="8100000">
                    <a:prstClr val="black"/>
                  </a:innerShdw>
                </a:effectLst>
              </a:rPr>
              <a:t>It </a:t>
            </a:r>
            <a:r>
              <a:rPr lang="en-US" sz="7300" b="1" dirty="0">
                <a:solidFill>
                  <a:srgbClr val="7030A0"/>
                </a:solidFill>
                <a:effectLst>
                  <a:innerShdw blurRad="63500" dist="50800" dir="8100000">
                    <a:prstClr val="black"/>
                  </a:innerShdw>
                </a:effectLst>
              </a:rPr>
              <a:t>was all monotonous – cut &amp; dried – without emotion or excitement.</a:t>
            </a:r>
          </a:p>
        </p:txBody>
      </p:sp>
    </p:spTree>
    <p:extLst>
      <p:ext uri="{BB962C8B-B14F-4D97-AF65-F5344CB8AC3E}">
        <p14:creationId xmlns:p14="http://schemas.microsoft.com/office/powerpoint/2010/main" val="5455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20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nodeType="afterEffect">
                                  <p:stCondLst>
                                    <p:cond delay="200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nodeType="afterEffect">
                                  <p:stCondLst>
                                    <p:cond delay="20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62500" lnSpcReduction="20000"/>
          </a:bodyPr>
          <a:lstStyle/>
          <a:p>
            <a:pPr marL="0" lvl="0" indent="0">
              <a:buNone/>
            </a:pPr>
            <a:r>
              <a:rPr lang="en-US" sz="7000" b="1" dirty="0">
                <a:solidFill>
                  <a:prstClr val="black"/>
                </a:solidFill>
              </a:rPr>
              <a:t>The Condemnation </a:t>
            </a:r>
            <a:r>
              <a:rPr lang="en-US" sz="5800" b="1" dirty="0">
                <a:solidFill>
                  <a:prstClr val="black"/>
                </a:solidFill>
              </a:rPr>
              <a:t>(Complaint) </a:t>
            </a:r>
            <a:r>
              <a:rPr lang="en-US" sz="5800" dirty="0">
                <a:solidFill>
                  <a:prstClr val="black"/>
                </a:solidFill>
              </a:rPr>
              <a:t>– verse 4</a:t>
            </a:r>
          </a:p>
          <a:p>
            <a:pPr marL="0" indent="0">
              <a:buNone/>
            </a:pPr>
            <a:r>
              <a:rPr lang="en-US" sz="7000" dirty="0" smtClean="0"/>
              <a:t>We </a:t>
            </a:r>
            <a:r>
              <a:rPr lang="en-US" sz="7000" dirty="0"/>
              <a:t>need to be careful to keep our relationship with Christ fresh and new each day</a:t>
            </a:r>
            <a:r>
              <a:rPr lang="en-US" sz="7000" dirty="0" smtClean="0"/>
              <a:t>.</a:t>
            </a:r>
          </a:p>
          <a:p>
            <a:r>
              <a:rPr lang="en-US" sz="6400" b="1" dirty="0">
                <a:solidFill>
                  <a:srgbClr val="7030A0"/>
                </a:solidFill>
                <a:effectLst>
                  <a:innerShdw blurRad="63500" dist="50800" dir="8100000">
                    <a:prstClr val="black"/>
                  </a:innerShdw>
                </a:effectLst>
              </a:rPr>
              <a:t>always in an attitude of </a:t>
            </a:r>
            <a:r>
              <a:rPr lang="en-US" sz="6400" b="1" dirty="0" smtClean="0">
                <a:solidFill>
                  <a:srgbClr val="7030A0"/>
                </a:solidFill>
                <a:effectLst>
                  <a:innerShdw blurRad="63500" dist="50800" dir="8100000">
                    <a:prstClr val="black"/>
                  </a:innerShdw>
                </a:effectLst>
              </a:rPr>
              <a:t>prayer</a:t>
            </a:r>
          </a:p>
          <a:p>
            <a:r>
              <a:rPr lang="en-US" sz="6400" b="1" dirty="0" smtClean="0">
                <a:solidFill>
                  <a:srgbClr val="0070C0"/>
                </a:solidFill>
                <a:effectLst>
                  <a:innerShdw blurRad="63500" dist="50800" dir="8100000">
                    <a:prstClr val="black"/>
                  </a:innerShdw>
                </a:effectLst>
              </a:rPr>
              <a:t>reading </a:t>
            </a:r>
            <a:r>
              <a:rPr lang="en-US" sz="6400" b="1" dirty="0">
                <a:solidFill>
                  <a:srgbClr val="0070C0"/>
                </a:solidFill>
                <a:effectLst>
                  <a:innerShdw blurRad="63500" dist="50800" dir="8100000">
                    <a:prstClr val="black"/>
                  </a:innerShdw>
                </a:effectLst>
              </a:rPr>
              <a:t>God’s Word with </a:t>
            </a:r>
            <a:r>
              <a:rPr lang="en-US" sz="6400" b="1" dirty="0" smtClean="0">
                <a:solidFill>
                  <a:srgbClr val="0070C0"/>
                </a:solidFill>
                <a:effectLst>
                  <a:innerShdw blurRad="63500" dist="50800" dir="8100000">
                    <a:prstClr val="black"/>
                  </a:innerShdw>
                </a:effectLst>
              </a:rPr>
              <a:t>fervency</a:t>
            </a:r>
          </a:p>
          <a:p>
            <a:r>
              <a:rPr lang="en-US" sz="6400" b="1" dirty="0" smtClean="0">
                <a:solidFill>
                  <a:srgbClr val="FFFF00"/>
                </a:solidFill>
                <a:effectLst>
                  <a:innerShdw blurRad="63500" dist="50800" dir="8100000">
                    <a:prstClr val="black"/>
                  </a:innerShdw>
                </a:effectLst>
              </a:rPr>
              <a:t>expecting </a:t>
            </a:r>
            <a:r>
              <a:rPr lang="en-US" sz="6400" b="1" dirty="0">
                <a:solidFill>
                  <a:srgbClr val="FFFF00"/>
                </a:solidFill>
                <a:effectLst>
                  <a:innerShdw blurRad="63500" dist="50800" dir="8100000">
                    <a:prstClr val="black"/>
                  </a:innerShdw>
                </a:effectLst>
              </a:rPr>
              <a:t>the Lord’s intervention at all </a:t>
            </a:r>
            <a:r>
              <a:rPr lang="en-US" sz="6400" b="1" dirty="0" smtClean="0">
                <a:solidFill>
                  <a:srgbClr val="FFFF00"/>
                </a:solidFill>
                <a:effectLst>
                  <a:innerShdw blurRad="63500" dist="50800" dir="8100000">
                    <a:prstClr val="black"/>
                  </a:innerShdw>
                </a:effectLst>
              </a:rPr>
              <a:t>times</a:t>
            </a:r>
          </a:p>
          <a:p>
            <a:r>
              <a:rPr lang="en-US" sz="6400" b="1" dirty="0" smtClean="0">
                <a:solidFill>
                  <a:srgbClr val="FF0000"/>
                </a:solidFill>
                <a:effectLst>
                  <a:innerShdw blurRad="63500" dist="50800" dir="8100000">
                    <a:prstClr val="black"/>
                  </a:innerShdw>
                </a:effectLst>
              </a:rPr>
              <a:t>coming </a:t>
            </a:r>
            <a:r>
              <a:rPr lang="en-US" sz="6400" b="1" dirty="0">
                <a:solidFill>
                  <a:srgbClr val="FF0000"/>
                </a:solidFill>
                <a:effectLst>
                  <a:innerShdw blurRad="63500" dist="50800" dir="8100000">
                    <a:prstClr val="black"/>
                  </a:innerShdw>
                </a:effectLst>
              </a:rPr>
              <a:t>to </a:t>
            </a:r>
            <a:r>
              <a:rPr lang="en-US" sz="6400" b="1" dirty="0" smtClean="0">
                <a:solidFill>
                  <a:srgbClr val="FF0000"/>
                </a:solidFill>
                <a:effectLst>
                  <a:innerShdw blurRad="63500" dist="50800" dir="8100000">
                    <a:prstClr val="black"/>
                  </a:innerShdw>
                </a:effectLst>
              </a:rPr>
              <a:t>worship &amp; give </a:t>
            </a:r>
            <a:r>
              <a:rPr lang="en-US" sz="6400" b="1" dirty="0">
                <a:solidFill>
                  <a:srgbClr val="FF0000"/>
                </a:solidFill>
                <a:effectLst>
                  <a:innerShdw blurRad="63500" dist="50800" dir="8100000">
                    <a:prstClr val="black"/>
                  </a:innerShdw>
                </a:effectLst>
              </a:rPr>
              <a:t>praise to the </a:t>
            </a:r>
            <a:r>
              <a:rPr lang="en-US" sz="6400" b="1" dirty="0" smtClean="0">
                <a:solidFill>
                  <a:srgbClr val="FF0000"/>
                </a:solidFill>
                <a:effectLst>
                  <a:innerShdw blurRad="63500" dist="50800" dir="8100000">
                    <a:prstClr val="black"/>
                  </a:innerShdw>
                </a:effectLst>
              </a:rPr>
              <a:t>Lord rather than to be entertained </a:t>
            </a:r>
            <a:endParaRPr lang="en-US" sz="6400" b="1" dirty="0">
              <a:solidFill>
                <a:srgbClr val="FF0000"/>
              </a:solidFill>
              <a:effectLst>
                <a:innerShdw blurRad="63500" dist="50800" dir="8100000">
                  <a:prstClr val="black"/>
                </a:innerShdw>
              </a:effectLst>
            </a:endParaRPr>
          </a:p>
        </p:txBody>
      </p:sp>
    </p:spTree>
    <p:extLst>
      <p:ext uri="{BB962C8B-B14F-4D97-AF65-F5344CB8AC3E}">
        <p14:creationId xmlns:p14="http://schemas.microsoft.com/office/powerpoint/2010/main" val="5963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7" presetClass="entr" presetSubtype="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15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FCF2"/>
            </a:gs>
            <a:gs pos="50000">
              <a:srgbClr val="B0DC80"/>
            </a:gs>
            <a:gs pos="100000">
              <a:srgbClr val="EDF7E1"/>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a:bodyPr>
          <a:lstStyle/>
          <a:p>
            <a:pPr marL="0" indent="0">
              <a:buNone/>
            </a:pPr>
            <a:r>
              <a:rPr lang="en-US" sz="5200" b="1" dirty="0"/>
              <a:t>The Counsel</a:t>
            </a:r>
            <a:r>
              <a:rPr lang="en-US" sz="5200" dirty="0"/>
              <a:t> </a:t>
            </a:r>
            <a:r>
              <a:rPr lang="en-US" sz="3900" dirty="0"/>
              <a:t>– “Remember…” – verse 5</a:t>
            </a:r>
          </a:p>
          <a:p>
            <a:pPr marL="0" indent="0">
              <a:buNone/>
            </a:pPr>
            <a:r>
              <a:rPr lang="en-US" sz="4300" b="1" dirty="0" smtClean="0"/>
              <a:t>Remember </a:t>
            </a:r>
            <a:r>
              <a:rPr lang="en-US" sz="4300" b="1" dirty="0"/>
              <a:t>your sin and where you were </a:t>
            </a:r>
            <a:r>
              <a:rPr lang="en-US" sz="4300" b="1" dirty="0" smtClean="0"/>
              <a:t>headed before the Lord saved you</a:t>
            </a:r>
          </a:p>
          <a:p>
            <a:pPr marL="0" indent="0">
              <a:buNone/>
            </a:pPr>
            <a:r>
              <a:rPr lang="en-US" sz="4300" b="1" dirty="0"/>
              <a:t>R</a:t>
            </a:r>
            <a:r>
              <a:rPr lang="en-US" sz="4300" b="1" dirty="0" smtClean="0"/>
              <a:t>emember </a:t>
            </a:r>
            <a:r>
              <a:rPr lang="en-US" sz="4300" b="1" dirty="0"/>
              <a:t>when you first came to know the </a:t>
            </a:r>
            <a:r>
              <a:rPr lang="en-US" sz="4300" b="1" dirty="0" smtClean="0"/>
              <a:t>Lord</a:t>
            </a:r>
          </a:p>
          <a:p>
            <a:pPr marL="0" indent="0">
              <a:buNone/>
            </a:pPr>
            <a:r>
              <a:rPr lang="en-US" sz="4300" b="1" dirty="0"/>
              <a:t>R</a:t>
            </a:r>
            <a:r>
              <a:rPr lang="en-US" sz="4300" b="1" dirty="0" smtClean="0"/>
              <a:t>emember </a:t>
            </a:r>
            <a:r>
              <a:rPr lang="en-US" sz="4300" b="1" dirty="0"/>
              <a:t>when you didn’t have to be coaxed out of bed on Sunday </a:t>
            </a:r>
            <a:r>
              <a:rPr lang="en-US" sz="4300" b="1" dirty="0" smtClean="0"/>
              <a:t>morning</a:t>
            </a:r>
          </a:p>
          <a:p>
            <a:pPr marL="0" indent="0">
              <a:buNone/>
            </a:pPr>
            <a:r>
              <a:rPr lang="en-US" sz="4300" b="1" dirty="0"/>
              <a:t>R</a:t>
            </a:r>
            <a:r>
              <a:rPr lang="en-US" sz="4300" b="1" dirty="0" smtClean="0"/>
              <a:t>emember </a:t>
            </a:r>
            <a:r>
              <a:rPr lang="en-US" sz="4300" b="1" dirty="0"/>
              <a:t>the love you had for the Lord, the Lord’s work, </a:t>
            </a:r>
            <a:r>
              <a:rPr lang="en-US" sz="4300" b="1" dirty="0" smtClean="0"/>
              <a:t>and for </a:t>
            </a:r>
            <a:r>
              <a:rPr lang="en-US" sz="4300" b="1" dirty="0"/>
              <a:t>His </a:t>
            </a:r>
            <a:r>
              <a:rPr lang="en-US" sz="4300" b="1" dirty="0" smtClean="0"/>
              <a:t>people </a:t>
            </a:r>
            <a:endParaRPr lang="en-US" sz="5200" b="1" dirty="0">
              <a:solidFill>
                <a:srgbClr val="FF0000"/>
              </a:solidFill>
              <a:effectLst>
                <a:innerShdw blurRad="63500" dist="50800" dir="8100000">
                  <a:prstClr val="black"/>
                </a:innerShdw>
              </a:effectLst>
            </a:endParaRPr>
          </a:p>
        </p:txBody>
      </p:sp>
    </p:spTree>
    <p:extLst>
      <p:ext uri="{BB962C8B-B14F-4D97-AF65-F5344CB8AC3E}">
        <p14:creationId xmlns:p14="http://schemas.microsoft.com/office/powerpoint/2010/main" val="492771722"/>
      </p:ext>
    </p:extLst>
  </p:cSld>
  <p:clrMapOvr>
    <a:masterClrMapping/>
  </p:clrMapOvr>
  <mc:AlternateContent xmlns:mc="http://schemas.openxmlformats.org/markup-compatibility/2006">
    <mc:Choice xmlns:p14="http://schemas.microsoft.com/office/powerpoint/2010/main" Requires="p14">
      <p:transition spd="slow" p14:dur="30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0" indent="0">
              <a:buNone/>
            </a:pPr>
            <a:r>
              <a:rPr lang="en-US" sz="4400" b="1" i="1" dirty="0" smtClean="0"/>
              <a:t>Nevertheless </a:t>
            </a:r>
            <a:r>
              <a:rPr lang="en-US" sz="4400" b="1" i="1" dirty="0"/>
              <a:t>I have this against you, that you have left your first love. Remember therefore from where you have fallen; repent and do the first works, or else I will come to you quickly and remove your lampstand from its place—unless you repent. </a:t>
            </a:r>
          </a:p>
        </p:txBody>
      </p:sp>
    </p:spTree>
    <p:extLst>
      <p:ext uri="{BB962C8B-B14F-4D97-AF65-F5344CB8AC3E}">
        <p14:creationId xmlns:p14="http://schemas.microsoft.com/office/powerpoint/2010/main" val="503851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FCF2"/>
            </a:gs>
            <a:gs pos="50000">
              <a:srgbClr val="B0DC80"/>
            </a:gs>
            <a:gs pos="100000">
              <a:srgbClr val="EDF7E1"/>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0" indent="0">
              <a:buNone/>
            </a:pPr>
            <a:r>
              <a:rPr lang="en-US" sz="5200" b="1" dirty="0"/>
              <a:t>The Counsel</a:t>
            </a:r>
            <a:r>
              <a:rPr lang="en-US" sz="5200" dirty="0"/>
              <a:t> </a:t>
            </a:r>
            <a:r>
              <a:rPr lang="en-US" sz="3900" dirty="0"/>
              <a:t>– “Remember…” – verse 5</a:t>
            </a:r>
          </a:p>
          <a:p>
            <a:pPr marL="0" indent="0">
              <a:spcAft>
                <a:spcPts val="600"/>
              </a:spcAft>
              <a:buNone/>
            </a:pPr>
            <a:r>
              <a:rPr lang="en-US" sz="4400" b="1" dirty="0"/>
              <a:t>R</a:t>
            </a:r>
            <a:r>
              <a:rPr lang="en-US" sz="4400" b="1" dirty="0" smtClean="0"/>
              <a:t>emember </a:t>
            </a:r>
            <a:r>
              <a:rPr lang="en-US" sz="4400" b="1" dirty="0"/>
              <a:t>the flame that burned in your heart to read His Word, to sing songs of praise to His name, to be taught His truths, and to tell others about </a:t>
            </a:r>
            <a:r>
              <a:rPr lang="en-US" sz="4400" b="1" dirty="0" smtClean="0"/>
              <a:t>Him</a:t>
            </a:r>
          </a:p>
          <a:p>
            <a:pPr marL="0" indent="0">
              <a:spcAft>
                <a:spcPts val="600"/>
              </a:spcAft>
              <a:buNone/>
            </a:pPr>
            <a:r>
              <a:rPr lang="en-US" sz="4400" b="1" dirty="0"/>
              <a:t>R</a:t>
            </a:r>
            <a:r>
              <a:rPr lang="en-US" sz="4400" b="1" dirty="0" smtClean="0"/>
              <a:t>emember </a:t>
            </a:r>
            <a:r>
              <a:rPr lang="en-US" sz="4400" b="1" dirty="0"/>
              <a:t>the sweet fellowship you had with the Lord in prayer each night and every </a:t>
            </a:r>
            <a:r>
              <a:rPr lang="en-US" sz="4400" b="1" dirty="0" smtClean="0"/>
              <a:t>morning</a:t>
            </a:r>
          </a:p>
          <a:p>
            <a:pPr marL="0" indent="0">
              <a:spcAft>
                <a:spcPts val="600"/>
              </a:spcAft>
              <a:buNone/>
            </a:pPr>
            <a:r>
              <a:rPr lang="en-US" sz="4400" b="1" dirty="0" smtClean="0"/>
              <a:t>Spend </a:t>
            </a:r>
            <a:r>
              <a:rPr lang="en-US" sz="4400" b="1" dirty="0"/>
              <a:t>some time remembering.</a:t>
            </a:r>
            <a:endParaRPr lang="en-US" sz="5200" b="1" dirty="0">
              <a:solidFill>
                <a:srgbClr val="FF0000"/>
              </a:solidFill>
              <a:effectLst>
                <a:innerShdw blurRad="63500" dist="50800" dir="8100000">
                  <a:prstClr val="black"/>
                </a:innerShdw>
              </a:effectLst>
            </a:endParaRPr>
          </a:p>
        </p:txBody>
      </p:sp>
    </p:spTree>
    <p:extLst>
      <p:ext uri="{BB962C8B-B14F-4D97-AF65-F5344CB8AC3E}">
        <p14:creationId xmlns:p14="http://schemas.microsoft.com/office/powerpoint/2010/main" val="1017038553"/>
      </p:ext>
    </p:extLst>
  </p:cSld>
  <p:clrMapOvr>
    <a:masterClrMapping/>
  </p:clrMapOvr>
  <mc:AlternateContent xmlns:mc="http://schemas.openxmlformats.org/markup-compatibility/2006">
    <mc:Choice xmlns:p14="http://schemas.microsoft.com/office/powerpoint/2010/main" Requires="p14">
      <p:transition spd="slow" p14:dur="3000">
        <p14:glitter pattern="hexagon"/>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FCF2"/>
            </a:gs>
            <a:gs pos="50000">
              <a:srgbClr val="B0DC80"/>
            </a:gs>
            <a:gs pos="100000">
              <a:srgbClr val="EDF7E1"/>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0" indent="0">
              <a:buNone/>
            </a:pPr>
            <a:r>
              <a:rPr lang="en-US" sz="5200" b="1" dirty="0"/>
              <a:t>The Counsel</a:t>
            </a:r>
            <a:r>
              <a:rPr lang="en-US" sz="5200" dirty="0"/>
              <a:t> </a:t>
            </a:r>
            <a:r>
              <a:rPr lang="en-US" sz="3600" dirty="0"/>
              <a:t>– </a:t>
            </a:r>
            <a:r>
              <a:rPr lang="en-US" sz="3600" dirty="0" smtClean="0"/>
              <a:t>“…then Repent” </a:t>
            </a:r>
            <a:r>
              <a:rPr lang="en-US" sz="3600" dirty="0"/>
              <a:t>– verse 5</a:t>
            </a:r>
          </a:p>
          <a:p>
            <a:pPr marL="0" indent="0">
              <a:spcAft>
                <a:spcPts val="1200"/>
              </a:spcAft>
              <a:buNone/>
            </a:pPr>
            <a:r>
              <a:rPr lang="en-US" sz="4400" b="1" dirty="0"/>
              <a:t>Then… repent and do the first works. </a:t>
            </a:r>
            <a:r>
              <a:rPr lang="en-US" sz="4400" dirty="0"/>
              <a:t>Ask the Lord for forgiveness for neglecting your </a:t>
            </a:r>
            <a:r>
              <a:rPr lang="en-US" sz="4400" dirty="0" smtClean="0"/>
              <a:t>relationship.</a:t>
            </a:r>
          </a:p>
          <a:p>
            <a:pPr marL="0" indent="0">
              <a:spcAft>
                <a:spcPts val="1200"/>
              </a:spcAft>
              <a:buNone/>
            </a:pPr>
            <a:r>
              <a:rPr lang="en-US" sz="4400" b="1" dirty="0" smtClean="0"/>
              <a:t>Begin </a:t>
            </a:r>
            <a:r>
              <a:rPr lang="en-US" sz="4400" b="1" dirty="0"/>
              <a:t>to watch for God’s hand in your life. </a:t>
            </a:r>
            <a:r>
              <a:rPr lang="en-US" sz="4400" dirty="0"/>
              <a:t>As you take each step, expect Him to </a:t>
            </a:r>
            <a:r>
              <a:rPr lang="en-US" sz="4400" dirty="0" smtClean="0"/>
              <a:t>intervene.</a:t>
            </a:r>
          </a:p>
          <a:p>
            <a:pPr marL="0" indent="0">
              <a:spcAft>
                <a:spcPts val="1200"/>
              </a:spcAft>
              <a:buNone/>
            </a:pPr>
            <a:r>
              <a:rPr lang="en-US" sz="4400" b="1" dirty="0" smtClean="0"/>
              <a:t>Be </a:t>
            </a:r>
            <a:r>
              <a:rPr lang="en-US" sz="4400" b="1" dirty="0"/>
              <a:t>ready at all times</a:t>
            </a:r>
            <a:r>
              <a:rPr lang="en-US" sz="4400" dirty="0"/>
              <a:t> to sing praises to His </a:t>
            </a:r>
            <a:r>
              <a:rPr lang="en-US" sz="4400" dirty="0" smtClean="0"/>
              <a:t>name or </a:t>
            </a:r>
            <a:r>
              <a:rPr lang="en-US" sz="4400" dirty="0"/>
              <a:t>to pick up His Word for guidance and comfort. </a:t>
            </a:r>
            <a:endParaRPr lang="en-US" sz="5200" b="1" dirty="0">
              <a:solidFill>
                <a:srgbClr val="FF0000"/>
              </a:solidFill>
              <a:effectLst>
                <a:innerShdw blurRad="63500" dist="50800" dir="8100000">
                  <a:prstClr val="black"/>
                </a:innerShdw>
              </a:effectLst>
            </a:endParaRPr>
          </a:p>
        </p:txBody>
      </p:sp>
    </p:spTree>
    <p:extLst>
      <p:ext uri="{BB962C8B-B14F-4D97-AF65-F5344CB8AC3E}">
        <p14:creationId xmlns:p14="http://schemas.microsoft.com/office/powerpoint/2010/main" val="4096363850"/>
      </p:ext>
    </p:extLst>
  </p:cSld>
  <p:clrMapOvr>
    <a:masterClrMapping/>
  </p:clrMapOvr>
  <mc:AlternateContent xmlns:mc="http://schemas.openxmlformats.org/markup-compatibility/2006">
    <mc:Choice xmlns:p14="http://schemas.microsoft.com/office/powerpoint/2010/main" Requires="p14">
      <p:transition spd="slow" p14:dur="3000">
        <p14:glitter pattern="hexagon"/>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FCF2"/>
            </a:gs>
            <a:gs pos="50000">
              <a:srgbClr val="B0DC80"/>
            </a:gs>
            <a:gs pos="100000">
              <a:srgbClr val="EDF7E1"/>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buNone/>
            </a:pPr>
            <a:r>
              <a:rPr lang="en-US" sz="5200" b="1" dirty="0"/>
              <a:t>The Counsel</a:t>
            </a:r>
            <a:r>
              <a:rPr lang="en-US" sz="5200" dirty="0"/>
              <a:t> </a:t>
            </a:r>
            <a:r>
              <a:rPr lang="en-US" sz="3600" dirty="0"/>
              <a:t>– </a:t>
            </a:r>
            <a:r>
              <a:rPr lang="en-US" sz="3600" dirty="0" smtClean="0"/>
              <a:t>“…then Repent” </a:t>
            </a:r>
            <a:r>
              <a:rPr lang="en-US" sz="3600" dirty="0"/>
              <a:t>– verse 5</a:t>
            </a:r>
          </a:p>
          <a:p>
            <a:pPr marL="0" indent="0">
              <a:buNone/>
            </a:pPr>
            <a:r>
              <a:rPr lang="en-US" sz="4400" dirty="0" smtClean="0"/>
              <a:t>Do </a:t>
            </a:r>
            <a:r>
              <a:rPr lang="en-US" sz="4400" dirty="0"/>
              <a:t>the first works – go, preach the gospel to all the world… </a:t>
            </a:r>
            <a:endParaRPr lang="en-US" sz="4400" dirty="0" smtClean="0"/>
          </a:p>
          <a:p>
            <a:pPr marL="0" indent="0">
              <a:buNone/>
            </a:pPr>
            <a:r>
              <a:rPr lang="en-US" sz="4400" dirty="0" smtClean="0"/>
              <a:t>Your </a:t>
            </a:r>
            <a:r>
              <a:rPr lang="en-US" sz="4400" dirty="0"/>
              <a:t>family needs your </a:t>
            </a:r>
            <a:r>
              <a:rPr lang="en-US" sz="4400" dirty="0" smtClean="0"/>
              <a:t>witness</a:t>
            </a:r>
          </a:p>
          <a:p>
            <a:pPr marL="0" indent="0">
              <a:buNone/>
            </a:pPr>
            <a:r>
              <a:rPr lang="en-US" sz="4400" dirty="0" smtClean="0"/>
              <a:t>Your </a:t>
            </a:r>
            <a:r>
              <a:rPr lang="en-US" sz="4400" dirty="0"/>
              <a:t>neighbors need your </a:t>
            </a:r>
            <a:r>
              <a:rPr lang="en-US" sz="4400" dirty="0" smtClean="0"/>
              <a:t>influence</a:t>
            </a:r>
            <a:endParaRPr lang="en-US" sz="4400" dirty="0"/>
          </a:p>
          <a:p>
            <a:pPr marL="0" indent="0">
              <a:buNone/>
            </a:pPr>
            <a:r>
              <a:rPr lang="en-US" sz="4400" dirty="0" smtClean="0"/>
              <a:t>…</a:t>
            </a:r>
            <a:r>
              <a:rPr lang="en-US" sz="4400" i="1" dirty="0" smtClean="0"/>
              <a:t>or </a:t>
            </a:r>
            <a:r>
              <a:rPr lang="en-US" sz="4400" i="1" dirty="0"/>
              <a:t>else I will come to you quickly and remove your lampstand from its place—unless you repent.</a:t>
            </a:r>
            <a:endParaRPr lang="en-US" sz="5200" b="1" dirty="0">
              <a:solidFill>
                <a:srgbClr val="FF0000"/>
              </a:solidFill>
              <a:effectLst>
                <a:innerShdw blurRad="63500" dist="50800" dir="8100000">
                  <a:prstClr val="black"/>
                </a:innerShdw>
              </a:effectLst>
            </a:endParaRPr>
          </a:p>
        </p:txBody>
      </p:sp>
    </p:spTree>
    <p:extLst>
      <p:ext uri="{BB962C8B-B14F-4D97-AF65-F5344CB8AC3E}">
        <p14:creationId xmlns:p14="http://schemas.microsoft.com/office/powerpoint/2010/main" val="751417623"/>
      </p:ext>
    </p:extLst>
  </p:cSld>
  <p:clrMapOvr>
    <a:masterClrMapping/>
  </p:clrMapOvr>
  <mc:AlternateContent xmlns:mc="http://schemas.openxmlformats.org/markup-compatibility/2006">
    <mc:Choice xmlns:p14="http://schemas.microsoft.com/office/powerpoint/2010/main" Requires="p14">
      <p:transition spd="slow" p14:dur="3000">
        <p14:glitter pattern="hexagon"/>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20000"/>
          </a:bodyPr>
          <a:lstStyle/>
          <a:p>
            <a:pPr marL="0" indent="0">
              <a:buNone/>
            </a:pPr>
            <a:r>
              <a:rPr lang="en-US" sz="5400" b="1" dirty="0"/>
              <a:t>In 268 AD, the Temple was destroyed or damaged in a raid by the Goths, an East Germanic tribe. </a:t>
            </a:r>
            <a:r>
              <a:rPr lang="en-US" sz="5400" b="1" dirty="0" smtClean="0"/>
              <a:t>“[They] took </a:t>
            </a:r>
            <a:r>
              <a:rPr lang="en-US" sz="5400" b="1" dirty="0"/>
              <a:t>ship and sailed across the strait of the Hellespont to Asia. There they laid waste many populous cities and set fire to the renowned temple of Diana at </a:t>
            </a:r>
            <a:r>
              <a:rPr lang="en-US" sz="5400" b="1" dirty="0" smtClean="0"/>
              <a:t>Ephesus.”</a:t>
            </a:r>
            <a:endParaRPr lang="en-US" sz="5400" dirty="0"/>
          </a:p>
          <a:p>
            <a:pPr marL="0" indent="0" algn="r">
              <a:buNone/>
            </a:pPr>
            <a:r>
              <a:rPr lang="en-US" sz="5400" dirty="0" err="1"/>
              <a:t>Jordanes</a:t>
            </a:r>
            <a:r>
              <a:rPr lang="en-US" sz="5400" dirty="0"/>
              <a:t>, </a:t>
            </a:r>
            <a:r>
              <a:rPr lang="en-US" sz="5400" i="1" dirty="0" err="1"/>
              <a:t>Getica</a:t>
            </a:r>
            <a:r>
              <a:rPr lang="en-US" sz="5400" dirty="0"/>
              <a:t> xx.107. </a:t>
            </a:r>
          </a:p>
        </p:txBody>
      </p:sp>
    </p:spTree>
    <p:extLst>
      <p:ext uri="{BB962C8B-B14F-4D97-AF65-F5344CB8AC3E}">
        <p14:creationId xmlns:p14="http://schemas.microsoft.com/office/powerpoint/2010/main" val="9937378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buNone/>
            </a:pPr>
            <a:r>
              <a:rPr lang="en-US" sz="4800" dirty="0" smtClean="0"/>
              <a:t>Ephesus </a:t>
            </a:r>
            <a:r>
              <a:rPr lang="en-US" sz="4800" dirty="0"/>
              <a:t>never recovered its </a:t>
            </a:r>
            <a:r>
              <a:rPr lang="en-US" sz="4800" dirty="0" smtClean="0"/>
              <a:t>glory.</a:t>
            </a:r>
          </a:p>
          <a:p>
            <a:pPr marL="0" indent="0">
              <a:buNone/>
            </a:pPr>
            <a:r>
              <a:rPr lang="en-US" sz="4800" b="1" dirty="0" smtClean="0"/>
              <a:t>The </a:t>
            </a:r>
            <a:r>
              <a:rPr lang="en-US" sz="4800" b="1" dirty="0"/>
              <a:t>coastline changed drastically until the famous port was no longer </a:t>
            </a:r>
            <a:r>
              <a:rPr lang="en-US" sz="4800" b="1" dirty="0" smtClean="0"/>
              <a:t>functional.</a:t>
            </a:r>
          </a:p>
          <a:p>
            <a:pPr marL="0" indent="0">
              <a:buNone/>
            </a:pPr>
            <a:r>
              <a:rPr lang="en-US" sz="4800" dirty="0" smtClean="0"/>
              <a:t>Now </a:t>
            </a:r>
            <a:r>
              <a:rPr lang="en-US" sz="4800" dirty="0"/>
              <a:t>there is only a small village that tourists can </a:t>
            </a:r>
            <a:r>
              <a:rPr lang="en-US" sz="4800" dirty="0" smtClean="0"/>
              <a:t>visit.</a:t>
            </a:r>
          </a:p>
          <a:p>
            <a:pPr marL="0" indent="0">
              <a:buNone/>
            </a:pPr>
            <a:r>
              <a:rPr lang="en-US" sz="4800" b="1" dirty="0" smtClean="0"/>
              <a:t>There </a:t>
            </a:r>
            <a:r>
              <a:rPr lang="en-US" sz="4800" b="1" dirty="0"/>
              <a:t>is no church in Ephesus today.</a:t>
            </a:r>
            <a:endParaRPr lang="en-US" sz="5400" b="1" dirty="0"/>
          </a:p>
        </p:txBody>
      </p:sp>
    </p:spTree>
    <p:extLst>
      <p:ext uri="{BB962C8B-B14F-4D97-AF65-F5344CB8AC3E}">
        <p14:creationId xmlns:p14="http://schemas.microsoft.com/office/powerpoint/2010/main" val="409576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buNone/>
            </a:pPr>
            <a:r>
              <a:rPr lang="en-US" sz="4800" dirty="0"/>
              <a:t>God can remove our </a:t>
            </a:r>
            <a:r>
              <a:rPr lang="en-US" sz="4800" dirty="0" smtClean="0"/>
              <a:t>lampstand.</a:t>
            </a:r>
          </a:p>
          <a:p>
            <a:pPr marL="0" indent="0">
              <a:buNone/>
            </a:pPr>
            <a:r>
              <a:rPr lang="en-US" sz="4800" b="1" dirty="0" smtClean="0"/>
              <a:t>Even </a:t>
            </a:r>
            <a:r>
              <a:rPr lang="en-US" sz="4800" b="1" dirty="0"/>
              <a:t>if we get all the doctrine right and have all the programs going, if we have left our first love, it is in </a:t>
            </a:r>
            <a:r>
              <a:rPr lang="en-US" sz="4800" b="1" dirty="0" smtClean="0"/>
              <a:t>vain.</a:t>
            </a:r>
          </a:p>
          <a:p>
            <a:pPr marL="0" indent="0">
              <a:buNone/>
            </a:pPr>
            <a:r>
              <a:rPr lang="en-US" sz="4800" dirty="0" smtClean="0"/>
              <a:t>Don’t </a:t>
            </a:r>
            <a:r>
              <a:rPr lang="en-US" sz="4800" dirty="0"/>
              <a:t>leave your first love. Nothing else is so important.</a:t>
            </a:r>
            <a:endParaRPr lang="en-US" sz="5400" dirty="0"/>
          </a:p>
        </p:txBody>
      </p:sp>
    </p:spTree>
    <p:extLst>
      <p:ext uri="{BB962C8B-B14F-4D97-AF65-F5344CB8AC3E}">
        <p14:creationId xmlns:p14="http://schemas.microsoft.com/office/powerpoint/2010/main" val="15688644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9399A7"/>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85000" lnSpcReduction="20000"/>
          </a:bodyPr>
          <a:lstStyle/>
          <a:p>
            <a:pPr marL="0" indent="0">
              <a:buNone/>
            </a:pPr>
            <a:r>
              <a:rPr lang="en-US" sz="5200" b="1" dirty="0"/>
              <a:t>Additional Commendation</a:t>
            </a:r>
            <a:r>
              <a:rPr lang="en-US" sz="5200" b="1" dirty="0" smtClean="0"/>
              <a:t>:</a:t>
            </a:r>
            <a:r>
              <a:rPr lang="en-US" sz="4200" b="1" dirty="0" smtClean="0"/>
              <a:t> </a:t>
            </a:r>
            <a:r>
              <a:rPr lang="en-US" sz="4200" i="1" dirty="0" smtClean="0"/>
              <a:t>– </a:t>
            </a:r>
            <a:r>
              <a:rPr lang="en-US" sz="4200" i="1" dirty="0"/>
              <a:t>verse </a:t>
            </a:r>
            <a:r>
              <a:rPr lang="en-US" sz="4200" i="1" dirty="0" smtClean="0"/>
              <a:t>6</a:t>
            </a:r>
          </a:p>
          <a:p>
            <a:pPr marL="0" indent="0">
              <a:buNone/>
            </a:pPr>
            <a:r>
              <a:rPr lang="en-US" sz="4700" b="1" i="1" dirty="0" smtClean="0"/>
              <a:t>But </a:t>
            </a:r>
            <a:r>
              <a:rPr lang="en-US" sz="4700" b="1" i="1" dirty="0"/>
              <a:t>this you have, that you hate the deeds of the </a:t>
            </a:r>
            <a:r>
              <a:rPr lang="en-US" sz="4700" b="1" i="1" dirty="0" err="1"/>
              <a:t>Nicolaitans</a:t>
            </a:r>
            <a:r>
              <a:rPr lang="en-US" sz="4700" b="1" i="1" dirty="0"/>
              <a:t>, which I also </a:t>
            </a:r>
            <a:r>
              <a:rPr lang="en-US" sz="4700" b="1" i="1" dirty="0" smtClean="0"/>
              <a:t>hate.</a:t>
            </a:r>
            <a:endParaRPr lang="en-US" sz="4700" b="1" dirty="0"/>
          </a:p>
          <a:p>
            <a:pPr marL="0" indent="0">
              <a:buNone/>
            </a:pPr>
            <a:r>
              <a:rPr lang="en-US" sz="4700" dirty="0"/>
              <a:t>The Lord is so good!! Even though the Church in Ephesus had lost their first love and had become stale in their worship, the Lord loved them and had not given up on them. He did not want to leave them with a harsh complaint. Instead, He again commended them for their adherence to the truth.</a:t>
            </a:r>
          </a:p>
        </p:txBody>
      </p:sp>
    </p:spTree>
    <p:extLst>
      <p:ext uri="{BB962C8B-B14F-4D97-AF65-F5344CB8AC3E}">
        <p14:creationId xmlns:p14="http://schemas.microsoft.com/office/powerpoint/2010/main" val="3774649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par>
                          <p:cTn id="11" fill="hold">
                            <p:stCondLst>
                              <p:cond delay="2000"/>
                            </p:stCondLst>
                            <p:childTnLst>
                              <p:par>
                                <p:cTn id="12" presetID="42" presetClass="entr" presetSubtype="0" fill="hold" nodeType="afterEffect">
                                  <p:stCondLst>
                                    <p:cond delay="3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9399A7"/>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buNone/>
            </a:pPr>
            <a:r>
              <a:rPr lang="en-US" sz="4800" b="1" dirty="0"/>
              <a:t>Additional Commendation</a:t>
            </a:r>
            <a:r>
              <a:rPr lang="en-US" sz="4800" b="1" dirty="0" smtClean="0"/>
              <a:t>: </a:t>
            </a:r>
            <a:r>
              <a:rPr lang="en-US" sz="3600" i="1" dirty="0" smtClean="0"/>
              <a:t>– </a:t>
            </a:r>
            <a:r>
              <a:rPr lang="en-US" sz="3600" i="1" dirty="0"/>
              <a:t>verse </a:t>
            </a:r>
            <a:r>
              <a:rPr lang="en-US" sz="3600" i="1" dirty="0" smtClean="0"/>
              <a:t>6</a:t>
            </a:r>
          </a:p>
          <a:p>
            <a:pPr marL="0" indent="0">
              <a:buNone/>
            </a:pPr>
            <a:r>
              <a:rPr lang="en-US" sz="4300" b="1" dirty="0" smtClean="0"/>
              <a:t>"</a:t>
            </a:r>
            <a:r>
              <a:rPr lang="en-US" sz="4300" b="1" dirty="0" err="1"/>
              <a:t>Nicolaitans</a:t>
            </a:r>
            <a:r>
              <a:rPr lang="en-US" sz="4300" b="1" dirty="0"/>
              <a:t>" </a:t>
            </a:r>
            <a:r>
              <a:rPr lang="en-US" sz="4300" dirty="0"/>
              <a:t>is </a:t>
            </a:r>
            <a:r>
              <a:rPr lang="en-US" sz="4300" dirty="0" smtClean="0"/>
              <a:t>from </a:t>
            </a:r>
            <a:r>
              <a:rPr lang="en-US" sz="4300" dirty="0"/>
              <a:t>the </a:t>
            </a:r>
            <a:r>
              <a:rPr lang="en-US" sz="4300" dirty="0" smtClean="0"/>
              <a:t>compound Greek </a:t>
            </a:r>
            <a:r>
              <a:rPr lang="en-US" sz="4300" dirty="0"/>
              <a:t>word </a:t>
            </a:r>
            <a:r>
              <a:rPr lang="en-US" sz="4300" b="1" i="1" dirty="0" err="1" smtClean="0"/>
              <a:t>nikolaos</a:t>
            </a:r>
            <a:endParaRPr lang="en-US" sz="4300" b="1" i="1" dirty="0" smtClean="0"/>
          </a:p>
          <a:p>
            <a:pPr marL="0" indent="0">
              <a:buNone/>
            </a:pPr>
            <a:r>
              <a:rPr lang="en-US" sz="4300" i="1" dirty="0" err="1" smtClean="0"/>
              <a:t>nikos</a:t>
            </a:r>
            <a:r>
              <a:rPr lang="en-US" sz="4300" dirty="0" smtClean="0"/>
              <a:t> = </a:t>
            </a:r>
            <a:r>
              <a:rPr lang="en-US" sz="4300" dirty="0"/>
              <a:t>to conquer or to </a:t>
            </a:r>
            <a:r>
              <a:rPr lang="en-US" sz="4300" dirty="0" smtClean="0"/>
              <a:t>subdue</a:t>
            </a:r>
          </a:p>
          <a:p>
            <a:pPr marL="0" indent="0">
              <a:buNone/>
            </a:pPr>
            <a:r>
              <a:rPr lang="en-US" sz="4300" i="1" dirty="0" err="1" smtClean="0"/>
              <a:t>laos</a:t>
            </a:r>
            <a:r>
              <a:rPr lang="en-US" sz="4300" dirty="0" smtClean="0"/>
              <a:t> = the people </a:t>
            </a:r>
            <a:r>
              <a:rPr lang="en-US" sz="3600" dirty="0" smtClean="0"/>
              <a:t>(root of our </a:t>
            </a:r>
            <a:r>
              <a:rPr lang="en-US" sz="3600" dirty="0"/>
              <a:t>word </a:t>
            </a:r>
            <a:r>
              <a:rPr lang="en-US" sz="3600" i="1" dirty="0" smtClean="0"/>
              <a:t>laity</a:t>
            </a:r>
            <a:r>
              <a:rPr lang="en-US" sz="3600" dirty="0" smtClean="0"/>
              <a:t>)</a:t>
            </a:r>
          </a:p>
          <a:p>
            <a:pPr marL="0" indent="0">
              <a:buNone/>
            </a:pPr>
            <a:r>
              <a:rPr lang="en-US" sz="4300" i="1" dirty="0" err="1" smtClean="0"/>
              <a:t>nikos</a:t>
            </a:r>
            <a:r>
              <a:rPr lang="en-US" sz="4300" dirty="0" smtClean="0"/>
              <a:t> + </a:t>
            </a:r>
            <a:r>
              <a:rPr lang="en-US" sz="4300" i="1" dirty="0" err="1" smtClean="0"/>
              <a:t>laos</a:t>
            </a:r>
            <a:r>
              <a:rPr lang="en-US" sz="4300" dirty="0" smtClean="0"/>
              <a:t> = also the </a:t>
            </a:r>
            <a:r>
              <a:rPr lang="en-US" sz="4300" dirty="0"/>
              <a:t>name </a:t>
            </a:r>
            <a:r>
              <a:rPr lang="en-US" sz="4300" b="1" i="1" dirty="0"/>
              <a:t>Nicolas</a:t>
            </a:r>
            <a:r>
              <a:rPr lang="en-US" sz="4300" dirty="0"/>
              <a:t>, </a:t>
            </a:r>
            <a:r>
              <a:rPr lang="en-US" sz="4300" dirty="0" smtClean="0"/>
              <a:t>literally: </a:t>
            </a:r>
            <a:r>
              <a:rPr lang="en-US" sz="4300" u="sng" dirty="0" smtClean="0"/>
              <a:t>one </a:t>
            </a:r>
            <a:r>
              <a:rPr lang="en-US" sz="4300" u="sng" dirty="0"/>
              <a:t>who conquers and subdues the people</a:t>
            </a:r>
            <a:r>
              <a:rPr lang="en-US" sz="4300" dirty="0"/>
              <a:t>.</a:t>
            </a:r>
          </a:p>
        </p:txBody>
      </p:sp>
    </p:spTree>
    <p:extLst>
      <p:ext uri="{BB962C8B-B14F-4D97-AF65-F5344CB8AC3E}">
        <p14:creationId xmlns:p14="http://schemas.microsoft.com/office/powerpoint/2010/main" val="195978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250"/>
                            </p:stCondLst>
                            <p:childTnLst>
                              <p:par>
                                <p:cTn id="17" presetID="42" presetClass="entr" presetSubtype="0"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7250"/>
                            </p:stCondLst>
                            <p:childTnLst>
                              <p:par>
                                <p:cTn id="23" presetID="42" presetClass="entr" presetSubtype="0" fill="hold" nodeType="afterEffect">
                                  <p:stCondLst>
                                    <p:cond delay="2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9399A7"/>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lgn="ctr">
              <a:buNone/>
            </a:pPr>
            <a:r>
              <a:rPr lang="en-US" sz="4800" b="1" dirty="0" err="1" smtClean="0"/>
              <a:t>Ireneus</a:t>
            </a:r>
            <a:r>
              <a:rPr lang="en-US" sz="4800" dirty="0" smtClean="0"/>
              <a:t> </a:t>
            </a:r>
            <a:r>
              <a:rPr lang="en-US" sz="4800" dirty="0"/>
              <a:t>and </a:t>
            </a:r>
            <a:r>
              <a:rPr lang="en-US" sz="4800" b="1" dirty="0" smtClean="0"/>
              <a:t>Hippolytus</a:t>
            </a:r>
            <a:r>
              <a:rPr lang="en-US" sz="4800" dirty="0" smtClean="0"/>
              <a:t> recorded </a:t>
            </a:r>
            <a:r>
              <a:rPr lang="en-US" sz="4800" dirty="0"/>
              <a:t>many </a:t>
            </a:r>
            <a:r>
              <a:rPr lang="en-US" sz="4800" dirty="0" smtClean="0"/>
              <a:t>events in </a:t>
            </a:r>
            <a:r>
              <a:rPr lang="en-US" sz="4800" dirty="0"/>
              <a:t>the earliest recorded days of Church </a:t>
            </a:r>
            <a:r>
              <a:rPr lang="en-US" sz="4800" dirty="0" smtClean="0"/>
              <a:t>history.</a:t>
            </a:r>
          </a:p>
          <a:p>
            <a:pPr marL="0" indent="0" algn="ctr">
              <a:buNone/>
            </a:pPr>
            <a:r>
              <a:rPr lang="en-US" sz="4800" dirty="0" smtClean="0"/>
              <a:t>They </a:t>
            </a:r>
            <a:r>
              <a:rPr lang="en-US" sz="4800" dirty="0"/>
              <a:t>said the </a:t>
            </a:r>
            <a:r>
              <a:rPr lang="en-US" sz="4800" dirty="0" err="1"/>
              <a:t>Nicolaitans</a:t>
            </a:r>
            <a:r>
              <a:rPr lang="en-US" sz="4800" dirty="0"/>
              <a:t> </a:t>
            </a:r>
            <a:r>
              <a:rPr lang="en-US" sz="4800" dirty="0" smtClean="0"/>
              <a:t>= </a:t>
            </a:r>
            <a:r>
              <a:rPr lang="en-US" sz="4800" dirty="0"/>
              <a:t>spiritual descendants of Nicolas of Antioch, </a:t>
            </a:r>
            <a:r>
              <a:rPr lang="en-US" sz="4800" dirty="0" smtClean="0"/>
              <a:t>a </a:t>
            </a:r>
            <a:r>
              <a:rPr lang="en-US" sz="4800" dirty="0"/>
              <a:t>deacon in Acts </a:t>
            </a:r>
            <a:r>
              <a:rPr lang="en-US" sz="4800" dirty="0" smtClean="0"/>
              <a:t>6:5.</a:t>
            </a:r>
          </a:p>
          <a:p>
            <a:pPr marL="0" indent="0" algn="ctr">
              <a:buNone/>
            </a:pPr>
            <a:r>
              <a:rPr lang="en-US" sz="4800" dirty="0" smtClean="0"/>
              <a:t>This </a:t>
            </a:r>
            <a:r>
              <a:rPr lang="en-US" sz="4800" dirty="0"/>
              <a:t>Nicolas seeded corruption in his teaching.</a:t>
            </a:r>
            <a:endParaRPr lang="en-US" sz="4300" dirty="0"/>
          </a:p>
        </p:txBody>
      </p:sp>
    </p:spTree>
    <p:extLst>
      <p:ext uri="{BB962C8B-B14F-4D97-AF65-F5344CB8AC3E}">
        <p14:creationId xmlns:p14="http://schemas.microsoft.com/office/powerpoint/2010/main" val="10216421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4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250"/>
                            </p:stCondLst>
                            <p:childTnLst>
                              <p:par>
                                <p:cTn id="17" presetID="42" presetClass="entr" presetSubtype="0" fill="hold" nodeType="afterEffect">
                                  <p:stCondLst>
                                    <p:cond delay="4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9399A7"/>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buNone/>
            </a:pPr>
            <a:r>
              <a:rPr lang="en-US" sz="4800" dirty="0"/>
              <a:t>Nicolas taught </a:t>
            </a:r>
            <a:r>
              <a:rPr lang="en-US" sz="4800" dirty="0" smtClean="0"/>
              <a:t>compromise</a:t>
            </a:r>
            <a:r>
              <a:rPr lang="en-US" sz="4800" dirty="0"/>
              <a:t>:</a:t>
            </a:r>
            <a:r>
              <a:rPr lang="en-US" sz="4800" dirty="0" smtClean="0"/>
              <a:t> that </a:t>
            </a:r>
            <a:r>
              <a:rPr lang="en-US" sz="4800" dirty="0"/>
              <a:t>total separation between Christianity and the practice of occult paganism was not essential</a:t>
            </a:r>
            <a:r>
              <a:rPr lang="en-US" sz="4800" dirty="0" smtClean="0"/>
              <a:t>.</a:t>
            </a:r>
          </a:p>
          <a:p>
            <a:pPr marL="0" indent="0">
              <a:buNone/>
            </a:pPr>
            <a:endParaRPr lang="en-US" sz="4800" dirty="0" smtClean="0"/>
          </a:p>
          <a:p>
            <a:pPr marL="0" indent="0">
              <a:buNone/>
            </a:pPr>
            <a:r>
              <a:rPr lang="en-US" sz="4800" dirty="0" smtClean="0"/>
              <a:t>The </a:t>
            </a:r>
            <a:r>
              <a:rPr lang="en-US" sz="4800" dirty="0"/>
              <a:t>Ephesian </a:t>
            </a:r>
            <a:r>
              <a:rPr lang="en-US" sz="4800" dirty="0" smtClean="0"/>
              <a:t>church, like our Lord, hated false </a:t>
            </a:r>
            <a:r>
              <a:rPr lang="en-US" sz="4800" dirty="0"/>
              <a:t>teachings, and kept to the pure </a:t>
            </a:r>
            <a:r>
              <a:rPr lang="en-US" sz="4800" dirty="0" smtClean="0"/>
              <a:t>gospel of Christ!</a:t>
            </a:r>
            <a:endParaRPr lang="en-US" sz="4800" dirty="0"/>
          </a:p>
        </p:txBody>
      </p:sp>
    </p:spTree>
    <p:extLst>
      <p:ext uri="{BB962C8B-B14F-4D97-AF65-F5344CB8AC3E}">
        <p14:creationId xmlns:p14="http://schemas.microsoft.com/office/powerpoint/2010/main" val="2605899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4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0" indent="0">
              <a:buNone/>
            </a:pPr>
            <a:r>
              <a:rPr lang="en-US" sz="4400" b="1" i="1" dirty="0" smtClean="0"/>
              <a:t>But </a:t>
            </a:r>
            <a:r>
              <a:rPr lang="en-US" sz="4400" b="1" i="1" dirty="0"/>
              <a:t>this you have, that you hate the deeds of the </a:t>
            </a:r>
            <a:r>
              <a:rPr lang="en-US" sz="4400" b="1" i="1" dirty="0" err="1"/>
              <a:t>Nicolaitans</a:t>
            </a:r>
            <a:r>
              <a:rPr lang="en-US" sz="4400" b="1" i="1" dirty="0"/>
              <a:t>, which I also hate. “He who has an ear, let him hear what the Spirit says to the churches. To him who overcomes I will give to eat from the tree of life, which is in the midst of the Paradise of God</a:t>
            </a:r>
            <a:r>
              <a:rPr lang="en-US" sz="4400" b="1" i="1" dirty="0" smtClean="0"/>
              <a:t>.”</a:t>
            </a:r>
            <a:endParaRPr lang="en-US" sz="4400" b="1" i="1" dirty="0"/>
          </a:p>
        </p:txBody>
      </p:sp>
    </p:spTree>
    <p:extLst>
      <p:ext uri="{BB962C8B-B14F-4D97-AF65-F5344CB8AC3E}">
        <p14:creationId xmlns:p14="http://schemas.microsoft.com/office/powerpoint/2010/main" val="133280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62200" y="-43542"/>
            <a:ext cx="4343400" cy="6825342"/>
          </a:xfrm>
          <a:prstGeom prst="rect">
            <a:avLst/>
          </a:prstGeom>
        </p:spPr>
      </p:pic>
      <p:sp>
        <p:nvSpPr>
          <p:cNvPr id="3" name="Content Placeholder 2"/>
          <p:cNvSpPr>
            <a:spLocks noGrp="1"/>
          </p:cNvSpPr>
          <p:nvPr>
            <p:ph idx="1"/>
          </p:nvPr>
        </p:nvSpPr>
        <p:spPr>
          <a:xfrm>
            <a:off x="152400" y="152400"/>
            <a:ext cx="8839200" cy="6553200"/>
          </a:xfrm>
        </p:spPr>
        <p:txBody>
          <a:bodyPr>
            <a:normAutofit fontScale="92500" lnSpcReduction="10000"/>
          </a:bodyPr>
          <a:lstStyle/>
          <a:p>
            <a:pPr marL="0" indent="0">
              <a:buNone/>
            </a:pPr>
            <a:r>
              <a:rPr lang="en-US" sz="5200" b="1" dirty="0"/>
              <a:t>The Closing </a:t>
            </a:r>
            <a:r>
              <a:rPr lang="en-US" sz="4800" b="1" dirty="0"/>
              <a:t>–</a:t>
            </a:r>
            <a:r>
              <a:rPr lang="en-US" sz="4800" dirty="0"/>
              <a:t> </a:t>
            </a:r>
            <a:r>
              <a:rPr lang="en-US" sz="4800" b="1" i="1" dirty="0"/>
              <a:t>He who has an ear, let him hear what the Spirit says to the churches.</a:t>
            </a:r>
            <a:endParaRPr lang="en-US" sz="4800" b="1" dirty="0"/>
          </a:p>
          <a:p>
            <a:pPr marL="0" indent="0">
              <a:buNone/>
            </a:pPr>
            <a:r>
              <a:rPr lang="en-US" sz="4800" dirty="0"/>
              <a:t>Not everyone has an </a:t>
            </a:r>
            <a:r>
              <a:rPr lang="en-US" sz="4800" dirty="0" smtClean="0"/>
              <a:t>ear!</a:t>
            </a:r>
          </a:p>
          <a:p>
            <a:pPr marL="0" indent="0">
              <a:buNone/>
            </a:pPr>
            <a:r>
              <a:rPr lang="en-US" sz="4800" dirty="0" smtClean="0"/>
              <a:t>In </a:t>
            </a:r>
            <a:r>
              <a:rPr lang="en-US" sz="4800" u="sng" dirty="0"/>
              <a:t>John 10:27</a:t>
            </a:r>
            <a:r>
              <a:rPr lang="en-US" sz="4800" dirty="0"/>
              <a:t>, Jesus said, </a:t>
            </a:r>
            <a:r>
              <a:rPr lang="en-US" sz="4800" i="1" dirty="0"/>
              <a:t>“</a:t>
            </a:r>
            <a:r>
              <a:rPr lang="en-US" sz="4800" i="1" u="sng" dirty="0"/>
              <a:t>My sheep </a:t>
            </a:r>
            <a:r>
              <a:rPr lang="en-US" sz="4800" i="1" dirty="0"/>
              <a:t>hear my voice, and I know </a:t>
            </a:r>
            <a:r>
              <a:rPr lang="en-US" sz="4800" i="1" u="sng" dirty="0"/>
              <a:t>them</a:t>
            </a:r>
            <a:r>
              <a:rPr lang="en-US" sz="4800" i="1" dirty="0"/>
              <a:t>, and </a:t>
            </a:r>
            <a:r>
              <a:rPr lang="en-US" sz="4800" i="1" u="sng" dirty="0"/>
              <a:t>they</a:t>
            </a:r>
            <a:r>
              <a:rPr lang="en-US" sz="4800" i="1" dirty="0"/>
              <a:t> follow Me.”</a:t>
            </a:r>
            <a:endParaRPr lang="en-US" sz="4800" dirty="0"/>
          </a:p>
          <a:p>
            <a:pPr marL="0" indent="0">
              <a:buNone/>
            </a:pPr>
            <a:r>
              <a:rPr lang="en-US" sz="4800" dirty="0"/>
              <a:t>Only those who are born again have a spiritual ear to hear </a:t>
            </a:r>
            <a:r>
              <a:rPr lang="en-US" sz="4800" dirty="0" smtClean="0"/>
              <a:t>the Spirit.</a:t>
            </a:r>
            <a:endParaRPr lang="en-US" sz="4800" dirty="0"/>
          </a:p>
        </p:txBody>
      </p:sp>
    </p:spTree>
    <p:extLst>
      <p:ext uri="{BB962C8B-B14F-4D97-AF65-F5344CB8AC3E}">
        <p14:creationId xmlns:p14="http://schemas.microsoft.com/office/powerpoint/2010/main" val="39983608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5000"/>
                            </p:stCondLst>
                            <p:childTnLst>
                              <p:par>
                                <p:cTn id="11" presetID="42" presetClass="entr" presetSubtype="0" fill="hold" nodeType="afterEffect">
                                  <p:stCondLst>
                                    <p:cond delay="7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750"/>
                            </p:stCondLst>
                            <p:childTnLst>
                              <p:par>
                                <p:cTn id="17" presetID="42" presetClass="entr" presetSubtype="0" fill="hold" nodeType="afterEffect">
                                  <p:stCondLst>
                                    <p:cond delay="3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750"/>
                            </p:stCondLst>
                            <p:childTnLst>
                              <p:par>
                                <p:cTn id="23" presetID="42" presetClass="entr" presetSubtype="0" fill="hold" nodeType="afterEffect">
                                  <p:stCondLst>
                                    <p:cond delay="4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70000" lnSpcReduction="20000"/>
          </a:bodyPr>
          <a:lstStyle/>
          <a:p>
            <a:pPr marL="0" indent="0">
              <a:spcAft>
                <a:spcPts val="1200"/>
              </a:spcAft>
              <a:buNone/>
            </a:pPr>
            <a:r>
              <a:rPr lang="en-US" sz="6900" b="1" dirty="0"/>
              <a:t>The Reward</a:t>
            </a:r>
            <a:r>
              <a:rPr lang="en-US" sz="6900" dirty="0"/>
              <a:t> </a:t>
            </a:r>
            <a:r>
              <a:rPr lang="en-US" sz="5700" b="1" dirty="0"/>
              <a:t>– </a:t>
            </a:r>
            <a:r>
              <a:rPr lang="en-US" sz="5700" b="1" i="1" dirty="0"/>
              <a:t>To him who overcomes I will give to eat from the tree of life, which is in the midst of the Paradise of God.</a:t>
            </a:r>
            <a:endParaRPr lang="en-US" sz="5700" b="1" dirty="0"/>
          </a:p>
          <a:p>
            <a:pPr marL="0" indent="0">
              <a:spcAft>
                <a:spcPts val="1200"/>
              </a:spcAft>
              <a:buNone/>
            </a:pPr>
            <a:r>
              <a:rPr lang="en-US" sz="5400" u="sng" dirty="0"/>
              <a:t>Genesis 2:9</a:t>
            </a:r>
            <a:r>
              <a:rPr lang="en-US" sz="5400" dirty="0"/>
              <a:t> </a:t>
            </a:r>
            <a:r>
              <a:rPr lang="en-US" sz="5400" dirty="0" smtClean="0"/>
              <a:t>the </a:t>
            </a:r>
            <a:r>
              <a:rPr lang="en-US" sz="5400" u="sng" dirty="0"/>
              <a:t>tree of life</a:t>
            </a:r>
            <a:r>
              <a:rPr lang="en-US" sz="5400" dirty="0"/>
              <a:t> was </a:t>
            </a:r>
            <a:r>
              <a:rPr lang="en-US" sz="5400" dirty="0" smtClean="0"/>
              <a:t>created</a:t>
            </a:r>
            <a:endParaRPr lang="en-US" sz="5400" dirty="0"/>
          </a:p>
          <a:p>
            <a:pPr marL="0" indent="0">
              <a:spcAft>
                <a:spcPts val="1200"/>
              </a:spcAft>
              <a:buNone/>
            </a:pPr>
            <a:r>
              <a:rPr lang="en-US" sz="5400" u="sng" dirty="0"/>
              <a:t>Genesis 3:22-24</a:t>
            </a:r>
            <a:r>
              <a:rPr lang="en-US" sz="5400" dirty="0"/>
              <a:t> </a:t>
            </a:r>
            <a:r>
              <a:rPr lang="en-US" sz="5400" dirty="0" smtClean="0"/>
              <a:t>God </a:t>
            </a:r>
            <a:r>
              <a:rPr lang="en-US" sz="5400" dirty="0"/>
              <a:t>drove out Adam and Eve after they had sinned to protect them from eating of the tree of life in their sinful </a:t>
            </a:r>
            <a:r>
              <a:rPr lang="en-US" sz="5400" dirty="0" smtClean="0"/>
              <a:t>condition.</a:t>
            </a:r>
          </a:p>
          <a:p>
            <a:pPr marL="0" indent="0">
              <a:spcAft>
                <a:spcPts val="1200"/>
              </a:spcAft>
              <a:buNone/>
            </a:pPr>
            <a:r>
              <a:rPr lang="en-US" sz="5400" dirty="0"/>
              <a:t>W</a:t>
            </a:r>
            <a:r>
              <a:rPr lang="en-US" sz="5400" dirty="0" smtClean="0"/>
              <a:t>arrior </a:t>
            </a:r>
            <a:r>
              <a:rPr lang="en-US" sz="5400" dirty="0"/>
              <a:t>A</a:t>
            </a:r>
            <a:r>
              <a:rPr lang="en-US" sz="5400" dirty="0" smtClean="0"/>
              <a:t>ngels </a:t>
            </a:r>
            <a:r>
              <a:rPr lang="en-US" sz="5400" dirty="0"/>
              <a:t>(cherubim) and a flaming sword </a:t>
            </a:r>
            <a:r>
              <a:rPr lang="en-US" sz="5400" dirty="0" smtClean="0"/>
              <a:t>keep </a:t>
            </a:r>
            <a:r>
              <a:rPr lang="en-US" sz="5400" dirty="0"/>
              <a:t>man away from the tree of </a:t>
            </a:r>
            <a:r>
              <a:rPr lang="en-US" sz="5400" dirty="0" smtClean="0"/>
              <a:t>life</a:t>
            </a:r>
            <a:endParaRPr lang="en-US" sz="48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42" t="14329" r="1841" b="13035"/>
          <a:stretch/>
        </p:blipFill>
        <p:spPr>
          <a:xfrm>
            <a:off x="228600" y="209746"/>
            <a:ext cx="8534400" cy="642279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042" t="9822" r="10063"/>
          <a:stretch/>
        </p:blipFill>
        <p:spPr>
          <a:xfrm>
            <a:off x="228600" y="198599"/>
            <a:ext cx="8488030" cy="6445090"/>
          </a:xfrm>
          <a:prstGeom prst="rect">
            <a:avLst/>
          </a:prstGeom>
        </p:spPr>
      </p:pic>
    </p:spTree>
    <p:extLst>
      <p:ext uri="{BB962C8B-B14F-4D97-AF65-F5344CB8AC3E}">
        <p14:creationId xmlns:p14="http://schemas.microsoft.com/office/powerpoint/2010/main" val="416528887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10000"/>
                    </a14:imgEffect>
                  </a14:imgLayer>
                </a14:imgProps>
              </a:ext>
            </a:extLst>
          </a:blip>
          <a:srcRect/>
          <a:stretch>
            <a:fillRect l="-2000" t="-19000" r="-1000" b="-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77500" lnSpcReduction="20000"/>
          </a:bodyPr>
          <a:lstStyle/>
          <a:p>
            <a:pPr marL="0" indent="0">
              <a:spcAft>
                <a:spcPts val="600"/>
              </a:spcAft>
              <a:buNone/>
            </a:pPr>
            <a:r>
              <a:rPr lang="en-US" sz="5400" b="1" dirty="0" smtClean="0">
                <a:solidFill>
                  <a:schemeClr val="bg1"/>
                </a:solidFill>
                <a:effectLst>
                  <a:innerShdw dist="63500" dir="8100000">
                    <a:prstClr val="black"/>
                  </a:innerShdw>
                </a:effectLst>
              </a:rPr>
              <a:t>To be offered the tree of life:</a:t>
            </a:r>
          </a:p>
          <a:p>
            <a:pPr marL="463550" indent="0">
              <a:spcAft>
                <a:spcPts val="600"/>
              </a:spcAft>
              <a:buNone/>
            </a:pPr>
            <a:r>
              <a:rPr lang="en-US" sz="5400" b="1" dirty="0" smtClean="0">
                <a:solidFill>
                  <a:schemeClr val="bg1"/>
                </a:solidFill>
                <a:effectLst>
                  <a:innerShdw dist="63500" dir="8100000">
                    <a:prstClr val="black"/>
                  </a:innerShdw>
                </a:effectLst>
              </a:rPr>
              <a:t>You must be born-again and</a:t>
            </a:r>
          </a:p>
          <a:p>
            <a:pPr marL="463550" indent="0">
              <a:spcAft>
                <a:spcPts val="600"/>
              </a:spcAft>
              <a:buNone/>
            </a:pPr>
            <a:r>
              <a:rPr lang="en-US" sz="5400" b="1" dirty="0" smtClean="0">
                <a:solidFill>
                  <a:schemeClr val="bg1"/>
                </a:solidFill>
                <a:effectLst>
                  <a:innerShdw dist="63500" dir="8100000">
                    <a:prstClr val="black"/>
                  </a:innerShdw>
                </a:effectLst>
              </a:rPr>
              <a:t>Have the </a:t>
            </a:r>
            <a:r>
              <a:rPr lang="en-US" sz="5400" b="1" dirty="0">
                <a:solidFill>
                  <a:schemeClr val="bg1"/>
                </a:solidFill>
                <a:effectLst>
                  <a:innerShdw dist="63500" dir="8100000">
                    <a:prstClr val="black"/>
                  </a:innerShdw>
                </a:effectLst>
              </a:rPr>
              <a:t>blood of Christ </a:t>
            </a:r>
            <a:r>
              <a:rPr lang="en-US" sz="5400" b="1" dirty="0" smtClean="0">
                <a:solidFill>
                  <a:schemeClr val="bg1"/>
                </a:solidFill>
                <a:effectLst>
                  <a:innerShdw dist="63500" dir="8100000">
                    <a:prstClr val="black"/>
                  </a:innerShdw>
                </a:effectLst>
              </a:rPr>
              <a:t>applied and</a:t>
            </a:r>
            <a:endParaRPr lang="en-US" sz="5400" b="1" dirty="0">
              <a:solidFill>
                <a:schemeClr val="bg1"/>
              </a:solidFill>
              <a:effectLst>
                <a:innerShdw dist="63500" dir="8100000">
                  <a:prstClr val="black"/>
                </a:innerShdw>
              </a:effectLst>
            </a:endParaRPr>
          </a:p>
          <a:p>
            <a:pPr marL="463550" indent="0">
              <a:spcAft>
                <a:spcPts val="600"/>
              </a:spcAft>
              <a:buNone/>
            </a:pPr>
            <a:r>
              <a:rPr lang="en-US" sz="5400" b="1" dirty="0" smtClean="0">
                <a:solidFill>
                  <a:schemeClr val="bg1"/>
                </a:solidFill>
                <a:effectLst>
                  <a:innerShdw dist="63500" dir="8100000">
                    <a:prstClr val="black"/>
                  </a:innerShdw>
                </a:effectLst>
              </a:rPr>
              <a:t>The </a:t>
            </a:r>
            <a:r>
              <a:rPr lang="en-US" sz="5400" b="1" dirty="0">
                <a:solidFill>
                  <a:schemeClr val="bg1"/>
                </a:solidFill>
                <a:effectLst>
                  <a:innerShdw dist="63500" dir="8100000">
                    <a:prstClr val="black"/>
                  </a:innerShdw>
                </a:effectLst>
              </a:rPr>
              <a:t>day of redemption </a:t>
            </a:r>
            <a:r>
              <a:rPr lang="en-US" sz="5400" b="1" dirty="0" smtClean="0">
                <a:solidFill>
                  <a:schemeClr val="bg1"/>
                </a:solidFill>
                <a:effectLst>
                  <a:innerShdw dist="63500" dir="8100000">
                    <a:prstClr val="black"/>
                  </a:innerShdw>
                </a:effectLst>
              </a:rPr>
              <a:t>has come</a:t>
            </a:r>
            <a:endParaRPr lang="en-US" sz="5400" b="1" dirty="0">
              <a:solidFill>
                <a:schemeClr val="bg1"/>
              </a:solidFill>
              <a:effectLst>
                <a:innerShdw dist="63500" dir="8100000">
                  <a:prstClr val="black"/>
                </a:innerShdw>
              </a:effectLst>
            </a:endParaRPr>
          </a:p>
          <a:p>
            <a:pPr marL="0" indent="0">
              <a:spcAft>
                <a:spcPts val="600"/>
              </a:spcAft>
              <a:buNone/>
            </a:pPr>
            <a:r>
              <a:rPr lang="en-US" sz="5400" b="1" u="sng" dirty="0">
                <a:solidFill>
                  <a:schemeClr val="bg1"/>
                </a:solidFill>
                <a:effectLst>
                  <a:innerShdw dist="63500" dir="8100000">
                    <a:prstClr val="black"/>
                  </a:innerShdw>
                </a:effectLst>
              </a:rPr>
              <a:t>Revelation 22:2</a:t>
            </a:r>
            <a:r>
              <a:rPr lang="en-US" sz="5400" b="1" dirty="0">
                <a:solidFill>
                  <a:schemeClr val="bg1"/>
                </a:solidFill>
                <a:effectLst>
                  <a:innerShdw dist="63500" dir="8100000">
                    <a:prstClr val="black"/>
                  </a:innerShdw>
                </a:effectLst>
              </a:rPr>
              <a:t> </a:t>
            </a:r>
            <a:r>
              <a:rPr lang="en-US" sz="5400" b="1" dirty="0" smtClean="0">
                <a:solidFill>
                  <a:schemeClr val="bg1"/>
                </a:solidFill>
                <a:effectLst>
                  <a:innerShdw dist="63500" dir="8100000">
                    <a:prstClr val="black"/>
                  </a:innerShdw>
                </a:effectLst>
              </a:rPr>
              <a:t>= pictures </a:t>
            </a:r>
            <a:r>
              <a:rPr lang="en-US" sz="5400" b="1" dirty="0">
                <a:solidFill>
                  <a:schemeClr val="bg1"/>
                </a:solidFill>
                <a:effectLst>
                  <a:innerShdw dist="63500" dir="8100000">
                    <a:prstClr val="black"/>
                  </a:innerShdw>
                </a:effectLst>
              </a:rPr>
              <a:t>the tree of life: </a:t>
            </a:r>
            <a:r>
              <a:rPr lang="en-US" sz="5400" b="1" dirty="0" smtClean="0">
                <a:solidFill>
                  <a:schemeClr val="bg1"/>
                </a:solidFill>
                <a:effectLst>
                  <a:innerShdw dist="63500" dir="8100000">
                    <a:prstClr val="black"/>
                  </a:innerShdw>
                </a:effectLst>
              </a:rPr>
              <a:t>bears </a:t>
            </a:r>
            <a:r>
              <a:rPr lang="en-US" sz="5400" b="1" dirty="0">
                <a:solidFill>
                  <a:schemeClr val="bg1"/>
                </a:solidFill>
                <a:effectLst>
                  <a:innerShdw dist="63500" dir="8100000">
                    <a:prstClr val="black"/>
                  </a:innerShdw>
                </a:effectLst>
              </a:rPr>
              <a:t>twelve different fruits, each one </a:t>
            </a:r>
            <a:r>
              <a:rPr lang="en-US" sz="5400" b="1" dirty="0" smtClean="0">
                <a:solidFill>
                  <a:schemeClr val="bg1"/>
                </a:solidFill>
                <a:effectLst>
                  <a:innerShdw dist="63500" dir="8100000">
                    <a:prstClr val="black"/>
                  </a:innerShdw>
                </a:effectLst>
              </a:rPr>
              <a:t>yields </a:t>
            </a:r>
            <a:r>
              <a:rPr lang="en-US" sz="5400" b="1" dirty="0">
                <a:solidFill>
                  <a:schemeClr val="bg1"/>
                </a:solidFill>
                <a:effectLst>
                  <a:innerShdw dist="63500" dir="8100000">
                    <a:prstClr val="black"/>
                  </a:innerShdw>
                </a:effectLst>
              </a:rPr>
              <a:t>its fruit every </a:t>
            </a:r>
            <a:r>
              <a:rPr lang="en-US" sz="5400" b="1" dirty="0" smtClean="0">
                <a:solidFill>
                  <a:schemeClr val="bg1"/>
                </a:solidFill>
                <a:effectLst>
                  <a:innerShdw dist="63500" dir="8100000">
                    <a:prstClr val="black"/>
                  </a:innerShdw>
                </a:effectLst>
              </a:rPr>
              <a:t>month.</a:t>
            </a:r>
          </a:p>
          <a:p>
            <a:pPr marL="0" indent="0">
              <a:spcAft>
                <a:spcPts val="600"/>
              </a:spcAft>
              <a:buNone/>
            </a:pPr>
            <a:r>
              <a:rPr lang="en-US" sz="5400" b="1" dirty="0" smtClean="0">
                <a:solidFill>
                  <a:schemeClr val="bg1"/>
                </a:solidFill>
                <a:effectLst>
                  <a:innerShdw dist="63500" dir="8100000">
                    <a:prstClr val="black"/>
                  </a:innerShdw>
                </a:effectLst>
              </a:rPr>
              <a:t>The </a:t>
            </a:r>
            <a:r>
              <a:rPr lang="en-US" sz="5400" b="1" dirty="0">
                <a:solidFill>
                  <a:schemeClr val="bg1"/>
                </a:solidFill>
                <a:effectLst>
                  <a:innerShdw dist="63500" dir="8100000">
                    <a:prstClr val="black"/>
                  </a:innerShdw>
                </a:effectLst>
              </a:rPr>
              <a:t>leaves of the tree will heal the nations so that all will live in peace forevermore. </a:t>
            </a:r>
          </a:p>
        </p:txBody>
      </p:sp>
    </p:spTree>
    <p:extLst>
      <p:ext uri="{BB962C8B-B14F-4D97-AF65-F5344CB8AC3E}">
        <p14:creationId xmlns:p14="http://schemas.microsoft.com/office/powerpoint/2010/main" val="31703124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25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par>
                          <p:cTn id="11" fill="hold">
                            <p:stCondLst>
                              <p:cond delay="3650"/>
                            </p:stCondLst>
                            <p:childTnLst>
                              <p:par>
                                <p:cTn id="12" presetID="56" presetClass="entr" presetSubtype="0" fill="hold" nodeType="afterEffect">
                                  <p:stCondLst>
                                    <p:cond delay="200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1" end="1"/>
                                            </p:txEl>
                                          </p:spTgt>
                                        </p:tgtEl>
                                        <p:attrNameLst>
                                          <p:attrName>ppt_w</p:attrName>
                                        </p:attrNameLst>
                                      </p:cBhvr>
                                    </p:anim>
                                    <p:anim by="(#ppt_w*0.50)" calcmode="lin" valueType="num">
                                      <p:cBhvr>
                                        <p:cTn id="15" dur="500" decel="50000" autoRev="1" fill="hold">
                                          <p:stCondLst>
                                            <p:cond delay="0"/>
                                          </p:stCondLst>
                                        </p:cTn>
                                        <p:tgtEl>
                                          <p:spTgt spid="3">
                                            <p:txEl>
                                              <p:pRg st="1" end="1"/>
                                            </p:txEl>
                                          </p:spTgt>
                                        </p:tgtEl>
                                        <p:attrNameLst>
                                          <p:attrName>ppt_x</p:attrName>
                                        </p:attrNameLst>
                                      </p:cBhvr>
                                    </p:anim>
                                    <p:anim from="(-#ppt_h/2)" to="(#ppt_y)" calcmode="lin" valueType="num">
                                      <p:cBhvr>
                                        <p:cTn id="16" dur="1000" fill="hold">
                                          <p:stCondLst>
                                            <p:cond delay="0"/>
                                          </p:stCondLst>
                                        </p:cTn>
                                        <p:tgtEl>
                                          <p:spTgt spid="3">
                                            <p:txEl>
                                              <p:pRg st="1" end="1"/>
                                            </p:txEl>
                                          </p:spTgt>
                                        </p:tgtEl>
                                        <p:attrNameLst>
                                          <p:attrName>ppt_y</p:attrName>
                                        </p:attrNameLst>
                                      </p:cBhvr>
                                    </p:anim>
                                    <p:animRot by="21600000">
                                      <p:cBhvr>
                                        <p:cTn id="17" dur="1000" fill="hold">
                                          <p:stCondLst>
                                            <p:cond delay="0"/>
                                          </p:stCondLst>
                                        </p:cTn>
                                        <p:tgtEl>
                                          <p:spTgt spid="3">
                                            <p:txEl>
                                              <p:pRg st="1" end="1"/>
                                            </p:txEl>
                                          </p:spTgt>
                                        </p:tgtEl>
                                        <p:attrNameLst>
                                          <p:attrName>r</p:attrName>
                                        </p:attrNameLst>
                                      </p:cBhvr>
                                    </p:animRot>
                                  </p:childTnLst>
                                </p:cTn>
                              </p:par>
                            </p:childTnLst>
                          </p:cTn>
                        </p:par>
                        <p:par>
                          <p:cTn id="18" fill="hold">
                            <p:stCondLst>
                              <p:cond delay="8750"/>
                            </p:stCondLst>
                            <p:childTnLst>
                              <p:par>
                                <p:cTn id="19" presetID="56" presetClass="entr" presetSubtype="0" fill="hold" nodeType="afterEffect">
                                  <p:stCondLst>
                                    <p:cond delay="200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2" end="2"/>
                                            </p:txEl>
                                          </p:spTgt>
                                        </p:tgtEl>
                                        <p:attrNameLst>
                                          <p:attrName>ppt_w</p:attrName>
                                        </p:attrNameLst>
                                      </p:cBhvr>
                                    </p:anim>
                                    <p:anim by="(#ppt_w*0.50)" calcmode="lin" valueType="num">
                                      <p:cBhvr>
                                        <p:cTn id="22" dur="500" decel="50000" autoRev="1" fill="hold">
                                          <p:stCondLst>
                                            <p:cond delay="0"/>
                                          </p:stCondLst>
                                        </p:cTn>
                                        <p:tgtEl>
                                          <p:spTgt spid="3">
                                            <p:txEl>
                                              <p:pRg st="2" end="2"/>
                                            </p:txEl>
                                          </p:spTgt>
                                        </p:tgtEl>
                                        <p:attrNameLst>
                                          <p:attrName>ppt_x</p:attrName>
                                        </p:attrNameLst>
                                      </p:cBhvr>
                                    </p:anim>
                                    <p:anim from="(-#ppt_h/2)" to="(#ppt_y)" calcmode="lin" valueType="num">
                                      <p:cBhvr>
                                        <p:cTn id="23" dur="1000" fill="hold">
                                          <p:stCondLst>
                                            <p:cond delay="0"/>
                                          </p:stCondLst>
                                        </p:cTn>
                                        <p:tgtEl>
                                          <p:spTgt spid="3">
                                            <p:txEl>
                                              <p:pRg st="2" end="2"/>
                                            </p:txEl>
                                          </p:spTgt>
                                        </p:tgtEl>
                                        <p:attrNameLst>
                                          <p:attrName>ppt_y</p:attrName>
                                        </p:attrNameLst>
                                      </p:cBhvr>
                                    </p:anim>
                                    <p:animRot by="21600000">
                                      <p:cBhvr>
                                        <p:cTn id="24" dur="1000" fill="hold">
                                          <p:stCondLst>
                                            <p:cond delay="0"/>
                                          </p:stCondLst>
                                        </p:cTn>
                                        <p:tgtEl>
                                          <p:spTgt spid="3">
                                            <p:txEl>
                                              <p:pRg st="2" end="2"/>
                                            </p:txEl>
                                          </p:spTgt>
                                        </p:tgtEl>
                                        <p:attrNameLst>
                                          <p:attrName>r</p:attrName>
                                        </p:attrNameLst>
                                      </p:cBhvr>
                                    </p:animRot>
                                  </p:childTnLst>
                                </p:cTn>
                              </p:par>
                            </p:childTnLst>
                          </p:cTn>
                        </p:par>
                        <p:par>
                          <p:cTn id="25" fill="hold">
                            <p:stCondLst>
                              <p:cond delay="14650"/>
                            </p:stCondLst>
                            <p:childTnLst>
                              <p:par>
                                <p:cTn id="26" presetID="56" presetClass="entr" presetSubtype="0" fill="hold" nodeType="afterEffect">
                                  <p:stCondLst>
                                    <p:cond delay="200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3" end="3"/>
                                            </p:txEl>
                                          </p:spTgt>
                                        </p:tgtEl>
                                        <p:attrNameLst>
                                          <p:attrName>ppt_w</p:attrName>
                                        </p:attrNameLst>
                                      </p:cBhvr>
                                    </p:anim>
                                    <p:anim by="(#ppt_w*0.50)" calcmode="lin" valueType="num">
                                      <p:cBhvr>
                                        <p:cTn id="29" dur="500" decel="50000" autoRev="1" fill="hold">
                                          <p:stCondLst>
                                            <p:cond delay="0"/>
                                          </p:stCondLst>
                                        </p:cTn>
                                        <p:tgtEl>
                                          <p:spTgt spid="3">
                                            <p:txEl>
                                              <p:pRg st="3" end="3"/>
                                            </p:txEl>
                                          </p:spTgt>
                                        </p:tgtEl>
                                        <p:attrNameLst>
                                          <p:attrName>ppt_x</p:attrName>
                                        </p:attrNameLst>
                                      </p:cBhvr>
                                    </p:anim>
                                    <p:anim from="(-#ppt_h/2)" to="(#ppt_y)" calcmode="lin" valueType="num">
                                      <p:cBhvr>
                                        <p:cTn id="30" dur="1000" fill="hold">
                                          <p:stCondLst>
                                            <p:cond delay="0"/>
                                          </p:stCondLst>
                                        </p:cTn>
                                        <p:tgtEl>
                                          <p:spTgt spid="3">
                                            <p:txEl>
                                              <p:pRg st="3" end="3"/>
                                            </p:txEl>
                                          </p:spTgt>
                                        </p:tgtEl>
                                        <p:attrNameLst>
                                          <p:attrName>ppt_y</p:attrName>
                                        </p:attrNameLst>
                                      </p:cBhvr>
                                    </p:anim>
                                    <p:animRot by="21600000">
                                      <p:cBhvr>
                                        <p:cTn id="31" dur="1000" fill="hold">
                                          <p:stCondLst>
                                            <p:cond delay="0"/>
                                          </p:stCondLst>
                                        </p:cTn>
                                        <p:tgtEl>
                                          <p:spTgt spid="3">
                                            <p:txEl>
                                              <p:pRg st="3" end="3"/>
                                            </p:txEl>
                                          </p:spTgt>
                                        </p:tgtEl>
                                        <p:attrNameLst>
                                          <p:attrName>r</p:attrName>
                                        </p:attrNameLst>
                                      </p:cBhvr>
                                    </p:animRot>
                                  </p:childTnLst>
                                </p:cTn>
                              </p:par>
                            </p:childTnLst>
                          </p:cTn>
                        </p:par>
                        <p:par>
                          <p:cTn id="32" fill="hold">
                            <p:stCondLst>
                              <p:cond delay="20050"/>
                            </p:stCondLst>
                            <p:childTnLst>
                              <p:par>
                                <p:cTn id="33" presetID="6" presetClass="entr" presetSubtype="16" fill="hold" nodeType="afterEffect">
                                  <p:stCondLst>
                                    <p:cond delay="20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par>
                          <p:cTn id="36" fill="hold">
                            <p:stCondLst>
                              <p:cond delay="24050"/>
                            </p:stCondLst>
                            <p:childTnLst>
                              <p:par>
                                <p:cTn id="37" presetID="6" presetClass="entr" presetSubtype="16" fill="hold" nodeType="afterEffect">
                                  <p:stCondLst>
                                    <p:cond delay="200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lnSpcReduction="10000"/>
          </a:bodyPr>
          <a:lstStyle/>
          <a:p>
            <a:pPr marL="0" indent="0">
              <a:buNone/>
            </a:pPr>
            <a:r>
              <a:rPr lang="en-US" sz="5400" b="1" dirty="0"/>
              <a:t>Representation of the Church of Ephesus in Church History</a:t>
            </a:r>
            <a:endParaRPr lang="en-US" sz="5400" dirty="0"/>
          </a:p>
          <a:p>
            <a:pPr marL="0" indent="0">
              <a:buNone/>
            </a:pPr>
            <a:r>
              <a:rPr lang="en-US" sz="5400" dirty="0"/>
              <a:t>It is believed that the Church of Ephesus represents the first century </a:t>
            </a:r>
            <a:r>
              <a:rPr lang="en-US" sz="5400" dirty="0" smtClean="0"/>
              <a:t>church.</a:t>
            </a:r>
          </a:p>
          <a:p>
            <a:pPr marL="0" indent="0">
              <a:buNone/>
            </a:pPr>
            <a:r>
              <a:rPr lang="en-US" sz="5400" dirty="0" smtClean="0"/>
              <a:t>As </a:t>
            </a:r>
            <a:r>
              <a:rPr lang="en-US" sz="5400" dirty="0"/>
              <a:t>a refresher, let’s look at the major events of the first century church.</a:t>
            </a:r>
          </a:p>
        </p:txBody>
      </p:sp>
    </p:spTree>
    <p:extLst>
      <p:ext uri="{BB962C8B-B14F-4D97-AF65-F5344CB8AC3E}">
        <p14:creationId xmlns:p14="http://schemas.microsoft.com/office/powerpoint/2010/main" val="39126698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3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30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77500" lnSpcReduction="20000"/>
          </a:bodyPr>
          <a:lstStyle/>
          <a:p>
            <a:pPr marL="1828800" indent="-1828800">
              <a:spcAft>
                <a:spcPts val="1200"/>
              </a:spcAft>
              <a:buNone/>
            </a:pPr>
            <a:r>
              <a:rPr lang="en-US" sz="5400" b="1" dirty="0"/>
              <a:t>29 AD </a:t>
            </a:r>
            <a:r>
              <a:rPr lang="en-US" sz="5400" dirty="0"/>
              <a:t>	Jesus </a:t>
            </a:r>
            <a:r>
              <a:rPr lang="en-US" sz="5400" dirty="0" smtClean="0"/>
              <a:t>crucified; the church established–Rome sees </a:t>
            </a:r>
            <a:r>
              <a:rPr lang="en-US" sz="5400" dirty="0"/>
              <a:t>the church </a:t>
            </a:r>
            <a:r>
              <a:rPr lang="en-US" sz="5400" dirty="0" smtClean="0"/>
              <a:t>as </a:t>
            </a:r>
            <a:r>
              <a:rPr lang="en-US" sz="5400" dirty="0"/>
              <a:t>competition for </a:t>
            </a:r>
            <a:r>
              <a:rPr lang="en-US" sz="5400" dirty="0" smtClean="0"/>
              <a:t>authority</a:t>
            </a:r>
            <a:endParaRPr lang="en-US" sz="5400" dirty="0"/>
          </a:p>
          <a:p>
            <a:pPr marL="1828800" indent="-1828800">
              <a:spcAft>
                <a:spcPts val="1200"/>
              </a:spcAft>
              <a:buNone/>
            </a:pPr>
            <a:r>
              <a:rPr lang="en-US" sz="5400" b="1" dirty="0"/>
              <a:t>35 AD </a:t>
            </a:r>
            <a:r>
              <a:rPr lang="en-US" sz="5400" dirty="0"/>
              <a:t>	</a:t>
            </a:r>
            <a:r>
              <a:rPr lang="en-US" sz="5400" dirty="0" smtClean="0"/>
              <a:t>Stephen </a:t>
            </a:r>
            <a:r>
              <a:rPr lang="en-US" sz="5400" dirty="0"/>
              <a:t>stoned; </a:t>
            </a:r>
            <a:r>
              <a:rPr lang="en-US" sz="5400" dirty="0" smtClean="0"/>
              <a:t>Saul </a:t>
            </a:r>
            <a:r>
              <a:rPr lang="en-US" sz="5400" dirty="0"/>
              <a:t>meets </a:t>
            </a:r>
            <a:r>
              <a:rPr lang="en-US" sz="5400" dirty="0" smtClean="0"/>
              <a:t>Jesus going </a:t>
            </a:r>
            <a:r>
              <a:rPr lang="en-US" sz="5400" dirty="0"/>
              <a:t>to </a:t>
            </a:r>
            <a:r>
              <a:rPr lang="en-US" sz="5400" dirty="0" smtClean="0"/>
              <a:t>Damascus – converts and becomes Paul </a:t>
            </a:r>
            <a:endParaRPr lang="en-US" sz="5400" dirty="0"/>
          </a:p>
          <a:p>
            <a:pPr marL="1828800" indent="-1828800">
              <a:spcAft>
                <a:spcPts val="1200"/>
              </a:spcAft>
              <a:buNone/>
            </a:pPr>
            <a:r>
              <a:rPr lang="en-US" sz="5400" b="1" dirty="0" smtClean="0"/>
              <a:t>49-51 </a:t>
            </a:r>
            <a:r>
              <a:rPr lang="en-US" sz="5400" b="1" dirty="0"/>
              <a:t>AD </a:t>
            </a:r>
            <a:r>
              <a:rPr lang="en-US" sz="5400" dirty="0"/>
              <a:t>	</a:t>
            </a:r>
            <a:r>
              <a:rPr lang="en-US" sz="5400" dirty="0" smtClean="0"/>
              <a:t>Jews expelled </a:t>
            </a:r>
            <a:r>
              <a:rPr lang="en-US" sz="5400" dirty="0"/>
              <a:t>from Rome </a:t>
            </a:r>
            <a:r>
              <a:rPr lang="en-US" sz="5400" dirty="0" smtClean="0"/>
              <a:t>for persecuting </a:t>
            </a:r>
            <a:r>
              <a:rPr lang="en-US" sz="5400" dirty="0"/>
              <a:t>Christians until it became disruptive to the Roman citizens</a:t>
            </a:r>
          </a:p>
        </p:txBody>
      </p:sp>
    </p:spTree>
    <p:extLst>
      <p:ext uri="{BB962C8B-B14F-4D97-AF65-F5344CB8AC3E}">
        <p14:creationId xmlns:p14="http://schemas.microsoft.com/office/powerpoint/2010/main" val="220833609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3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3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a:bodyPr>
          <a:lstStyle/>
          <a:p>
            <a:pPr marL="0" indent="0">
              <a:spcAft>
                <a:spcPts val="1200"/>
              </a:spcAft>
              <a:buNone/>
            </a:pPr>
            <a:r>
              <a:rPr lang="en-US" sz="4800" dirty="0"/>
              <a:t>During this time, the church was working – they were spreading the gospel. Jesus said, “I know your works, your labor…” – the first century church wasted no time in spreading the </a:t>
            </a:r>
            <a:r>
              <a:rPr lang="en-US" sz="4800" dirty="0" smtClean="0"/>
              <a:t>gospel.</a:t>
            </a:r>
          </a:p>
          <a:p>
            <a:pPr marL="0" indent="0">
              <a:spcAft>
                <a:spcPts val="1200"/>
              </a:spcAft>
              <a:buNone/>
            </a:pPr>
            <a:r>
              <a:rPr lang="en-US" sz="4800" dirty="0" smtClean="0"/>
              <a:t>They </a:t>
            </a:r>
            <a:r>
              <a:rPr lang="en-US" sz="4800" dirty="0"/>
              <a:t>added thousands to the church daily. The word was spreading rapidly. That didn’t just </a:t>
            </a:r>
            <a:r>
              <a:rPr lang="en-US" sz="4800" dirty="0" smtClean="0"/>
              <a:t>happen accidentally. </a:t>
            </a:r>
            <a:endParaRPr lang="en-US" sz="5400" dirty="0"/>
          </a:p>
        </p:txBody>
      </p:sp>
    </p:spTree>
    <p:extLst>
      <p:ext uri="{BB962C8B-B14F-4D97-AF65-F5344CB8AC3E}">
        <p14:creationId xmlns:p14="http://schemas.microsoft.com/office/powerpoint/2010/main" val="9275608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250"/>
                            </p:stCondLst>
                            <p:childTnLst>
                              <p:par>
                                <p:cTn id="22" presetID="26" presetClass="entr" presetSubtype="0" fill="hold" nodeType="afterEffect">
                                  <p:stCondLst>
                                    <p:cond delay="50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spcAft>
                <a:spcPts val="1200"/>
              </a:spcAft>
              <a:buNone/>
            </a:pPr>
            <a:r>
              <a:rPr lang="en-US" sz="4800" dirty="0" smtClean="0"/>
              <a:t>Christians </a:t>
            </a:r>
            <a:r>
              <a:rPr lang="en-US" sz="4800" dirty="0"/>
              <a:t>were talking about Jesus and the sacrifice He made to pay for the sins of anyone who believed wherever they went. </a:t>
            </a:r>
            <a:endParaRPr lang="en-US" sz="4800" dirty="0" smtClean="0"/>
          </a:p>
          <a:p>
            <a:pPr marL="0" indent="0">
              <a:spcAft>
                <a:spcPts val="1200"/>
              </a:spcAft>
              <a:buNone/>
            </a:pPr>
            <a:r>
              <a:rPr lang="en-US" sz="4800" dirty="0"/>
              <a:t>T</a:t>
            </a:r>
            <a:r>
              <a:rPr lang="en-US" sz="4800" dirty="0" smtClean="0"/>
              <a:t>hey </a:t>
            </a:r>
            <a:r>
              <a:rPr lang="en-US" sz="4800" dirty="0"/>
              <a:t>purposely went to other cities </a:t>
            </a:r>
            <a:r>
              <a:rPr lang="en-US" sz="4800" dirty="0" smtClean="0"/>
              <a:t>(Missions) to </a:t>
            </a:r>
            <a:r>
              <a:rPr lang="en-US" sz="4800" dirty="0"/>
              <a:t>make sure everyone knew God’s plan for mankind’s salvation.</a:t>
            </a:r>
            <a:endParaRPr lang="en-US" sz="5400" dirty="0"/>
          </a:p>
        </p:txBody>
      </p:sp>
    </p:spTree>
    <p:extLst>
      <p:ext uri="{BB962C8B-B14F-4D97-AF65-F5344CB8AC3E}">
        <p14:creationId xmlns:p14="http://schemas.microsoft.com/office/powerpoint/2010/main" val="405602464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50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85000" lnSpcReduction="10000"/>
          </a:bodyPr>
          <a:lstStyle/>
          <a:p>
            <a:pPr marL="1828800" indent="-1828800">
              <a:buNone/>
            </a:pPr>
            <a:r>
              <a:rPr lang="en-US" sz="4800" b="1" dirty="0"/>
              <a:t>64 AD	</a:t>
            </a:r>
            <a:r>
              <a:rPr lang="en-US" sz="4700" dirty="0"/>
              <a:t>Nero </a:t>
            </a:r>
            <a:r>
              <a:rPr lang="en-US" sz="4700" dirty="0" smtClean="0"/>
              <a:t>set </a:t>
            </a:r>
            <a:r>
              <a:rPr lang="en-US" sz="4700" dirty="0"/>
              <a:t>fire to </a:t>
            </a:r>
            <a:r>
              <a:rPr lang="en-US" sz="4700" dirty="0" smtClean="0"/>
              <a:t>Rome, blamed </a:t>
            </a:r>
            <a:r>
              <a:rPr lang="en-US" sz="4700" dirty="0"/>
              <a:t>the </a:t>
            </a:r>
            <a:r>
              <a:rPr lang="en-US" sz="4700" dirty="0" smtClean="0"/>
              <a:t>Christians</a:t>
            </a:r>
            <a:r>
              <a:rPr lang="en-US" sz="4700" dirty="0"/>
              <a:t>,</a:t>
            </a:r>
            <a:r>
              <a:rPr lang="en-US" sz="4700" dirty="0" smtClean="0"/>
              <a:t> </a:t>
            </a:r>
            <a:r>
              <a:rPr lang="en-US" sz="4700" dirty="0"/>
              <a:t>then </a:t>
            </a:r>
            <a:r>
              <a:rPr lang="en-US" sz="4700" dirty="0" smtClean="0"/>
              <a:t>launched </a:t>
            </a:r>
            <a:r>
              <a:rPr lang="en-US" sz="4700" dirty="0"/>
              <a:t>severe Christian </a:t>
            </a:r>
            <a:r>
              <a:rPr lang="en-US" sz="4700" dirty="0" smtClean="0"/>
              <a:t>persecution</a:t>
            </a:r>
          </a:p>
          <a:p>
            <a:pPr marL="0" indent="0">
              <a:buNone/>
            </a:pPr>
            <a:r>
              <a:rPr lang="en-US" sz="4800" b="1" dirty="0"/>
              <a:t>And the first century church was longsuffering. Jesus said, “…I know your… patience…” They didn’t give up. Their faith was strong, and they were willing to sacrifice their freedoms, their pride and prominence – everything they possessed to let the world know what Jesus had done.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315" y="0"/>
            <a:ext cx="4050685" cy="1968690"/>
          </a:xfrm>
          <a:prstGeom prst="rect">
            <a:avLst/>
          </a:prstGeom>
        </p:spPr>
      </p:pic>
    </p:spTree>
    <p:extLst>
      <p:ext uri="{BB962C8B-B14F-4D97-AF65-F5344CB8AC3E}">
        <p14:creationId xmlns:p14="http://schemas.microsoft.com/office/powerpoint/2010/main" val="24286141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3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4500"/>
                            </p:stCondLst>
                            <p:childTnLst>
                              <p:par>
                                <p:cTn id="16" presetID="10" presetClass="entr" presetSubtype="0" fill="hold" nodeType="after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20000"/>
          </a:bodyPr>
          <a:lstStyle/>
          <a:p>
            <a:pPr marL="1377950" indent="-1377950">
              <a:buNone/>
            </a:pPr>
            <a:r>
              <a:rPr lang="en-US" sz="4400" b="1" dirty="0"/>
              <a:t>70 AD</a:t>
            </a:r>
            <a:r>
              <a:rPr lang="en-US" sz="4400" dirty="0"/>
              <a:t>	Titus </a:t>
            </a:r>
            <a:r>
              <a:rPr lang="en-US" sz="4400" dirty="0" smtClean="0"/>
              <a:t>destroys Jerusalem</a:t>
            </a:r>
            <a:r>
              <a:rPr lang="en-US" sz="4400" dirty="0"/>
              <a:t>, the temple, and expels the </a:t>
            </a:r>
            <a:r>
              <a:rPr lang="en-US" sz="4400" dirty="0" smtClean="0"/>
              <a:t>Jews, </a:t>
            </a:r>
            <a:r>
              <a:rPr lang="en-US" sz="4400" dirty="0"/>
              <a:t>hoping to destroy the church – Christians dispersed throughout the world</a:t>
            </a:r>
          </a:p>
          <a:p>
            <a:pPr marL="0" indent="0">
              <a:buNone/>
            </a:pPr>
            <a:r>
              <a:rPr lang="en-US" sz="4400" b="1" dirty="0"/>
              <a:t>Although the Christians were on their way to spread the gospel even further than they had dreamed, they were </a:t>
            </a:r>
            <a:r>
              <a:rPr lang="en-US" sz="4400" b="1" dirty="0" smtClean="0"/>
              <a:t>discouraged.</a:t>
            </a:r>
          </a:p>
          <a:p>
            <a:pPr marL="0" indent="0">
              <a:buNone/>
            </a:pPr>
            <a:r>
              <a:rPr lang="en-US" sz="4400" b="1" dirty="0" smtClean="0"/>
              <a:t>Feeling </a:t>
            </a:r>
            <a:r>
              <a:rPr lang="en-US" sz="4400" b="1" dirty="0"/>
              <a:t>almost abandoned by the Lord, they continued to spread the word, but eventually lost their first love.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0"/>
            <a:ext cx="3581400" cy="2857161"/>
          </a:xfrm>
          <a:prstGeom prst="rect">
            <a:avLst/>
          </a:prstGeom>
        </p:spPr>
      </p:pic>
    </p:spTree>
    <p:extLst>
      <p:ext uri="{BB962C8B-B14F-4D97-AF65-F5344CB8AC3E}">
        <p14:creationId xmlns:p14="http://schemas.microsoft.com/office/powerpoint/2010/main" val="14880392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1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par>
                          <p:cTn id="13" fill="hold">
                            <p:stCondLst>
                              <p:cond delay="4250"/>
                            </p:stCondLst>
                            <p:childTnLst>
                              <p:par>
                                <p:cTn id="14" presetID="42" presetClass="entr" presetSubtype="0" fill="hold" nodeType="afterEffect">
                                  <p:stCondLst>
                                    <p:cond delay="3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8250"/>
                            </p:stCondLst>
                            <p:childTnLst>
                              <p:par>
                                <p:cTn id="20" presetID="42" presetClass="entr" presetSubtype="0" fill="hold" nodeType="afterEffect">
                                  <p:stCondLst>
                                    <p:cond delay="3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1377950" indent="-1377950">
              <a:buNone/>
            </a:pPr>
            <a:r>
              <a:rPr lang="en-US" sz="4400" b="1" dirty="0"/>
              <a:t>98 AD	</a:t>
            </a:r>
            <a:r>
              <a:rPr lang="en-US" sz="4400" dirty="0"/>
              <a:t>John dies on the Isle of Patmos; Trajan becomes emperor and institutes the policy not to seek out Christians, </a:t>
            </a:r>
            <a:r>
              <a:rPr lang="en-US" sz="4400" dirty="0" smtClean="0"/>
              <a:t>only </a:t>
            </a:r>
            <a:r>
              <a:rPr lang="en-US" sz="4400" dirty="0"/>
              <a:t>if they were brought before authorities, </a:t>
            </a:r>
            <a:r>
              <a:rPr lang="en-US" sz="4400" dirty="0" smtClean="0"/>
              <a:t>would they be </a:t>
            </a:r>
            <a:r>
              <a:rPr lang="en-US" sz="4400" dirty="0"/>
              <a:t>punished – usually executed.</a:t>
            </a:r>
            <a:endParaRPr lang="en-US" sz="4400" dirty="0"/>
          </a:p>
        </p:txBody>
      </p:sp>
    </p:spTree>
    <p:extLst>
      <p:ext uri="{BB962C8B-B14F-4D97-AF65-F5344CB8AC3E}">
        <p14:creationId xmlns:p14="http://schemas.microsoft.com/office/powerpoint/2010/main" val="10071910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0" indent="0">
              <a:buNone/>
            </a:pPr>
            <a:r>
              <a:rPr lang="en-US" sz="4400" b="1" dirty="0"/>
              <a:t>Note </a:t>
            </a:r>
            <a:r>
              <a:rPr lang="en-US" sz="4400" b="1" u="sng" dirty="0"/>
              <a:t>Revelation </a:t>
            </a:r>
            <a:r>
              <a:rPr lang="en-US" sz="4400" b="1" u="sng" dirty="0" smtClean="0"/>
              <a:t>1:19</a:t>
            </a:r>
            <a:endParaRPr lang="en-US" sz="4400" b="1" u="sng" dirty="0"/>
          </a:p>
          <a:p>
            <a:pPr marL="0" indent="0">
              <a:buNone/>
            </a:pPr>
            <a:endParaRPr lang="en-US" sz="3600" b="1" dirty="0" smtClean="0"/>
          </a:p>
          <a:p>
            <a:pPr marL="0" indent="0">
              <a:buNone/>
            </a:pPr>
            <a:r>
              <a:rPr lang="en-US" sz="4400" b="1" dirty="0" smtClean="0"/>
              <a:t>Things </a:t>
            </a:r>
            <a:r>
              <a:rPr lang="en-US" sz="4400" b="1" dirty="0"/>
              <a:t>which you have </a:t>
            </a:r>
            <a:r>
              <a:rPr lang="en-US" sz="4400" b="1" dirty="0" smtClean="0"/>
              <a:t>seen:</a:t>
            </a:r>
          </a:p>
          <a:p>
            <a:pPr marL="914400" indent="0">
              <a:buNone/>
            </a:pPr>
            <a:r>
              <a:rPr lang="en-US" sz="4400" b="1" dirty="0" smtClean="0"/>
              <a:t>Revelation </a:t>
            </a:r>
            <a:r>
              <a:rPr lang="en-US" sz="4400" b="1" dirty="0"/>
              <a:t>Chapter </a:t>
            </a:r>
            <a:r>
              <a:rPr lang="en-US" sz="4400" b="1" dirty="0" smtClean="0"/>
              <a:t>1</a:t>
            </a:r>
            <a:endParaRPr lang="en-US" sz="4400" b="1" dirty="0"/>
          </a:p>
          <a:p>
            <a:pPr marL="0" indent="0">
              <a:buNone/>
            </a:pPr>
            <a:r>
              <a:rPr lang="en-US" sz="4400" b="1" dirty="0"/>
              <a:t>Things which </a:t>
            </a:r>
            <a:r>
              <a:rPr lang="en-US" sz="4400" b="1" dirty="0" smtClean="0"/>
              <a:t>are:</a:t>
            </a:r>
          </a:p>
          <a:p>
            <a:pPr marL="914400" indent="0">
              <a:buNone/>
            </a:pPr>
            <a:r>
              <a:rPr lang="en-US" sz="4400" b="1" dirty="0" smtClean="0"/>
              <a:t>Revelation </a:t>
            </a:r>
            <a:r>
              <a:rPr lang="en-US" sz="4400" b="1" dirty="0"/>
              <a:t>Chapters </a:t>
            </a:r>
            <a:r>
              <a:rPr lang="en-US" sz="4400" b="1" dirty="0" smtClean="0"/>
              <a:t>2 </a:t>
            </a:r>
            <a:r>
              <a:rPr lang="en-US" sz="4400" b="1" dirty="0"/>
              <a:t>and </a:t>
            </a:r>
            <a:r>
              <a:rPr lang="en-US" sz="4400" b="1" dirty="0" smtClean="0"/>
              <a:t>3</a:t>
            </a:r>
            <a:endParaRPr lang="en-US" sz="4400" b="1" dirty="0"/>
          </a:p>
          <a:p>
            <a:pPr marL="0" indent="0">
              <a:buNone/>
            </a:pPr>
            <a:r>
              <a:rPr lang="en-US" sz="4400" b="1" dirty="0"/>
              <a:t>Things which will take </a:t>
            </a:r>
            <a:r>
              <a:rPr lang="en-US" sz="4400" b="1" dirty="0" smtClean="0"/>
              <a:t>place:</a:t>
            </a:r>
          </a:p>
          <a:p>
            <a:pPr marL="914400" indent="0">
              <a:buNone/>
            </a:pPr>
            <a:r>
              <a:rPr lang="en-US" sz="4400" b="1" dirty="0" smtClean="0"/>
              <a:t>Revelation </a:t>
            </a:r>
            <a:r>
              <a:rPr lang="en-US" sz="4400" b="1" dirty="0"/>
              <a:t>Chapters </a:t>
            </a:r>
            <a:r>
              <a:rPr lang="en-US" sz="4400" b="1" dirty="0" smtClean="0"/>
              <a:t>4 – 22</a:t>
            </a:r>
            <a:endParaRPr lang="en-US" sz="4400" b="1" dirty="0"/>
          </a:p>
        </p:txBody>
      </p:sp>
    </p:spTree>
    <p:extLst>
      <p:ext uri="{BB962C8B-B14F-4D97-AF65-F5344CB8AC3E}">
        <p14:creationId xmlns:p14="http://schemas.microsoft.com/office/powerpoint/2010/main" val="174078159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40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2" presetClass="entr" presetSubtype="2"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nodeType="afterEffect">
                                  <p:stCondLst>
                                    <p:cond delay="400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10500"/>
                            </p:stCondLst>
                            <p:childTnLst>
                              <p:par>
                                <p:cTn id="30" presetID="2" presetClass="entr" presetSubtype="2"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buNone/>
            </a:pPr>
            <a:r>
              <a:rPr lang="en-US" sz="4400" b="1" dirty="0"/>
              <a:t>Happy Note for the Church of Ephesus:</a:t>
            </a:r>
            <a:endParaRPr lang="en-US" sz="4400" dirty="0"/>
          </a:p>
          <a:p>
            <a:pPr marL="0" indent="0">
              <a:buNone/>
            </a:pPr>
            <a:r>
              <a:rPr lang="en-US" sz="4400" dirty="0"/>
              <a:t>Sometime between 105-115 AD, Ignatius wrote in his first epistle to the Church at Ephesus:</a:t>
            </a:r>
          </a:p>
        </p:txBody>
      </p:sp>
    </p:spTree>
    <p:extLst>
      <p:ext uri="{BB962C8B-B14F-4D97-AF65-F5344CB8AC3E}">
        <p14:creationId xmlns:p14="http://schemas.microsoft.com/office/powerpoint/2010/main" val="3903571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t="-32000" r="-11000" b="-13000"/>
          </a:stretch>
        </a:blipFill>
        <a:effectLst/>
      </p:bgPr>
    </p:bg>
    <p:spTree>
      <p:nvGrpSpPr>
        <p:cNvPr id="1" name=""/>
        <p:cNvGrpSpPr/>
        <p:nvPr/>
      </p:nvGrpSpPr>
      <p:grpSpPr>
        <a:xfrm>
          <a:off x="0" y="0"/>
          <a:ext cx="0" cy="0"/>
          <a:chOff x="0" y="0"/>
          <a:chExt cx="0" cy="0"/>
        </a:xfrm>
      </p:grpSpPr>
      <p:sp>
        <p:nvSpPr>
          <p:cNvPr id="2" name="Trapezoid 1"/>
          <p:cNvSpPr/>
          <p:nvPr/>
        </p:nvSpPr>
        <p:spPr>
          <a:xfrm>
            <a:off x="1752599" y="355979"/>
            <a:ext cx="5791201" cy="4953000"/>
          </a:xfrm>
          <a:prstGeom prst="trapezoid">
            <a:avLst>
              <a:gd name="adj" fmla="val 12625"/>
            </a:avLst>
          </a:prstGeom>
          <a:solidFill>
            <a:srgbClr val="F0DDC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33600" y="355978"/>
            <a:ext cx="5181600" cy="4825621"/>
          </a:xfrm>
        </p:spPr>
        <p:txBody>
          <a:bodyPr>
            <a:normAutofit fontScale="92500" lnSpcReduction="20000"/>
          </a:bodyPr>
          <a:lstStyle/>
          <a:p>
            <a:pPr marL="0" indent="0" algn="ctr">
              <a:buNone/>
            </a:pPr>
            <a:r>
              <a:rPr lang="en-US" sz="4400" cap="small" dirty="0"/>
              <a:t>I have</a:t>
            </a:r>
            <a:r>
              <a:rPr lang="en-US" sz="4400" dirty="0"/>
              <a:t> </a:t>
            </a:r>
            <a:r>
              <a:rPr lang="en-US" sz="4400" cap="small" dirty="0"/>
              <a:t>become acquainted with your name, </a:t>
            </a:r>
            <a:r>
              <a:rPr lang="en-US" sz="4400" b="1" cap="small" dirty="0"/>
              <a:t>much-beloved in God</a:t>
            </a:r>
            <a:r>
              <a:rPr lang="en-US" sz="4400" cap="small" dirty="0"/>
              <a:t>, which ye have acquired by the habit of righteousness, according to the faith </a:t>
            </a:r>
            <a:r>
              <a:rPr lang="en-US" sz="4400" b="1" cap="small" dirty="0"/>
              <a:t>and love in Jesus Christ our </a:t>
            </a:r>
            <a:r>
              <a:rPr lang="en-US" sz="4400" b="1" cap="small" dirty="0" err="1"/>
              <a:t>Saviour</a:t>
            </a:r>
            <a:r>
              <a:rPr lang="en-US" sz="4400" cap="small" dirty="0"/>
              <a:t>. </a:t>
            </a:r>
          </a:p>
        </p:txBody>
      </p:sp>
    </p:spTree>
    <p:extLst>
      <p:ext uri="{BB962C8B-B14F-4D97-AF65-F5344CB8AC3E}">
        <p14:creationId xmlns:p14="http://schemas.microsoft.com/office/powerpoint/2010/main" val="36101004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t="-32000" r="-11000" b="-13000"/>
          </a:stretch>
        </a:blipFill>
        <a:effectLst/>
      </p:bgPr>
    </p:bg>
    <p:spTree>
      <p:nvGrpSpPr>
        <p:cNvPr id="1" name=""/>
        <p:cNvGrpSpPr/>
        <p:nvPr/>
      </p:nvGrpSpPr>
      <p:grpSpPr>
        <a:xfrm>
          <a:off x="0" y="0"/>
          <a:ext cx="0" cy="0"/>
          <a:chOff x="0" y="0"/>
          <a:chExt cx="0" cy="0"/>
        </a:xfrm>
      </p:grpSpPr>
      <p:sp>
        <p:nvSpPr>
          <p:cNvPr id="6" name="Trapezoid 5"/>
          <p:cNvSpPr/>
          <p:nvPr/>
        </p:nvSpPr>
        <p:spPr>
          <a:xfrm>
            <a:off x="1752600" y="355979"/>
            <a:ext cx="5791201" cy="4953000"/>
          </a:xfrm>
          <a:prstGeom prst="trapezoid">
            <a:avLst>
              <a:gd name="adj" fmla="val 12625"/>
            </a:avLst>
          </a:prstGeom>
          <a:solidFill>
            <a:srgbClr val="F0DDC2">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57400" y="355978"/>
            <a:ext cx="5181600" cy="4825621"/>
          </a:xfrm>
        </p:spPr>
        <p:txBody>
          <a:bodyPr>
            <a:normAutofit fontScale="92500" lnSpcReduction="20000"/>
          </a:bodyPr>
          <a:lstStyle/>
          <a:p>
            <a:pPr marL="0" indent="0" algn="ctr">
              <a:buNone/>
            </a:pPr>
            <a:r>
              <a:rPr lang="en-US" sz="4400" cap="small" dirty="0" smtClean="0"/>
              <a:t>Being </a:t>
            </a:r>
            <a:r>
              <a:rPr lang="en-US" sz="4400" cap="small" dirty="0"/>
              <a:t>the followers </a:t>
            </a:r>
            <a:r>
              <a:rPr lang="en-US" sz="4400" cap="small" dirty="0" smtClean="0"/>
              <a:t>of </a:t>
            </a:r>
            <a:r>
              <a:rPr lang="en-US" sz="4400" cap="small" dirty="0"/>
              <a:t>God, and </a:t>
            </a:r>
            <a:r>
              <a:rPr lang="en-US" sz="4400" b="1" cap="small" dirty="0"/>
              <a:t>stirring up </a:t>
            </a:r>
            <a:r>
              <a:rPr lang="en-US" sz="4400" b="1" cap="small" dirty="0" smtClean="0"/>
              <a:t>yourselves</a:t>
            </a:r>
            <a:r>
              <a:rPr lang="en-US" sz="4400" cap="small" dirty="0" smtClean="0"/>
              <a:t> </a:t>
            </a:r>
            <a:r>
              <a:rPr lang="en-US" sz="4400" cap="small" dirty="0"/>
              <a:t>by the blood of God, ye have perfectly accomplished the work which was beseeming to you</a:t>
            </a:r>
            <a:r>
              <a:rPr lang="en-US" sz="4400" cap="small" dirty="0" smtClean="0"/>
              <a:t>. </a:t>
            </a:r>
            <a:r>
              <a:rPr lang="en-US" sz="4400" cap="small" dirty="0"/>
              <a:t>For, on hearing</a:t>
            </a:r>
            <a:r>
              <a:rPr lang="en-US" sz="4400" cap="small" dirty="0" smtClean="0"/>
              <a:t> </a:t>
            </a:r>
            <a:r>
              <a:rPr lang="en-US" sz="4400" cap="small" dirty="0"/>
              <a:t>that I came bound from Syria </a:t>
            </a:r>
            <a:endParaRPr lang="en-US" sz="4400" cap="small" dirty="0"/>
          </a:p>
        </p:txBody>
      </p:sp>
    </p:spTree>
    <p:extLst>
      <p:ext uri="{BB962C8B-B14F-4D97-AF65-F5344CB8AC3E}">
        <p14:creationId xmlns:p14="http://schemas.microsoft.com/office/powerpoint/2010/main" val="558765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t="-32000" r="-11000" b="-13000"/>
          </a:stretch>
        </a:blipFill>
        <a:effectLst/>
      </p:bgPr>
    </p:bg>
    <p:spTree>
      <p:nvGrpSpPr>
        <p:cNvPr id="1" name=""/>
        <p:cNvGrpSpPr/>
        <p:nvPr/>
      </p:nvGrpSpPr>
      <p:grpSpPr>
        <a:xfrm>
          <a:off x="0" y="0"/>
          <a:ext cx="0" cy="0"/>
          <a:chOff x="0" y="0"/>
          <a:chExt cx="0" cy="0"/>
        </a:xfrm>
      </p:grpSpPr>
      <p:sp>
        <p:nvSpPr>
          <p:cNvPr id="5" name="Trapezoid 4"/>
          <p:cNvSpPr/>
          <p:nvPr/>
        </p:nvSpPr>
        <p:spPr>
          <a:xfrm>
            <a:off x="1676400" y="304800"/>
            <a:ext cx="5791201" cy="4953000"/>
          </a:xfrm>
          <a:prstGeom prst="trapezoid">
            <a:avLst>
              <a:gd name="adj" fmla="val 12625"/>
            </a:avLst>
          </a:prstGeom>
          <a:solidFill>
            <a:srgbClr val="F0DDC2">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33600" y="457200"/>
            <a:ext cx="4953000" cy="4800600"/>
          </a:xfrm>
        </p:spPr>
        <p:txBody>
          <a:bodyPr>
            <a:normAutofit fontScale="92500" lnSpcReduction="20000"/>
          </a:bodyPr>
          <a:lstStyle/>
          <a:p>
            <a:pPr marL="0" indent="0" algn="ctr">
              <a:buNone/>
            </a:pPr>
            <a:r>
              <a:rPr lang="en-US" sz="4400" cap="small" dirty="0" smtClean="0"/>
              <a:t>for </a:t>
            </a:r>
            <a:r>
              <a:rPr lang="en-US" sz="4400" cap="small" dirty="0"/>
              <a:t>the </a:t>
            </a:r>
            <a:r>
              <a:rPr lang="en-US" sz="4400" cap="small" dirty="0" smtClean="0"/>
              <a:t>common</a:t>
            </a:r>
          </a:p>
          <a:p>
            <a:pPr marL="0" indent="0" algn="ctr">
              <a:spcBef>
                <a:spcPts val="0"/>
              </a:spcBef>
              <a:buNone/>
            </a:pPr>
            <a:r>
              <a:rPr lang="en-US" sz="4400" cap="small" dirty="0" smtClean="0"/>
              <a:t>name </a:t>
            </a:r>
            <a:r>
              <a:rPr lang="en-US" sz="4400" cap="small" dirty="0"/>
              <a:t>and hope, trusting through your prayers to be permitted to fight with beasts at Rome, that so by martyrdom I may indeed become the disciple of </a:t>
            </a:r>
            <a:r>
              <a:rPr lang="en-US" sz="4400" cap="small" dirty="0" smtClean="0"/>
              <a:t>Him</a:t>
            </a:r>
            <a:endParaRPr lang="en-US" sz="4400" cap="small" dirty="0"/>
          </a:p>
        </p:txBody>
      </p:sp>
    </p:spTree>
    <p:extLst>
      <p:ext uri="{BB962C8B-B14F-4D97-AF65-F5344CB8AC3E}">
        <p14:creationId xmlns:p14="http://schemas.microsoft.com/office/powerpoint/2010/main" val="6543443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t="-32000" r="-11000" b="-13000"/>
          </a:stretch>
        </a:blipFill>
        <a:effectLst/>
      </p:bgPr>
    </p:bg>
    <p:spTree>
      <p:nvGrpSpPr>
        <p:cNvPr id="1" name=""/>
        <p:cNvGrpSpPr/>
        <p:nvPr/>
      </p:nvGrpSpPr>
      <p:grpSpPr>
        <a:xfrm>
          <a:off x="0" y="0"/>
          <a:ext cx="0" cy="0"/>
          <a:chOff x="0" y="0"/>
          <a:chExt cx="0" cy="0"/>
        </a:xfrm>
      </p:grpSpPr>
      <p:sp>
        <p:nvSpPr>
          <p:cNvPr id="5" name="Trapezoid 4"/>
          <p:cNvSpPr/>
          <p:nvPr/>
        </p:nvSpPr>
        <p:spPr>
          <a:xfrm>
            <a:off x="1676400" y="319585"/>
            <a:ext cx="5791201" cy="4953000"/>
          </a:xfrm>
          <a:prstGeom prst="trapezoid">
            <a:avLst>
              <a:gd name="adj" fmla="val 12625"/>
            </a:avLst>
          </a:prstGeom>
          <a:solidFill>
            <a:srgbClr val="F0DDC2">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19300" y="311624"/>
            <a:ext cx="5105400" cy="5206622"/>
          </a:xfrm>
        </p:spPr>
        <p:txBody>
          <a:bodyPr>
            <a:normAutofit fontScale="92500" lnSpcReduction="10000"/>
          </a:bodyPr>
          <a:lstStyle/>
          <a:p>
            <a:pPr marL="0" indent="0" algn="ctr">
              <a:buNone/>
            </a:pPr>
            <a:r>
              <a:rPr lang="en-US" sz="4400" cap="small" dirty="0" smtClean="0"/>
              <a:t>“</a:t>
            </a:r>
            <a:r>
              <a:rPr lang="en-US" sz="4400" cap="small" dirty="0"/>
              <a:t>who gave Himself for us, an offering and sacrifice to </a:t>
            </a:r>
            <a:r>
              <a:rPr lang="en-US" sz="4400" cap="small" dirty="0" smtClean="0"/>
              <a:t>God. </a:t>
            </a:r>
            <a:r>
              <a:rPr lang="en-US" sz="4400" cap="small" dirty="0"/>
              <a:t>I received, therefore, </a:t>
            </a:r>
            <a:r>
              <a:rPr lang="en-US" sz="4400" cap="small" dirty="0" smtClean="0"/>
              <a:t>your </a:t>
            </a:r>
            <a:r>
              <a:rPr lang="en-US" sz="4400" cap="small" dirty="0"/>
              <a:t>whole multitude in the name of God, through </a:t>
            </a:r>
            <a:r>
              <a:rPr lang="en-US" sz="4400" cap="small" dirty="0" err="1"/>
              <a:t>Onesimus</a:t>
            </a:r>
            <a:r>
              <a:rPr lang="en-US" sz="4400" cap="small" dirty="0"/>
              <a:t>, </a:t>
            </a:r>
            <a:r>
              <a:rPr lang="en-US" sz="4400" b="1" cap="small" dirty="0"/>
              <a:t>a man of inexpressible love, </a:t>
            </a:r>
            <a:r>
              <a:rPr lang="en-US" sz="4400" b="1" cap="small" dirty="0"/>
              <a:t>and your bishop </a:t>
            </a:r>
            <a:endParaRPr lang="en-US" sz="4400" b="1" cap="small" dirty="0"/>
          </a:p>
        </p:txBody>
      </p:sp>
    </p:spTree>
    <p:extLst>
      <p:ext uri="{BB962C8B-B14F-4D97-AF65-F5344CB8AC3E}">
        <p14:creationId xmlns:p14="http://schemas.microsoft.com/office/powerpoint/2010/main" val="9114800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t="-32000" r="-11000" b="-13000"/>
          </a:stretch>
        </a:blipFill>
        <a:effectLst/>
      </p:bgPr>
    </p:bg>
    <p:spTree>
      <p:nvGrpSpPr>
        <p:cNvPr id="1" name=""/>
        <p:cNvGrpSpPr/>
        <p:nvPr/>
      </p:nvGrpSpPr>
      <p:grpSpPr>
        <a:xfrm>
          <a:off x="0" y="0"/>
          <a:ext cx="0" cy="0"/>
          <a:chOff x="0" y="0"/>
          <a:chExt cx="0" cy="0"/>
        </a:xfrm>
      </p:grpSpPr>
      <p:sp>
        <p:nvSpPr>
          <p:cNvPr id="5" name="Trapezoid 4"/>
          <p:cNvSpPr/>
          <p:nvPr/>
        </p:nvSpPr>
        <p:spPr>
          <a:xfrm>
            <a:off x="1676400" y="319585"/>
            <a:ext cx="5791201" cy="4953000"/>
          </a:xfrm>
          <a:prstGeom prst="trapezoid">
            <a:avLst>
              <a:gd name="adj" fmla="val 12625"/>
            </a:avLst>
          </a:prstGeom>
          <a:solidFill>
            <a:srgbClr val="F0DDC2">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33600" y="457200"/>
            <a:ext cx="5029200" cy="4815385"/>
          </a:xfrm>
        </p:spPr>
        <p:txBody>
          <a:bodyPr>
            <a:normAutofit fontScale="92500" lnSpcReduction="20000"/>
          </a:bodyPr>
          <a:lstStyle/>
          <a:p>
            <a:pPr marL="0" indent="0" algn="ctr">
              <a:buNone/>
            </a:pPr>
            <a:r>
              <a:rPr lang="en-US" sz="4400" cap="small" dirty="0" smtClean="0"/>
              <a:t>in </a:t>
            </a:r>
            <a:r>
              <a:rPr lang="en-US" sz="4400" cap="small" dirty="0"/>
              <a:t>the flesh, whom I pray you by Jesus Christ to love, and that you would all seek to be like him. And blessed be He who has granted unto you, being worthy, to obtain such an excellent bishop. </a:t>
            </a:r>
          </a:p>
        </p:txBody>
      </p:sp>
    </p:spTree>
    <p:extLst>
      <p:ext uri="{BB962C8B-B14F-4D97-AF65-F5344CB8AC3E}">
        <p14:creationId xmlns:p14="http://schemas.microsoft.com/office/powerpoint/2010/main" val="3229923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buNone/>
            </a:pPr>
            <a:r>
              <a:rPr lang="en-US" sz="4400" b="1" dirty="0"/>
              <a:t>Happy Note for the Church of Ephesus</a:t>
            </a:r>
            <a:r>
              <a:rPr lang="en-US" sz="4400" b="1" dirty="0" smtClean="0"/>
              <a:t>:</a:t>
            </a:r>
          </a:p>
          <a:p>
            <a:pPr marL="0" indent="0">
              <a:buNone/>
            </a:pPr>
            <a:endParaRPr lang="en-US" sz="4400" b="1" dirty="0" smtClean="0"/>
          </a:p>
          <a:p>
            <a:pPr marL="0" indent="0">
              <a:buNone/>
            </a:pPr>
            <a:r>
              <a:rPr lang="en-US" sz="4400" dirty="0" smtClean="0"/>
              <a:t>That </a:t>
            </a:r>
            <a:r>
              <a:rPr lang="en-US" sz="4400" dirty="0"/>
              <a:t>was written ten to twenty years after John’s letter. Apparently, the church took the Lord’s counsel and became vibrant in their love for the Lord </a:t>
            </a:r>
            <a:r>
              <a:rPr lang="en-US" sz="4400" dirty="0" smtClean="0"/>
              <a:t>– at </a:t>
            </a:r>
            <a:r>
              <a:rPr lang="en-US" sz="4400" dirty="0"/>
              <a:t>least for a while.</a:t>
            </a:r>
          </a:p>
        </p:txBody>
      </p:sp>
    </p:spTree>
    <p:extLst>
      <p:ext uri="{BB962C8B-B14F-4D97-AF65-F5344CB8AC3E}">
        <p14:creationId xmlns:p14="http://schemas.microsoft.com/office/powerpoint/2010/main" val="31152644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0" indent="0">
              <a:buNone/>
            </a:pPr>
            <a:r>
              <a:rPr lang="en-US" sz="4400" b="1" dirty="0" smtClean="0"/>
              <a:t>The pattern </a:t>
            </a:r>
            <a:r>
              <a:rPr lang="en-US" sz="4400" b="1" dirty="0"/>
              <a:t>in </a:t>
            </a:r>
            <a:r>
              <a:rPr lang="en-US" sz="4400" b="1" dirty="0" smtClean="0"/>
              <a:t>the </a:t>
            </a:r>
            <a:r>
              <a:rPr lang="en-US" sz="4400" b="1" dirty="0"/>
              <a:t>seven letters:</a:t>
            </a:r>
          </a:p>
          <a:p>
            <a:pPr marL="914400" indent="-914400">
              <a:buNone/>
            </a:pPr>
            <a:r>
              <a:rPr lang="en-US" sz="4400" b="1" dirty="0"/>
              <a:t>1)	Commendations &amp; </a:t>
            </a:r>
            <a:r>
              <a:rPr lang="en-US" sz="4400" b="1" dirty="0" smtClean="0"/>
              <a:t>Condemnations </a:t>
            </a:r>
            <a:endParaRPr lang="en-US" sz="4400" b="1" dirty="0"/>
          </a:p>
          <a:p>
            <a:pPr marL="914400" indent="-914400">
              <a:buNone/>
            </a:pPr>
            <a:r>
              <a:rPr lang="en-US" sz="4400" b="1" dirty="0" smtClean="0"/>
              <a:t>2</a:t>
            </a:r>
            <a:r>
              <a:rPr lang="en-US" sz="4400" b="1" dirty="0"/>
              <a:t>)	</a:t>
            </a:r>
            <a:r>
              <a:rPr lang="en-US" sz="4400" b="1" dirty="0" smtClean="0"/>
              <a:t>Special </a:t>
            </a:r>
            <a:r>
              <a:rPr lang="en-US" sz="4400" b="1" dirty="0"/>
              <a:t>rewards </a:t>
            </a:r>
            <a:r>
              <a:rPr lang="en-US" sz="4400" b="1" dirty="0" smtClean="0"/>
              <a:t>for </a:t>
            </a:r>
            <a:r>
              <a:rPr lang="en-US" sz="4400" b="1" dirty="0"/>
              <a:t>overcomers</a:t>
            </a:r>
          </a:p>
          <a:p>
            <a:pPr marL="914400" indent="-914400">
              <a:buNone/>
            </a:pPr>
            <a:r>
              <a:rPr lang="en-US" sz="4400" b="1" dirty="0"/>
              <a:t>3)	</a:t>
            </a:r>
            <a:r>
              <a:rPr lang="en-US" sz="4400" b="1" dirty="0" smtClean="0"/>
              <a:t>Closing </a:t>
            </a:r>
            <a:r>
              <a:rPr lang="en-US" sz="4400" b="1" dirty="0"/>
              <a:t>– </a:t>
            </a:r>
            <a:r>
              <a:rPr lang="en-US" sz="4400" b="1" i="1" dirty="0"/>
              <a:t>“He who has an ear to hear, let him hear what the Spirit says unto the churches” </a:t>
            </a:r>
          </a:p>
        </p:txBody>
      </p:sp>
    </p:spTree>
    <p:extLst>
      <p:ext uri="{BB962C8B-B14F-4D97-AF65-F5344CB8AC3E}">
        <p14:creationId xmlns:p14="http://schemas.microsoft.com/office/powerpoint/2010/main" val="288193254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6" fill="hold">
                            <p:stCondLst>
                              <p:cond delay="6000"/>
                            </p:stCondLst>
                            <p:childTnLst>
                              <p:par>
                                <p:cTn id="17" presetID="45" presetClass="entr" presetSubtype="0"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0" indent="0" algn="ctr">
              <a:buNone/>
            </a:pPr>
            <a:r>
              <a:rPr lang="en-US" sz="4400" b="1" dirty="0"/>
              <a:t>To the angel of the church of </a:t>
            </a:r>
            <a:r>
              <a:rPr lang="en-US" sz="4400" b="1" dirty="0" smtClean="0"/>
              <a:t>Ephesus</a:t>
            </a:r>
          </a:p>
          <a:p>
            <a:pPr marL="0" indent="0" algn="ctr">
              <a:buNone/>
            </a:pPr>
            <a:endParaRPr lang="en-US" sz="4400" b="1" dirty="0"/>
          </a:p>
          <a:p>
            <a:pPr marL="0" indent="0" algn="ctr">
              <a:buNone/>
            </a:pPr>
            <a:r>
              <a:rPr lang="en-US" sz="4400" b="1" dirty="0" smtClean="0"/>
              <a:t>one </a:t>
            </a:r>
            <a:r>
              <a:rPr lang="en-US" sz="4400" b="1" dirty="0"/>
              <a:t>“angel” (</a:t>
            </a:r>
            <a:r>
              <a:rPr lang="en-US" sz="4400" b="1" dirty="0" err="1"/>
              <a:t>angelos</a:t>
            </a:r>
            <a:r>
              <a:rPr lang="en-US" sz="4400" b="1" dirty="0"/>
              <a:t> = messenger) </a:t>
            </a:r>
          </a:p>
          <a:p>
            <a:pPr marL="0" indent="0" algn="ctr">
              <a:buNone/>
            </a:pPr>
            <a:endParaRPr lang="en-US" sz="4400" b="1" dirty="0" smtClean="0"/>
          </a:p>
          <a:p>
            <a:pPr marL="0" indent="0" algn="ctr">
              <a:buNone/>
            </a:pPr>
            <a:r>
              <a:rPr lang="en-US" sz="4400" b="1" dirty="0" smtClean="0"/>
              <a:t>God </a:t>
            </a:r>
            <a:r>
              <a:rPr lang="en-US" sz="4400" b="1" dirty="0"/>
              <a:t>has always dealt with one man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681"/>
            <a:ext cx="9144000" cy="61306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85800"/>
            <a:ext cx="9905999" cy="495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1766"/>
            <a:ext cx="8686800" cy="66960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990600"/>
            <a:ext cx="9448800" cy="47244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77" y="161766"/>
            <a:ext cx="9239477" cy="646763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600" y="-7982"/>
            <a:ext cx="5714999" cy="696685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400" y="-14727"/>
            <a:ext cx="6019800" cy="7159325"/>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36" y="-14727"/>
            <a:ext cx="9163636" cy="6872727"/>
          </a:xfrm>
          <a:prstGeom prst="rect">
            <a:avLst/>
          </a:prstGeom>
        </p:spPr>
      </p:pic>
    </p:spTree>
    <p:extLst>
      <p:ext uri="{BB962C8B-B14F-4D97-AF65-F5344CB8AC3E}">
        <p14:creationId xmlns:p14="http://schemas.microsoft.com/office/powerpoint/2010/main" val="409587937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BE3E1"/>
            </a:gs>
            <a:gs pos="50000">
              <a:srgbClr val="C2EDEE"/>
            </a:gs>
            <a:gs pos="100000">
              <a:srgbClr val="E0F4F6"/>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800600"/>
          </a:xfrm>
        </p:spPr>
        <p:txBody>
          <a:bodyPr>
            <a:normAutofit/>
          </a:bodyPr>
          <a:lstStyle/>
          <a:p>
            <a:pPr marL="0" indent="0" algn="ctr">
              <a:buNone/>
            </a:pPr>
            <a:r>
              <a:rPr lang="en-US" sz="4400" b="1" dirty="0"/>
              <a:t>We must be sure we are following a true man of God – one whom God is obviously leading – and get behind him.</a:t>
            </a:r>
            <a:endParaRPr lang="en-US" sz="4400" b="1" i="1" dirty="0"/>
          </a:p>
        </p:txBody>
      </p:sp>
    </p:spTree>
    <p:extLst>
      <p:ext uri="{BB962C8B-B14F-4D97-AF65-F5344CB8AC3E}">
        <p14:creationId xmlns:p14="http://schemas.microsoft.com/office/powerpoint/2010/main" val="98002001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2511</Words>
  <Application>Microsoft Office PowerPoint</Application>
  <PresentationFormat>On-screen Show (4:3)</PresentationFormat>
  <Paragraphs>196</Paragraphs>
  <Slides>66</Slides>
  <Notes>0</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Office Theme</vt:lpstr>
      <vt:lpstr>1_Office Theme</vt:lpstr>
      <vt:lpstr>The Church at Ephesus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golden lampstands = 7 churches </vt:lpstr>
      <vt:lpstr>The City of Ephesus</vt:lpstr>
      <vt:lpstr>Gateway in Ephesus</vt:lpstr>
      <vt:lpstr>Gateway in Ephesus</vt:lpstr>
      <vt:lpstr>The Temple of Diana (Artemis)</vt:lpstr>
      <vt:lpstr>The Temple of Diana (Artemis)</vt:lpstr>
      <vt:lpstr>Diana (Artemis)</vt:lpstr>
      <vt:lpstr>Diana (Artemis)</vt:lpstr>
      <vt:lpstr>Highway in Ephesus</vt:lpstr>
      <vt:lpstr>Inscription on Mazeus-Mithridates</vt:lpstr>
      <vt:lpstr>Great Theatre in Ephesus</vt:lpstr>
      <vt:lpstr>View from the Great Theatre</vt:lpstr>
      <vt:lpstr>View of Highway from the Great Theatre </vt:lpstr>
      <vt:lpstr>Toilets in Ephesus</vt:lpstr>
      <vt:lpstr>Nike in Ephesus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Ephesus</dc:title>
  <dc:creator>Paige</dc:creator>
  <cp:lastModifiedBy>Paige</cp:lastModifiedBy>
  <cp:revision>49</cp:revision>
  <dcterms:created xsi:type="dcterms:W3CDTF">2013-06-10T22:42:57Z</dcterms:created>
  <dcterms:modified xsi:type="dcterms:W3CDTF">2017-06-18T10:28:38Z</dcterms:modified>
</cp:coreProperties>
</file>