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308" r:id="rId4"/>
    <p:sldId id="258" r:id="rId5"/>
    <p:sldId id="259" r:id="rId6"/>
    <p:sldId id="260" r:id="rId7"/>
    <p:sldId id="261" r:id="rId8"/>
    <p:sldId id="262" r:id="rId9"/>
    <p:sldId id="310" r:id="rId10"/>
    <p:sldId id="309" r:id="rId11"/>
    <p:sldId id="263" r:id="rId12"/>
    <p:sldId id="264" r:id="rId13"/>
    <p:sldId id="265" r:id="rId14"/>
    <p:sldId id="266" r:id="rId15"/>
    <p:sldId id="312" r:id="rId16"/>
    <p:sldId id="313" r:id="rId17"/>
    <p:sldId id="269" r:id="rId18"/>
    <p:sldId id="270" r:id="rId19"/>
    <p:sldId id="271" r:id="rId20"/>
    <p:sldId id="314" r:id="rId21"/>
    <p:sldId id="315" r:id="rId22"/>
    <p:sldId id="273" r:id="rId23"/>
    <p:sldId id="272" r:id="rId24"/>
    <p:sldId id="274" r:id="rId25"/>
    <p:sldId id="275" r:id="rId26"/>
    <p:sldId id="276" r:id="rId27"/>
    <p:sldId id="267" r:id="rId28"/>
    <p:sldId id="268" r:id="rId29"/>
    <p:sldId id="277" r:id="rId30"/>
    <p:sldId id="279" r:id="rId31"/>
    <p:sldId id="280" r:id="rId32"/>
    <p:sldId id="316" r:id="rId33"/>
    <p:sldId id="283" r:id="rId34"/>
    <p:sldId id="289" r:id="rId35"/>
    <p:sldId id="31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95D07"/>
    <a:srgbClr val="DEF6FE"/>
    <a:srgbClr val="FF8E61"/>
    <a:srgbClr val="FEA300"/>
    <a:srgbClr val="FEB500"/>
    <a:srgbClr val="FA945C"/>
    <a:srgbClr val="B2C78C"/>
    <a:srgbClr val="FDC3A4"/>
    <a:srgbClr val="C8E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2" autoAdjust="0"/>
  </p:normalViewPr>
  <p:slideViewPr>
    <p:cSldViewPr>
      <p:cViewPr varScale="1">
        <p:scale>
          <a:sx n="66" d="100"/>
          <a:sy n="66" d="100"/>
        </p:scale>
        <p:origin x="-864" y="-96"/>
      </p:cViewPr>
      <p:guideLst>
        <p:guide orient="horz" pos="2160"/>
        <p:guide pos="2880"/>
      </p:guideLst>
    </p:cSldViewPr>
  </p:slideViewPr>
  <p:outlineViewPr>
    <p:cViewPr>
      <p:scale>
        <a:sx n="33" d="100"/>
        <a:sy n="33" d="100"/>
      </p:scale>
      <p:origin x="0" y="146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8107D-CE24-448B-8865-B46BC9BA78B1}" type="datetimeFigureOut">
              <a:rPr lang="en-US" smtClean="0"/>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1C678-09DC-4BDC-AD6F-33652840B7ED}" type="slidenum">
              <a:rPr lang="en-US" smtClean="0"/>
              <a:t>‹#›</a:t>
            </a:fld>
            <a:endParaRPr lang="en-US"/>
          </a:p>
        </p:txBody>
      </p:sp>
    </p:spTree>
    <p:extLst>
      <p:ext uri="{BB962C8B-B14F-4D97-AF65-F5344CB8AC3E}">
        <p14:creationId xmlns:p14="http://schemas.microsoft.com/office/powerpoint/2010/main" val="301825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C678-09DC-4BDC-AD6F-33652840B7ED}" type="slidenum">
              <a:rPr lang="en-US" smtClean="0"/>
              <a:t>19</a:t>
            </a:fld>
            <a:endParaRPr lang="en-US"/>
          </a:p>
        </p:txBody>
      </p:sp>
    </p:spTree>
    <p:extLst>
      <p:ext uri="{BB962C8B-B14F-4D97-AF65-F5344CB8AC3E}">
        <p14:creationId xmlns:p14="http://schemas.microsoft.com/office/powerpoint/2010/main" val="55981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C678-09DC-4BDC-AD6F-33652840B7ED}" type="slidenum">
              <a:rPr lang="en-US" smtClean="0"/>
              <a:t>20</a:t>
            </a:fld>
            <a:endParaRPr lang="en-US"/>
          </a:p>
        </p:txBody>
      </p:sp>
    </p:spTree>
    <p:extLst>
      <p:ext uri="{BB962C8B-B14F-4D97-AF65-F5344CB8AC3E}">
        <p14:creationId xmlns:p14="http://schemas.microsoft.com/office/powerpoint/2010/main" val="55981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2B1B01-3D04-4449-B165-8492C2EB8CB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B1B01-3D04-4449-B165-8492C2EB8CB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E2B1B01-3D04-4449-B165-8492C2EB8CB7}"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2B1B01-3D04-4449-B165-8492C2EB8CB7}"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2B1B01-3D04-4449-B165-8492C2EB8CB7}"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B1B01-3D04-4449-B165-8492C2EB8CB7}"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B1B01-3D04-4449-B165-8492C2EB8CB7}"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E2B1B01-3D04-4449-B165-8492C2EB8CB7}" type="datetimeFigureOut">
              <a:rPr lang="en-US" smtClean="0"/>
              <a:t>1/20/2018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7E86432-CF9C-4711-AFA2-5FFC3E3600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B1B01-3D04-4449-B165-8492C2EB8CB7}"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E2B1B01-3D04-4449-B165-8492C2EB8CB7}" type="datetimeFigureOut">
              <a:rPr lang="en-US" smtClean="0"/>
              <a:t>1/20/2018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7E86432-CF9C-4711-AFA2-5FFC3E3600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4.jpg"/><Relationship Id="rId3" Type="http://schemas.openxmlformats.org/officeDocument/2006/relationships/image" Target="../media/image37.jpe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39.jpg"/><Relationship Id="rId11" Type="http://schemas.openxmlformats.org/officeDocument/2006/relationships/image" Target="../media/image42.jp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8.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3.wdp"/><Relationship Id="rId3" Type="http://schemas.openxmlformats.org/officeDocument/2006/relationships/image" Target="../media/image44.jpg"/><Relationship Id="rId7" Type="http://schemas.openxmlformats.org/officeDocument/2006/relationships/image" Target="../media/image48.png"/><Relationship Id="rId12" Type="http://schemas.openxmlformats.org/officeDocument/2006/relationships/image" Target="../media/image41.png"/><Relationship Id="rId2" Type="http://schemas.openxmlformats.org/officeDocument/2006/relationships/image" Target="../media/image45.jpeg"/><Relationship Id="rId1" Type="http://schemas.openxmlformats.org/officeDocument/2006/relationships/slideLayout" Target="../slideLayouts/slideLayout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6.gif"/><Relationship Id="rId9"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1.jpg"/><Relationship Id="rId7" Type="http://schemas.microsoft.com/office/2007/relationships/hdphoto" Target="../media/hdphoto7.wdp"/><Relationship Id="rId2" Type="http://schemas.openxmlformats.org/officeDocument/2006/relationships/image" Target="../media/image50.jpg"/><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jpg"/><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72591" y="1685131"/>
            <a:ext cx="5426129" cy="1364146"/>
          </a:xfrm>
        </p:spPr>
        <p:txBody>
          <a:bodyPr/>
          <a:lstStyle/>
          <a:p>
            <a:pPr marL="0" marR="0">
              <a:lnSpc>
                <a:spcPct val="115000"/>
              </a:lnSpc>
              <a:spcBef>
                <a:spcPts val="0"/>
              </a:spcBef>
              <a:spcAft>
                <a:spcPts val="1000"/>
              </a:spcAft>
            </a:pPr>
            <a:r>
              <a:rPr lang="en-US" sz="4000" b="1" dirty="0">
                <a:latin typeface="Calibri"/>
                <a:ea typeface="Calibri"/>
                <a:cs typeface="Times New Roman"/>
              </a:rPr>
              <a:t>The Church of </a:t>
            </a:r>
            <a:r>
              <a:rPr lang="en-US" sz="4000" b="1" dirty="0" smtClean="0">
                <a:latin typeface="Calibri"/>
                <a:ea typeface="Calibri"/>
                <a:cs typeface="Times New Roman"/>
              </a:rPr>
              <a:t>Laodicea</a:t>
            </a:r>
            <a:br>
              <a:rPr lang="en-US" sz="4000" b="1" dirty="0" smtClean="0">
                <a:latin typeface="Calibri"/>
                <a:ea typeface="Calibri"/>
                <a:cs typeface="Times New Roman"/>
              </a:rPr>
            </a:br>
            <a:r>
              <a:rPr lang="en-US" sz="2800" dirty="0">
                <a:latin typeface="Calibri"/>
                <a:ea typeface="Calibri"/>
                <a:cs typeface="Times New Roman"/>
              </a:rPr>
              <a:t>The Fashionable </a:t>
            </a:r>
            <a:r>
              <a:rPr lang="en-US" sz="2800" dirty="0" smtClean="0">
                <a:latin typeface="Calibri"/>
                <a:ea typeface="Calibri"/>
                <a:cs typeface="Times New Roman"/>
              </a:rPr>
              <a:t>Church</a:t>
            </a:r>
            <a:br>
              <a:rPr lang="en-US" sz="2800" dirty="0" smtClean="0">
                <a:latin typeface="Calibri"/>
                <a:ea typeface="Calibri"/>
                <a:cs typeface="Times New Roman"/>
              </a:rPr>
            </a:br>
            <a:r>
              <a:rPr lang="en-US" sz="2800" dirty="0" smtClean="0">
                <a:latin typeface="Calibri"/>
                <a:ea typeface="Calibri"/>
                <a:cs typeface="Times New Roman"/>
              </a:rPr>
              <a:t>Luke </a:t>
            </a:r>
            <a:r>
              <a:rPr lang="en-US" sz="2800" dirty="0">
                <a:latin typeface="Calibri"/>
                <a:ea typeface="Calibri"/>
                <a:cs typeface="Times New Roman"/>
              </a:rPr>
              <a:t>warmness, Materialism</a:t>
            </a:r>
            <a:endParaRPr lang="en-US" sz="4000" dirty="0"/>
          </a:p>
        </p:txBody>
      </p:sp>
      <p:sp>
        <p:nvSpPr>
          <p:cNvPr id="3" name="Subtitle 2"/>
          <p:cNvSpPr>
            <a:spLocks noGrp="1"/>
          </p:cNvSpPr>
          <p:nvPr>
            <p:ph type="subTitle" idx="1"/>
          </p:nvPr>
        </p:nvSpPr>
        <p:spPr>
          <a:xfrm rot="19140000">
            <a:off x="1948823" y="2592159"/>
            <a:ext cx="6511131" cy="1871119"/>
          </a:xfrm>
        </p:spPr>
        <p:txBody>
          <a:bodyPr>
            <a:normAutofit/>
          </a:bodyPr>
          <a:lstStyle/>
          <a:p>
            <a:r>
              <a:rPr lang="en-US" sz="2400" b="1" u="sng" cap="none" spc="0" dirty="0" smtClean="0"/>
              <a:t>Lesson 11</a:t>
            </a:r>
            <a:r>
              <a:rPr lang="en-US" sz="2400" b="1" cap="none" spc="0" dirty="0" smtClean="0"/>
              <a:t> in </a:t>
            </a:r>
            <a:r>
              <a:rPr lang="en-US" sz="2400" b="1" i="1" cap="none" spc="0" dirty="0" smtClean="0"/>
              <a:t>When Are We Now?</a:t>
            </a:r>
          </a:p>
          <a:p>
            <a:r>
              <a:rPr lang="en-US" sz="2400" b="1" cap="none" spc="0" dirty="0" smtClean="0"/>
              <a:t>The first of three </a:t>
            </a:r>
            <a:r>
              <a:rPr lang="en-US" sz="2400" b="1" cap="none" spc="0" dirty="0"/>
              <a:t>s</a:t>
            </a:r>
            <a:r>
              <a:rPr lang="en-US" sz="2400" b="1" cap="none" spc="0" dirty="0" smtClean="0"/>
              <a:t>tudies of</a:t>
            </a:r>
          </a:p>
          <a:p>
            <a:r>
              <a:rPr lang="en-US" sz="2400" b="1" i="1" cap="none" spc="0" dirty="0" smtClean="0"/>
              <a:t>The Revelation of Jesus Christ</a:t>
            </a:r>
            <a:r>
              <a:rPr lang="en-US" sz="2400" b="1" cap="none" spc="0" dirty="0" smtClean="0"/>
              <a:t> </a:t>
            </a:r>
          </a:p>
          <a:p>
            <a:r>
              <a:rPr lang="en-US" sz="2000" b="1" cap="none" spc="0" dirty="0"/>
              <a:t>b</a:t>
            </a:r>
            <a:r>
              <a:rPr lang="en-US" sz="2000" b="1" cap="none" spc="0" dirty="0" smtClean="0"/>
              <a:t>y Paige Ramsey</a:t>
            </a:r>
          </a:p>
          <a:p>
            <a:endParaRPr lang="en-US" dirty="0"/>
          </a:p>
        </p:txBody>
      </p:sp>
    </p:spTree>
    <p:extLst>
      <p:ext uri="{BB962C8B-B14F-4D97-AF65-F5344CB8AC3E}">
        <p14:creationId xmlns:p14="http://schemas.microsoft.com/office/powerpoint/2010/main" val="336596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04800"/>
            <a:ext cx="6804731" cy="6248400"/>
          </a:xfrm>
          <a:solidFill>
            <a:srgbClr val="B2C78C">
              <a:alpha val="60000"/>
            </a:srgbClr>
          </a:solidFill>
        </p:spPr>
        <p:txBody>
          <a:bodyPr>
            <a:normAutofit/>
          </a:bodyPr>
          <a:lstStyle/>
          <a:p>
            <a:pPr marL="0" indent="0"/>
            <a:r>
              <a:rPr lang="en-US" sz="4000" dirty="0"/>
              <a:t>The ordained bishop of Laodicea was </a:t>
            </a:r>
            <a:r>
              <a:rPr lang="en-US" sz="4000" dirty="0" err="1"/>
              <a:t>Archippus</a:t>
            </a:r>
            <a:r>
              <a:rPr lang="en-US" sz="4000" dirty="0"/>
              <a:t>, according to the </a:t>
            </a:r>
            <a:r>
              <a:rPr lang="en-US" sz="4000" dirty="0" err="1"/>
              <a:t>Apostolical</a:t>
            </a:r>
            <a:r>
              <a:rPr lang="en-US" sz="4000" dirty="0"/>
              <a:t> Constitutions, and mentioned in Col. 4:17. However, Dr. John Gill says the pastor (angel) could have been </a:t>
            </a:r>
            <a:r>
              <a:rPr lang="en-US" sz="4000" dirty="0" err="1"/>
              <a:t>Epaphras</a:t>
            </a:r>
            <a:r>
              <a:rPr lang="en-US" sz="4000" dirty="0"/>
              <a:t>, at the time of the writing of the letter to the Colossians, mentioned in Col. 1:7, 4:12.</a:t>
            </a:r>
          </a:p>
        </p:txBody>
      </p:sp>
      <p:sp>
        <p:nvSpPr>
          <p:cNvPr id="2" name="Title 1"/>
          <p:cNvSpPr>
            <a:spLocks noGrp="1"/>
          </p:cNvSpPr>
          <p:nvPr>
            <p:ph type="title"/>
          </p:nvPr>
        </p:nvSpPr>
        <p:spPr>
          <a:xfrm rot="19140000">
            <a:off x="-65394" y="1275606"/>
            <a:ext cx="2533889" cy="725549"/>
          </a:xfrm>
        </p:spPr>
        <p:txBody>
          <a:bodyPr/>
          <a:lstStyle/>
          <a:p>
            <a:r>
              <a:rPr lang="en-US" sz="3600" b="1" dirty="0" smtClean="0"/>
              <a:t>Laodicea</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 y="0"/>
            <a:ext cx="9144000" cy="67143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69"/>
            <a:ext cx="9144000" cy="68380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5" y="3629"/>
            <a:ext cx="9144000" cy="68580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6" y="3630"/>
            <a:ext cx="9144000" cy="685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59" y="20843"/>
            <a:ext cx="9144000" cy="64770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6" y="-16369"/>
            <a:ext cx="9144000" cy="64770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86" y="35357"/>
            <a:ext cx="9144000" cy="6858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84" y="-16369"/>
            <a:ext cx="9144000" cy="68580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73" y="0"/>
            <a:ext cx="9144000" cy="647700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86" y="3629"/>
            <a:ext cx="9144000" cy="6714308"/>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73" y="-26328"/>
            <a:ext cx="9144000" cy="685800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559" y="-36286"/>
            <a:ext cx="9164090" cy="6858000"/>
          </a:xfrm>
          <a:prstGeom prst="rect">
            <a:avLst/>
          </a:prstGeom>
        </p:spPr>
      </p:pic>
    </p:spTree>
    <p:extLst>
      <p:ext uri="{BB962C8B-B14F-4D97-AF65-F5344CB8AC3E}">
        <p14:creationId xmlns:p14="http://schemas.microsoft.com/office/powerpoint/2010/main" val="24419484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heel(1)">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heel(1)">
                                      <p:cBhvr>
                                        <p:cTn id="6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3969" y="1230978"/>
            <a:ext cx="2533889" cy="1089427"/>
          </a:xfrm>
        </p:spPr>
        <p:txBody>
          <a:bodyPr/>
          <a:lstStyle/>
          <a:p>
            <a:r>
              <a:rPr lang="en-US" sz="3600" b="1" dirty="0" smtClean="0"/>
              <a:t>Laodicea</a:t>
            </a:r>
            <a:endParaRPr lang="en-US" sz="3600" dirty="0"/>
          </a:p>
        </p:txBody>
      </p:sp>
      <p:sp>
        <p:nvSpPr>
          <p:cNvPr id="3" name="Content Placeholder 2"/>
          <p:cNvSpPr>
            <a:spLocks noGrp="1"/>
          </p:cNvSpPr>
          <p:nvPr>
            <p:ph idx="1"/>
          </p:nvPr>
        </p:nvSpPr>
        <p:spPr>
          <a:xfrm>
            <a:off x="2057400" y="2133600"/>
            <a:ext cx="6804731" cy="2209800"/>
          </a:xfrm>
          <a:solidFill>
            <a:srgbClr val="FFFFFF">
              <a:alpha val="60000"/>
            </a:srgbClr>
          </a:solidFill>
        </p:spPr>
        <p:txBody>
          <a:bodyPr>
            <a:normAutofit/>
          </a:bodyPr>
          <a:lstStyle/>
          <a:p>
            <a:pPr marL="0" indent="0"/>
            <a:r>
              <a:rPr lang="en-US" sz="4000" dirty="0"/>
              <a:t>T</a:t>
            </a:r>
            <a:r>
              <a:rPr lang="en-US" sz="4000" dirty="0" smtClean="0"/>
              <a:t>he </a:t>
            </a:r>
            <a:r>
              <a:rPr lang="en-US" sz="4000" dirty="0" smtClean="0"/>
              <a:t>ruins of Laodicea are located near the modern city of </a:t>
            </a:r>
            <a:r>
              <a:rPr lang="en-US" sz="4000" dirty="0" err="1" smtClean="0"/>
              <a:t>Denizli</a:t>
            </a:r>
            <a:r>
              <a:rPr lang="en-US" sz="4000" dirty="0" smtClean="0"/>
              <a: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 y="0"/>
            <a:ext cx="9144000" cy="563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9" name="Group 18"/>
          <p:cNvGrpSpPr/>
          <p:nvPr/>
        </p:nvGrpSpPr>
        <p:grpSpPr>
          <a:xfrm>
            <a:off x="-13081" y="0"/>
            <a:ext cx="9144000" cy="7440507"/>
            <a:chOff x="22122" y="0"/>
            <a:chExt cx="9144000" cy="744050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2" y="1295592"/>
              <a:ext cx="9144000" cy="4536440"/>
            </a:xfrm>
            <a:prstGeom prst="rect">
              <a:avLst/>
            </a:prstGeom>
          </p:spPr>
        </p:pic>
        <p:sp>
          <p:nvSpPr>
            <p:cNvPr id="7" name="Rectangle 6"/>
            <p:cNvSpPr/>
            <p:nvPr/>
          </p:nvSpPr>
          <p:spPr>
            <a:xfrm>
              <a:off x="22122" y="0"/>
              <a:ext cx="9144000" cy="14325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22122" y="5784373"/>
              <a:ext cx="9144000" cy="16561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81" y="0"/>
            <a:ext cx="9144000" cy="763523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681" y="85950"/>
            <a:ext cx="9601200" cy="7619999"/>
          </a:xfrm>
          <a:prstGeom prst="rect">
            <a:avLst/>
          </a:prstGeom>
        </p:spPr>
      </p:pic>
      <p:grpSp>
        <p:nvGrpSpPr>
          <p:cNvPr id="16" name="Group 15"/>
          <p:cNvGrpSpPr/>
          <p:nvPr/>
        </p:nvGrpSpPr>
        <p:grpSpPr>
          <a:xfrm>
            <a:off x="-32161" y="0"/>
            <a:ext cx="9153832" cy="7619998"/>
            <a:chOff x="0" y="0"/>
            <a:chExt cx="9153832" cy="7619998"/>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 y="1539241"/>
              <a:ext cx="9144000" cy="4571999"/>
            </a:xfrm>
            <a:prstGeom prst="rect">
              <a:avLst/>
            </a:prstGeom>
          </p:spPr>
        </p:pic>
        <p:sp>
          <p:nvSpPr>
            <p:cNvPr id="14" name="Rectangle 13"/>
            <p:cNvSpPr/>
            <p:nvPr/>
          </p:nvSpPr>
          <p:spPr>
            <a:xfrm>
              <a:off x="9832" y="0"/>
              <a:ext cx="9144000" cy="15392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0" y="6106132"/>
              <a:ext cx="9144000" cy="15138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61" y="0"/>
            <a:ext cx="9131710" cy="767523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08025"/>
            <a:ext cx="9130919" cy="6259186"/>
          </a:xfrm>
          <a:prstGeom prst="rect">
            <a:avLst/>
          </a:prstGeom>
        </p:spPr>
      </p:pic>
    </p:spTree>
    <p:extLst>
      <p:ext uri="{BB962C8B-B14F-4D97-AF65-F5344CB8AC3E}">
        <p14:creationId xmlns:p14="http://schemas.microsoft.com/office/powerpoint/2010/main" val="28897233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 calcmode="lin" valueType="num">
                                      <p:cBhvr>
                                        <p:cTn id="16" dur="1500" fill="hold"/>
                                        <p:tgtEl>
                                          <p:spTgt spid="5"/>
                                        </p:tgtEl>
                                        <p:attrNameLst>
                                          <p:attrName>style.rotation</p:attrName>
                                        </p:attrNameLst>
                                      </p:cBhvr>
                                      <p:tavLst>
                                        <p:tav tm="0">
                                          <p:val>
                                            <p:fltVal val="90"/>
                                          </p:val>
                                        </p:tav>
                                        <p:tav tm="100000">
                                          <p:val>
                                            <p:fltVal val="0"/>
                                          </p:val>
                                        </p:tav>
                                      </p:tavLst>
                                    </p:anim>
                                    <p:animEffect transition="in" filter="fade">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3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9768" y="17023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1981200" y="152400"/>
            <a:ext cx="7010400" cy="6553200"/>
          </a:xfrm>
          <a:solidFill>
            <a:srgbClr val="FFFFFF">
              <a:alpha val="50196"/>
            </a:srgbClr>
          </a:solidFill>
        </p:spPr>
        <p:txBody>
          <a:bodyPr>
            <a:noAutofit/>
          </a:bodyPr>
          <a:lstStyle/>
          <a:p>
            <a:pPr>
              <a:spcBef>
                <a:spcPts val="0"/>
              </a:spcBef>
            </a:pPr>
            <a:r>
              <a:rPr lang="en-US" sz="3600" b="1" i="1" cap="none" spc="0" dirty="0">
                <a:latin typeface="Calibri"/>
                <a:ea typeface="Calibri"/>
                <a:cs typeface="Times New Roman"/>
              </a:rPr>
              <a:t>These things says the Amen, the Faithful and True Witness, the Beginning of the creation of God – </a:t>
            </a:r>
            <a:r>
              <a:rPr lang="en-US" sz="3600" cap="none" spc="0" dirty="0">
                <a:latin typeface="Calibri"/>
                <a:ea typeface="Calibri"/>
                <a:cs typeface="Times New Roman"/>
              </a:rPr>
              <a:t>The Amen is a name given to Christ. </a:t>
            </a:r>
            <a:r>
              <a:rPr lang="en-US" sz="3600" u="sng" cap="none" spc="0" dirty="0">
                <a:latin typeface="Calibri"/>
                <a:ea typeface="Calibri"/>
                <a:cs typeface="Times New Roman"/>
              </a:rPr>
              <a:t>Isaiah 65:16</a:t>
            </a:r>
            <a:r>
              <a:rPr lang="en-US" sz="3600" cap="none" spc="0" dirty="0">
                <a:latin typeface="Calibri"/>
                <a:ea typeface="Calibri"/>
                <a:cs typeface="Times New Roman"/>
              </a:rPr>
              <a:t> says,</a:t>
            </a:r>
            <a:r>
              <a:rPr lang="en-US" sz="3600" b="1" i="1" cap="none" spc="0" dirty="0">
                <a:latin typeface="Calibri"/>
                <a:ea typeface="Calibri"/>
                <a:cs typeface="Times New Roman"/>
              </a:rPr>
              <a:t> </a:t>
            </a:r>
            <a:r>
              <a:rPr lang="en-US" sz="3600" i="1" cap="none" spc="0" dirty="0">
                <a:latin typeface="Calibri"/>
                <a:ea typeface="Calibri"/>
                <a:cs typeface="Times New Roman"/>
              </a:rPr>
              <a:t>“So that he who blesses himself in the earth shall bless himself in the God of truth; and he who swears in the earth shall swear by the God of truth; because the former troubles are forgotten, and because they are hidden from My eyes.”</a:t>
            </a:r>
            <a:r>
              <a:rPr lang="en-US" sz="3600" b="1" i="1" cap="none" spc="0" dirty="0">
                <a:latin typeface="Calibri"/>
                <a:ea typeface="Calibri"/>
                <a:cs typeface="Times New Roman"/>
              </a:rPr>
              <a:t> </a:t>
            </a:r>
            <a:endParaRPr lang="en-US" sz="2400" cap="none" spc="0" dirty="0">
              <a:latin typeface="Calibri"/>
              <a:ea typeface="Calibri"/>
              <a:cs typeface="Times New Roman"/>
            </a:endParaRPr>
          </a:p>
        </p:txBody>
      </p:sp>
      <p:sp>
        <p:nvSpPr>
          <p:cNvPr id="4" name="Text Placeholder 2"/>
          <p:cNvSpPr txBox="1">
            <a:spLocks/>
          </p:cNvSpPr>
          <p:nvPr/>
        </p:nvSpPr>
        <p:spPr>
          <a:xfrm>
            <a:off x="2133600" y="914400"/>
            <a:ext cx="6705600" cy="5715000"/>
          </a:xfrm>
          <a:prstGeom prst="ellipse">
            <a:avLst/>
          </a:prstGeom>
          <a:solidFill>
            <a:srgbClr val="5ACEF9"/>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tabLst>
                <a:tab pos="4522788" algn="l"/>
              </a:tabLst>
            </a:pPr>
            <a:r>
              <a:rPr lang="en-US" sz="4400" cap="none" dirty="0" smtClean="0">
                <a:solidFill>
                  <a:schemeClr val="bg1"/>
                </a:solidFill>
                <a:effectLst>
                  <a:outerShdw blurRad="38100" dist="50800" dir="8100000" algn="tr" rotWithShape="0">
                    <a:prstClr val="black"/>
                  </a:outerShdw>
                </a:effectLst>
                <a:latin typeface="+mj-lt"/>
              </a:rPr>
              <a:t>“Truth” in</a:t>
            </a:r>
          </a:p>
          <a:p>
            <a:pPr algn="ctr">
              <a:spcBef>
                <a:spcPts val="0"/>
              </a:spcBef>
              <a:tabLst>
                <a:tab pos="4522788" algn="l"/>
              </a:tabLst>
            </a:pPr>
            <a:r>
              <a:rPr lang="en-US" sz="4400" cap="none" dirty="0" smtClean="0">
                <a:solidFill>
                  <a:schemeClr val="bg1"/>
                </a:solidFill>
                <a:effectLst>
                  <a:outerShdw blurRad="38100" dist="50800" dir="8100000" algn="tr" rotWithShape="0">
                    <a:prstClr val="black"/>
                  </a:outerShdw>
                </a:effectLst>
                <a:latin typeface="+mj-lt"/>
              </a:rPr>
              <a:t>Is 65:16 is the Hebrew word</a:t>
            </a:r>
          </a:p>
          <a:p>
            <a:pPr algn="ctr">
              <a:spcBef>
                <a:spcPts val="0"/>
              </a:spcBef>
            </a:pPr>
            <a:r>
              <a:rPr lang="en-US" sz="4400" cap="none" dirty="0" smtClean="0">
                <a:solidFill>
                  <a:srgbClr val="FF0000"/>
                </a:solidFill>
                <a:effectLst>
                  <a:outerShdw blurRad="38100" dist="50800" dir="8100000" algn="tr" rotWithShape="0">
                    <a:prstClr val="black"/>
                  </a:outerShdw>
                </a:effectLst>
                <a:latin typeface="+mj-lt"/>
              </a:rPr>
              <a:t>“Amen”</a:t>
            </a:r>
          </a:p>
          <a:p>
            <a:pPr algn="ctr">
              <a:spcBef>
                <a:spcPts val="0"/>
              </a:spcBef>
            </a:pPr>
            <a:r>
              <a:rPr lang="en-US" sz="4400" cap="none" dirty="0" smtClean="0">
                <a:solidFill>
                  <a:schemeClr val="bg1"/>
                </a:solidFill>
                <a:effectLst>
                  <a:outerShdw blurRad="38100" dist="50800" dir="8100000" algn="tr" rotWithShape="0">
                    <a:prstClr val="black"/>
                  </a:outerShdw>
                </a:effectLst>
                <a:latin typeface="+mj-lt"/>
              </a:rPr>
              <a:t>(So be it! Truth! Amen!)</a:t>
            </a:r>
            <a:endParaRPr lang="en-US" sz="3200" cap="none" spc="0" dirty="0">
              <a:solidFill>
                <a:schemeClr val="bg1"/>
              </a:solidFill>
              <a:effectLst>
                <a:outerShdw blurRad="38100" dist="50800" dir="8100000" algn="tr" rotWithShape="0">
                  <a:prstClr val="black"/>
                </a:outerShdw>
              </a:effectLst>
              <a:latin typeface="+mj-lt"/>
              <a:ea typeface="Calibri"/>
              <a:cs typeface="Times New Roman"/>
            </a:endParaRPr>
          </a:p>
        </p:txBody>
      </p:sp>
    </p:spTree>
    <p:extLst>
      <p:ext uri="{BB962C8B-B14F-4D97-AF65-F5344CB8AC3E}">
        <p14:creationId xmlns:p14="http://schemas.microsoft.com/office/powerpoint/2010/main" val="325602989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9768" y="17023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1981200" y="381000"/>
            <a:ext cx="7010400" cy="6172200"/>
          </a:xfrm>
          <a:solidFill>
            <a:srgbClr val="FFFFFF">
              <a:alpha val="60000"/>
            </a:srgbClr>
          </a:solidFill>
        </p:spPr>
        <p:txBody>
          <a:bodyPr>
            <a:noAutofit/>
          </a:bodyPr>
          <a:lstStyle/>
          <a:p>
            <a:pPr>
              <a:spcBef>
                <a:spcPts val="0"/>
              </a:spcBef>
            </a:pPr>
            <a:r>
              <a:rPr lang="en-US" sz="3600" cap="none" spc="0" dirty="0">
                <a:latin typeface="Calibri"/>
                <a:ea typeface="Calibri"/>
                <a:cs typeface="Times New Roman"/>
              </a:rPr>
              <a:t>The word "Amen" is the name of a divine Person with the Jews, and it seems the second Person; for so on those words in </a:t>
            </a:r>
            <a:r>
              <a:rPr lang="en-US" sz="3600" cap="none" spc="0" dirty="0" smtClean="0">
                <a:latin typeface="Calibri"/>
                <a:ea typeface="Calibri"/>
                <a:cs typeface="Times New Roman"/>
              </a:rPr>
              <a:t>Pro. 8:30</a:t>
            </a:r>
            <a:r>
              <a:rPr lang="en-US" sz="3600" cap="none" spc="0" dirty="0">
                <a:latin typeface="Calibri"/>
                <a:ea typeface="Calibri"/>
                <a:cs typeface="Times New Roman"/>
              </a:rPr>
              <a:t>; "then was I by him as one brought up with him", they </a:t>
            </a:r>
            <a:r>
              <a:rPr lang="en-US" sz="3600" cap="none" spc="0" dirty="0" smtClean="0">
                <a:latin typeface="Calibri"/>
                <a:ea typeface="Calibri"/>
                <a:cs typeface="Times New Roman"/>
              </a:rPr>
              <a:t>observe, </a:t>
            </a:r>
            <a:r>
              <a:rPr lang="en-US" sz="3600" cap="none" spc="0" dirty="0">
                <a:latin typeface="Calibri"/>
                <a:ea typeface="Calibri"/>
                <a:cs typeface="Times New Roman"/>
              </a:rPr>
              <a:t>do not read "Amon", the word there used, but "Amen"; and, a little after, "Amen", they say, is the "</a:t>
            </a:r>
            <a:r>
              <a:rPr lang="en-US" sz="3600" cap="none" spc="0" dirty="0" err="1">
                <a:latin typeface="Calibri"/>
                <a:ea typeface="Calibri"/>
                <a:cs typeface="Times New Roman"/>
              </a:rPr>
              <a:t>notaricon</a:t>
            </a:r>
            <a:r>
              <a:rPr lang="en-US" sz="3600" cap="none" spc="0" dirty="0">
                <a:latin typeface="Calibri"/>
                <a:ea typeface="Calibri"/>
                <a:cs typeface="Times New Roman"/>
              </a:rPr>
              <a:t>", or sign of </a:t>
            </a:r>
            <a:r>
              <a:rPr lang="he-IL" sz="3600" cap="none" spc="0" dirty="0" smtClean="0">
                <a:latin typeface="Calibri"/>
                <a:ea typeface="Calibri"/>
                <a:cs typeface="Times New Roman"/>
              </a:rPr>
              <a:t>אל </a:t>
            </a:r>
            <a:r>
              <a:rPr lang="he-IL" sz="3600" cap="none" spc="0" dirty="0">
                <a:latin typeface="Calibri"/>
                <a:ea typeface="Calibri"/>
                <a:cs typeface="Times New Roman"/>
              </a:rPr>
              <a:t>מלך נאמן</a:t>
            </a:r>
            <a:r>
              <a:rPr lang="he-IL" sz="3600" cap="none" spc="0" dirty="0" smtClean="0">
                <a:latin typeface="Calibri"/>
                <a:ea typeface="Calibri"/>
                <a:cs typeface="Times New Roman"/>
              </a:rPr>
              <a:t>,"</a:t>
            </a:r>
            <a:r>
              <a:rPr lang="en-US" sz="3600" cap="none" spc="0" dirty="0" smtClean="0">
                <a:latin typeface="Calibri"/>
                <a:ea typeface="Calibri"/>
                <a:cs typeface="Times New Roman"/>
              </a:rPr>
              <a:t>” – God </a:t>
            </a:r>
            <a:r>
              <a:rPr lang="en-US" sz="3600" cap="none" spc="0" dirty="0">
                <a:latin typeface="Calibri"/>
                <a:ea typeface="Calibri"/>
                <a:cs typeface="Times New Roman"/>
              </a:rPr>
              <a:t>the faithful King"</a:t>
            </a:r>
            <a:endParaRPr lang="en-US" sz="2400" cap="none" spc="0" dirty="0">
              <a:latin typeface="Calibri"/>
              <a:ea typeface="Calibri"/>
              <a:cs typeface="Times New Roman"/>
            </a:endParaRPr>
          </a:p>
        </p:txBody>
      </p:sp>
      <p:sp>
        <p:nvSpPr>
          <p:cNvPr id="4" name="Text Placeholder 2"/>
          <p:cNvSpPr txBox="1">
            <a:spLocks/>
          </p:cNvSpPr>
          <p:nvPr/>
        </p:nvSpPr>
        <p:spPr>
          <a:xfrm>
            <a:off x="1963058" y="381000"/>
            <a:ext cx="7010400" cy="6172200"/>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pPr>
            <a:r>
              <a:rPr lang="en-US" sz="3600" cap="none" spc="0" dirty="0" smtClean="0">
                <a:latin typeface="Calibri"/>
                <a:ea typeface="Calibri"/>
                <a:cs typeface="Times New Roman"/>
              </a:rPr>
              <a:t>They </a:t>
            </a:r>
            <a:r>
              <a:rPr lang="en-US" sz="3600" cap="none" spc="0" dirty="0" smtClean="0">
                <a:latin typeface="Calibri"/>
                <a:ea typeface="Calibri"/>
                <a:cs typeface="Times New Roman"/>
              </a:rPr>
              <a:t>make </a:t>
            </a:r>
            <a:r>
              <a:rPr lang="en-US" sz="3600" cap="none" spc="0" dirty="0">
                <a:latin typeface="Calibri"/>
                <a:ea typeface="Calibri"/>
                <a:cs typeface="Times New Roman"/>
              </a:rPr>
              <a:t>"Amen" to be one of the names of the second "</a:t>
            </a:r>
            <a:r>
              <a:rPr lang="en-US" sz="3600" cap="none" spc="0" dirty="0" err="1">
                <a:latin typeface="Calibri"/>
                <a:ea typeface="Calibri"/>
                <a:cs typeface="Times New Roman"/>
              </a:rPr>
              <a:t>Sephira</a:t>
            </a:r>
            <a:r>
              <a:rPr lang="en-US" sz="3600" cap="none" spc="0" dirty="0">
                <a:latin typeface="Calibri"/>
                <a:ea typeface="Calibri"/>
                <a:cs typeface="Times New Roman"/>
              </a:rPr>
              <a:t>", or number in the Cabalistic tree, by whom the second Person in the Godhead seems to be designed: and they </a:t>
            </a:r>
            <a:r>
              <a:rPr lang="en-US" sz="3600" cap="none" spc="0" dirty="0" smtClean="0">
                <a:latin typeface="Calibri"/>
                <a:ea typeface="Calibri"/>
                <a:cs typeface="Times New Roman"/>
              </a:rPr>
              <a:t>say, </a:t>
            </a:r>
            <a:r>
              <a:rPr lang="en-US" sz="3600" cap="none" spc="0" dirty="0">
                <a:latin typeface="Calibri"/>
                <a:ea typeface="Calibri"/>
                <a:cs typeface="Times New Roman"/>
              </a:rPr>
              <a:t>that the word "Amen", by </a:t>
            </a:r>
            <a:r>
              <a:rPr lang="en-US" sz="3600" cap="none" spc="0" dirty="0" err="1">
                <a:latin typeface="Calibri"/>
                <a:ea typeface="Calibri"/>
                <a:cs typeface="Times New Roman"/>
              </a:rPr>
              <a:t>gematry</a:t>
            </a:r>
            <a:r>
              <a:rPr lang="en-US" sz="3600" cap="none" spc="0" dirty="0">
                <a:latin typeface="Calibri"/>
                <a:ea typeface="Calibri"/>
                <a:cs typeface="Times New Roman"/>
              </a:rPr>
              <a:t> (or numerically) answers to the two names "Jehovah, Adonai</a:t>
            </a:r>
            <a:r>
              <a:rPr lang="en-US" sz="3600" cap="none" spc="0" dirty="0" smtClean="0">
                <a:latin typeface="Calibri"/>
                <a:ea typeface="Calibri"/>
                <a:cs typeface="Times New Roman"/>
              </a:rPr>
              <a:t>".</a:t>
            </a:r>
          </a:p>
          <a:p>
            <a:pPr>
              <a:spcBef>
                <a:spcPts val="0"/>
              </a:spcBef>
            </a:pPr>
            <a:endParaRPr lang="en-US" sz="2800" cap="none" spc="0" dirty="0" smtClean="0">
              <a:latin typeface="Calibri"/>
              <a:ea typeface="Calibri"/>
              <a:cs typeface="Times New Roman"/>
            </a:endParaRPr>
          </a:p>
          <a:p>
            <a:pPr algn="r">
              <a:spcBef>
                <a:spcPts val="0"/>
              </a:spcBef>
            </a:pPr>
            <a:r>
              <a:rPr lang="en-US" sz="2800" cap="none" spc="0" dirty="0" smtClean="0">
                <a:latin typeface="Calibri"/>
                <a:ea typeface="Calibri"/>
                <a:cs typeface="Times New Roman"/>
              </a:rPr>
              <a:t>[Gill</a:t>
            </a:r>
            <a:r>
              <a:rPr lang="en-US" sz="2800" cap="none" spc="0" dirty="0">
                <a:latin typeface="Calibri"/>
                <a:ea typeface="Calibri"/>
                <a:cs typeface="Times New Roman"/>
              </a:rPr>
              <a:t>, John, Dr., (1690-1771), </a:t>
            </a:r>
            <a:endParaRPr lang="en-US" sz="2800" cap="none" spc="0" dirty="0" smtClean="0">
              <a:latin typeface="Calibri"/>
              <a:ea typeface="Calibri"/>
              <a:cs typeface="Times New Roman"/>
            </a:endParaRPr>
          </a:p>
          <a:p>
            <a:pPr algn="r">
              <a:spcBef>
                <a:spcPts val="0"/>
              </a:spcBef>
            </a:pPr>
            <a:r>
              <a:rPr lang="en-US" sz="2800" cap="none" spc="0" dirty="0" smtClean="0">
                <a:latin typeface="Calibri"/>
                <a:ea typeface="Calibri"/>
                <a:cs typeface="Times New Roman"/>
              </a:rPr>
              <a:t>John </a:t>
            </a:r>
            <a:r>
              <a:rPr lang="en-US" sz="2800" cap="none" spc="0" dirty="0">
                <a:latin typeface="Calibri"/>
                <a:ea typeface="Calibri"/>
                <a:cs typeface="Times New Roman"/>
              </a:rPr>
              <a:t>Gill’s Exposition of the Entire Bible</a:t>
            </a:r>
            <a:r>
              <a:rPr lang="en-US" sz="2800" cap="none" spc="0" dirty="0" smtClean="0">
                <a:latin typeface="Calibri"/>
                <a:ea typeface="Calibri"/>
                <a:cs typeface="Times New Roman"/>
              </a:rPr>
              <a:t>,</a:t>
            </a:r>
          </a:p>
          <a:p>
            <a:pPr algn="r">
              <a:spcBef>
                <a:spcPts val="0"/>
              </a:spcBef>
            </a:pPr>
            <a:r>
              <a:rPr lang="en-US" sz="2800" cap="none" spc="0" dirty="0" smtClean="0">
                <a:latin typeface="Calibri"/>
                <a:ea typeface="Calibri"/>
                <a:cs typeface="Times New Roman"/>
              </a:rPr>
              <a:t>(</a:t>
            </a:r>
            <a:r>
              <a:rPr lang="en-US" sz="2800" cap="none" spc="0" dirty="0">
                <a:latin typeface="Calibri"/>
                <a:ea typeface="Calibri"/>
                <a:cs typeface="Times New Roman"/>
              </a:rPr>
              <a:t>public domain), Rev. </a:t>
            </a:r>
            <a:r>
              <a:rPr lang="en-US" sz="2800" cap="none" spc="0" dirty="0" smtClean="0">
                <a:latin typeface="Calibri"/>
                <a:ea typeface="Calibri"/>
                <a:cs typeface="Times New Roman"/>
              </a:rPr>
              <a:t>3:14]</a:t>
            </a:r>
            <a:endParaRPr lang="en-US" sz="2800" cap="none" spc="0" dirty="0">
              <a:latin typeface="Calibri"/>
              <a:ea typeface="Calibri"/>
              <a:cs typeface="Times New Roman"/>
            </a:endParaRPr>
          </a:p>
          <a:p>
            <a:pPr>
              <a:spcBef>
                <a:spcPts val="0"/>
              </a:spcBef>
            </a:pPr>
            <a:endParaRPr lang="en-US" sz="2400" cap="none" spc="0" dirty="0">
              <a:latin typeface="Calibri"/>
              <a:ea typeface="Calibri"/>
              <a:cs typeface="Times New Roman"/>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754" t="7097" r="10803" b="11589"/>
          <a:stretch/>
        </p:blipFill>
        <p:spPr>
          <a:xfrm>
            <a:off x="1484955" y="0"/>
            <a:ext cx="6478890" cy="68369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184" y="0"/>
            <a:ext cx="6478890" cy="6858000"/>
          </a:xfrm>
          <a:prstGeom prst="rect">
            <a:avLst/>
          </a:prstGeom>
        </p:spPr>
      </p:pic>
      <p:sp>
        <p:nvSpPr>
          <p:cNvPr id="5" name="Text Placeholder 2"/>
          <p:cNvSpPr txBox="1">
            <a:spLocks/>
          </p:cNvSpPr>
          <p:nvPr/>
        </p:nvSpPr>
        <p:spPr>
          <a:xfrm>
            <a:off x="1484955" y="914400"/>
            <a:ext cx="6705600" cy="5715000"/>
          </a:xfrm>
          <a:prstGeom prst="ellipse">
            <a:avLst/>
          </a:prstGeom>
          <a:solidFill>
            <a:srgbClr val="5ACEF9"/>
          </a:solidFill>
        </p:spPr>
        <p:txBody>
          <a:bodyPr vert="horz" lIns="91440" tIns="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tabLst>
                <a:tab pos="4522788" algn="l"/>
              </a:tabLst>
            </a:pPr>
            <a:r>
              <a:rPr lang="en-US" sz="4000" cap="none" dirty="0" smtClean="0">
                <a:solidFill>
                  <a:schemeClr val="bg1"/>
                </a:solidFill>
                <a:effectLst>
                  <a:outerShdw blurRad="38100" dist="50800" dir="8100000" algn="tr" rotWithShape="0">
                    <a:prstClr val="black"/>
                  </a:outerShdw>
                </a:effectLst>
                <a:latin typeface="+mj-lt"/>
              </a:rPr>
              <a:t>Christ </a:t>
            </a:r>
            <a:r>
              <a:rPr lang="en-US" sz="4000" cap="none" dirty="0" smtClean="0">
                <a:solidFill>
                  <a:schemeClr val="bg1"/>
                </a:solidFill>
                <a:effectLst>
                  <a:outerShdw blurRad="38100" dist="50800" dir="8100000" algn="tr" rotWithShape="0">
                    <a:prstClr val="black"/>
                  </a:outerShdw>
                </a:effectLst>
                <a:latin typeface="+mj-lt"/>
              </a:rPr>
              <a:t>is </a:t>
            </a:r>
            <a:r>
              <a:rPr lang="en-US" sz="4000" cap="none" dirty="0" smtClean="0">
                <a:solidFill>
                  <a:schemeClr val="bg1"/>
                </a:solidFill>
                <a:effectLst>
                  <a:outerShdw blurRad="38100" dist="50800" dir="8100000" algn="tr" rotWithShape="0">
                    <a:prstClr val="black"/>
                  </a:outerShdw>
                </a:effectLst>
                <a:latin typeface="+mj-lt"/>
              </a:rPr>
              <a:t>also </a:t>
            </a:r>
            <a:r>
              <a:rPr lang="en-US" sz="4000" cap="none" dirty="0" smtClean="0">
                <a:solidFill>
                  <a:schemeClr val="bg1"/>
                </a:solidFill>
                <a:effectLst>
                  <a:outerShdw blurRad="38100" dist="50800" dir="8100000" algn="tr" rotWithShape="0">
                    <a:prstClr val="black"/>
                  </a:outerShdw>
                </a:effectLst>
                <a:latin typeface="+mj-lt"/>
              </a:rPr>
              <a:t>called The Amen, </a:t>
            </a:r>
            <a:r>
              <a:rPr lang="en-US" sz="4000" cap="none" dirty="0" smtClean="0">
                <a:solidFill>
                  <a:schemeClr val="bg1"/>
                </a:solidFill>
                <a:effectLst>
                  <a:outerShdw blurRad="38100" dist="50800" dir="8100000" algn="tr" rotWithShape="0">
                    <a:prstClr val="black"/>
                  </a:outerShdw>
                </a:effectLst>
                <a:latin typeface="+mj-lt"/>
              </a:rPr>
              <a:t>because He is the God of Truth &amp; it speaks to His faithfulness!</a:t>
            </a:r>
            <a:endParaRPr lang="en-US" sz="2800" cap="none" spc="0" dirty="0">
              <a:solidFill>
                <a:schemeClr val="bg1"/>
              </a:solidFill>
              <a:effectLst>
                <a:outerShdw blurRad="38100" dist="50800" dir="8100000" algn="tr" rotWithShape="0">
                  <a:prstClr val="black"/>
                </a:outerShdw>
              </a:effectLst>
              <a:latin typeface="+mj-lt"/>
              <a:ea typeface="Calibri"/>
              <a:cs typeface="Times New Roman"/>
            </a:endParaRPr>
          </a:p>
        </p:txBody>
      </p:sp>
    </p:spTree>
    <p:extLst>
      <p:ext uri="{BB962C8B-B14F-4D97-AF65-F5344CB8AC3E}">
        <p14:creationId xmlns:p14="http://schemas.microsoft.com/office/powerpoint/2010/main" val="265067700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hold" grpId="0" nodeType="withEffect">
                                  <p:stCondLst>
                                    <p:cond delay="0"/>
                                  </p:stCondLst>
                                  <p:childTnLst>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3">
                                            <p:bg/>
                                          </p:spTgt>
                                        </p:tgtEl>
                                      </p:cBhvr>
                                    </p:animEffect>
                                    <p:set>
                                      <p:cBhvr>
                                        <p:cTn id="13" dur="1" fill="hold">
                                          <p:stCondLst>
                                            <p:cond delay="999"/>
                                          </p:stCondLst>
                                        </p:cTn>
                                        <p:tgtEl>
                                          <p:spTgt spid="3">
                                            <p:bg/>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par>
                                <p:cTn id="21" presetID="10" presetClass="exit" presetSubtype="0" fill="hold" grpId="0" nodeType="withEffect">
                                  <p:stCondLst>
                                    <p:cond delay="0"/>
                                  </p:stCondLst>
                                  <p:childTnLst>
                                    <p:animEffect transition="out" filter="fade">
                                      <p:cBhvr>
                                        <p:cTn id="22" dur="1500"/>
                                        <p:tgtEl>
                                          <p:spTgt spid="4"/>
                                        </p:tgtEl>
                                      </p:cBhvr>
                                    </p:animEffect>
                                    <p:set>
                                      <p:cBhvr>
                                        <p:cTn id="23" dur="1" fill="hold">
                                          <p:stCondLst>
                                            <p:cond delay="1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out)">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4349" y="1778598"/>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2057400" y="228600"/>
            <a:ext cx="6858000" cy="6400800"/>
          </a:xfrm>
          <a:solidFill>
            <a:srgbClr val="FFFFFF">
              <a:alpha val="60000"/>
            </a:srgbClr>
          </a:solidFill>
        </p:spPr>
        <p:txBody>
          <a:bodyPr>
            <a:noAutofit/>
          </a:bodyPr>
          <a:lstStyle/>
          <a:p>
            <a:pPr>
              <a:spcBef>
                <a:spcPts val="0"/>
              </a:spcBef>
            </a:pPr>
            <a:r>
              <a:rPr lang="en-US" sz="4000" u="sng" cap="none" spc="0" dirty="0">
                <a:latin typeface="Calibri"/>
                <a:ea typeface="Calibri"/>
                <a:cs typeface="Times New Roman"/>
              </a:rPr>
              <a:t>2</a:t>
            </a:r>
            <a:r>
              <a:rPr lang="en-US" sz="4000" u="sng" cap="none" spc="0" dirty="0" smtClean="0">
                <a:latin typeface="Calibri"/>
                <a:ea typeface="Calibri"/>
                <a:cs typeface="Times New Roman"/>
              </a:rPr>
              <a:t> Cor. </a:t>
            </a:r>
            <a:r>
              <a:rPr lang="en-US" sz="4000" u="sng" cap="none" spc="0" dirty="0">
                <a:latin typeface="Calibri"/>
                <a:ea typeface="Calibri"/>
                <a:cs typeface="Times New Roman"/>
              </a:rPr>
              <a:t>1:20</a:t>
            </a:r>
            <a:r>
              <a:rPr lang="en-US" sz="4000" cap="none" spc="0" dirty="0">
                <a:latin typeface="Calibri"/>
                <a:ea typeface="Calibri"/>
                <a:cs typeface="Times New Roman"/>
              </a:rPr>
              <a:t> says, </a:t>
            </a:r>
            <a:r>
              <a:rPr lang="en-US" sz="4000" b="1" i="1" cap="none" spc="0" dirty="0">
                <a:latin typeface="Calibri"/>
                <a:ea typeface="Calibri"/>
                <a:cs typeface="Times New Roman"/>
              </a:rPr>
              <a:t>“For all the promises of God in Him are Yes, and in Him Amen, to the glory of God through us.”</a:t>
            </a:r>
            <a:r>
              <a:rPr lang="en-US" sz="4000" cap="none" spc="0" dirty="0">
                <a:latin typeface="Calibri"/>
                <a:ea typeface="Calibri"/>
                <a:cs typeface="Times New Roman"/>
              </a:rPr>
              <a:t> Jesus is The Amen! So be it in Christ Jesus! Jesus said, </a:t>
            </a:r>
            <a:r>
              <a:rPr lang="en-US" sz="4000" b="1" i="1" cap="none" spc="0" dirty="0">
                <a:latin typeface="Calibri"/>
                <a:ea typeface="Calibri"/>
                <a:cs typeface="Times New Roman"/>
              </a:rPr>
              <a:t>“I am the Way, the Truth, and the Life!”</a:t>
            </a:r>
            <a:r>
              <a:rPr lang="en-US" sz="4000" cap="none" spc="0" dirty="0">
                <a:latin typeface="Calibri"/>
                <a:ea typeface="Calibri"/>
                <a:cs typeface="Times New Roman"/>
              </a:rPr>
              <a:t> What God has said will be done. It must be done. There is no other way. In Him is the way… so be it! </a:t>
            </a:r>
            <a:endParaRPr lang="en-US" sz="2800" cap="none" spc="0" dirty="0">
              <a:latin typeface="Calibri"/>
              <a:ea typeface="Calibri"/>
              <a:cs typeface="Times New Roman"/>
            </a:endParaRPr>
          </a:p>
        </p:txBody>
      </p:sp>
    </p:spTree>
    <p:extLst>
      <p:ext uri="{BB962C8B-B14F-4D97-AF65-F5344CB8AC3E}">
        <p14:creationId xmlns:p14="http://schemas.microsoft.com/office/powerpoint/2010/main" val="391019124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4349" y="1778598"/>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2057400" y="228600"/>
            <a:ext cx="6858000" cy="6400800"/>
          </a:xfrm>
          <a:solidFill>
            <a:srgbClr val="FFFFFF">
              <a:alpha val="60000"/>
            </a:srgbClr>
          </a:solidFill>
        </p:spPr>
        <p:txBody>
          <a:bodyPr>
            <a:noAutofit/>
          </a:bodyPr>
          <a:lstStyle/>
          <a:p>
            <a:pPr>
              <a:spcBef>
                <a:spcPts val="0"/>
              </a:spcBef>
            </a:pPr>
            <a:r>
              <a:rPr lang="en-US" sz="3600" cap="none" spc="0" dirty="0" smtClean="0">
                <a:latin typeface="Calibri"/>
                <a:ea typeface="Calibri"/>
                <a:cs typeface="Times New Roman"/>
              </a:rPr>
              <a:t>Jesus also reminds them He </a:t>
            </a:r>
            <a:r>
              <a:rPr lang="en-US" sz="3600" cap="none" spc="0" dirty="0">
                <a:latin typeface="Calibri"/>
                <a:ea typeface="Calibri"/>
                <a:cs typeface="Times New Roman"/>
              </a:rPr>
              <a:t>is the </a:t>
            </a:r>
            <a:r>
              <a:rPr lang="en-US" sz="3600" b="1" cap="none" spc="0" dirty="0">
                <a:latin typeface="Calibri"/>
                <a:ea typeface="Calibri"/>
                <a:cs typeface="Times New Roman"/>
              </a:rPr>
              <a:t>Faithful and True Witness</a:t>
            </a:r>
            <a:r>
              <a:rPr lang="en-US" sz="3600" cap="none" spc="0" dirty="0">
                <a:latin typeface="Calibri"/>
                <a:ea typeface="Calibri"/>
                <a:cs typeface="Times New Roman"/>
              </a:rPr>
              <a:t>. He wants them to understand </a:t>
            </a:r>
            <a:r>
              <a:rPr lang="en-US" sz="3600" cap="none" spc="0" dirty="0" smtClean="0">
                <a:latin typeface="Calibri"/>
                <a:ea typeface="Calibri"/>
                <a:cs typeface="Times New Roman"/>
              </a:rPr>
              <a:t>what </a:t>
            </a:r>
            <a:r>
              <a:rPr lang="en-US" sz="3600" cap="none" spc="0" dirty="0">
                <a:latin typeface="Calibri"/>
                <a:ea typeface="Calibri"/>
                <a:cs typeface="Times New Roman"/>
              </a:rPr>
              <a:t>He is about to say </a:t>
            </a:r>
            <a:r>
              <a:rPr lang="en-US" sz="3600" cap="none" spc="0" dirty="0" smtClean="0">
                <a:latin typeface="Calibri"/>
                <a:ea typeface="Calibri"/>
                <a:cs typeface="Times New Roman"/>
              </a:rPr>
              <a:t>is </a:t>
            </a:r>
            <a:r>
              <a:rPr lang="en-US" sz="3600" cap="none" spc="0" dirty="0">
                <a:latin typeface="Calibri"/>
                <a:ea typeface="Calibri"/>
                <a:cs typeface="Times New Roman"/>
              </a:rPr>
              <a:t>just. He is faithful and true, and they can believe what He is about to </a:t>
            </a:r>
            <a:r>
              <a:rPr lang="en-US" sz="3600" cap="none" spc="0" dirty="0" smtClean="0">
                <a:latin typeface="Calibri"/>
                <a:ea typeface="Calibri"/>
                <a:cs typeface="Times New Roman"/>
              </a:rPr>
              <a:t>say. </a:t>
            </a:r>
            <a:r>
              <a:rPr lang="en-US" sz="3600" cap="none" spc="0" dirty="0">
                <a:latin typeface="Calibri"/>
                <a:ea typeface="Calibri"/>
                <a:cs typeface="Times New Roman"/>
              </a:rPr>
              <a:t>It is hard </a:t>
            </a:r>
            <a:r>
              <a:rPr lang="en-US" sz="3600" cap="none" spc="0" dirty="0" smtClean="0">
                <a:latin typeface="Calibri"/>
                <a:ea typeface="Calibri"/>
                <a:cs typeface="Times New Roman"/>
              </a:rPr>
              <a:t>to </a:t>
            </a:r>
            <a:r>
              <a:rPr lang="en-US" sz="3600" cap="none" spc="0" dirty="0">
                <a:latin typeface="Calibri"/>
                <a:ea typeface="Calibri"/>
                <a:cs typeface="Times New Roman"/>
              </a:rPr>
              <a:t>accept negative criticism about ourselves. Yet, </a:t>
            </a:r>
            <a:r>
              <a:rPr lang="en-US" sz="3600" cap="none" spc="0" dirty="0" smtClean="0">
                <a:latin typeface="Calibri"/>
                <a:ea typeface="Calibri"/>
                <a:cs typeface="Times New Roman"/>
              </a:rPr>
              <a:t>it’s </a:t>
            </a:r>
            <a:r>
              <a:rPr lang="en-US" sz="3600" cap="none" spc="0" dirty="0">
                <a:latin typeface="Calibri"/>
                <a:ea typeface="Calibri"/>
                <a:cs typeface="Times New Roman"/>
              </a:rPr>
              <a:t>imperative that we listen </a:t>
            </a:r>
            <a:r>
              <a:rPr lang="en-US" sz="3600" cap="none" spc="0" dirty="0" smtClean="0">
                <a:latin typeface="Calibri"/>
                <a:ea typeface="Calibri"/>
                <a:cs typeface="Times New Roman"/>
              </a:rPr>
              <a:t>to </a:t>
            </a:r>
            <a:r>
              <a:rPr lang="en-US" sz="3600" cap="none" spc="0" dirty="0">
                <a:latin typeface="Calibri"/>
                <a:ea typeface="Calibri"/>
                <a:cs typeface="Times New Roman"/>
              </a:rPr>
              <a:t>truth no matter how hard it is to </a:t>
            </a:r>
            <a:r>
              <a:rPr lang="en-US" sz="3600" cap="none" spc="0" dirty="0" smtClean="0">
                <a:latin typeface="Calibri"/>
                <a:ea typeface="Calibri"/>
                <a:cs typeface="Times New Roman"/>
              </a:rPr>
              <a:t>hear. </a:t>
            </a:r>
            <a:r>
              <a:rPr lang="en-US" sz="3600" cap="none" spc="0" dirty="0">
                <a:latin typeface="Calibri"/>
                <a:ea typeface="Calibri"/>
                <a:cs typeface="Times New Roman"/>
              </a:rPr>
              <a:t>Jesus is preparing them for a blast of hard truth.</a:t>
            </a:r>
            <a:endParaRPr lang="en-US" sz="2400" cap="none" spc="0" dirty="0">
              <a:latin typeface="Calibri"/>
              <a:ea typeface="Calibri"/>
              <a:cs typeface="Times New Roman"/>
            </a:endParaRPr>
          </a:p>
        </p:txBody>
      </p:sp>
      <p:sp>
        <p:nvSpPr>
          <p:cNvPr id="4" name="Rounded Rectangle 3"/>
          <p:cNvSpPr/>
          <p:nvPr/>
        </p:nvSpPr>
        <p:spPr>
          <a:xfrm>
            <a:off x="1219200" y="2438400"/>
            <a:ext cx="7696200" cy="4267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2895600"/>
            <a:ext cx="7086600" cy="3170099"/>
          </a:xfrm>
          <a:prstGeom prst="rect">
            <a:avLst/>
          </a:prstGeom>
          <a:noFill/>
        </p:spPr>
        <p:txBody>
          <a:bodyPr wrap="square" rtlCol="0">
            <a:spAutoFit/>
          </a:bodyPr>
          <a:lstStyle/>
          <a:p>
            <a:r>
              <a:rPr lang="en-US" sz="4000" b="1" dirty="0" smtClean="0">
                <a:solidFill>
                  <a:schemeClr val="bg1"/>
                </a:solidFill>
              </a:rPr>
              <a:t>Are you ready for the Lord to give you a blast of hard truth?</a:t>
            </a:r>
          </a:p>
          <a:p>
            <a:endParaRPr lang="en-US" sz="4000" b="1" dirty="0">
              <a:solidFill>
                <a:schemeClr val="bg1"/>
              </a:solidFill>
            </a:endParaRPr>
          </a:p>
          <a:p>
            <a:r>
              <a:rPr lang="en-US" sz="4000" b="1" dirty="0" smtClean="0">
                <a:solidFill>
                  <a:schemeClr val="bg1"/>
                </a:solidFill>
              </a:rPr>
              <a:t>Will you be able to accept it and do what He asks?</a:t>
            </a:r>
            <a:endParaRPr lang="en-US" sz="4000" b="1" dirty="0">
              <a:solidFill>
                <a:schemeClr val="bg1"/>
              </a:solidFill>
            </a:endParaRPr>
          </a:p>
        </p:txBody>
      </p:sp>
    </p:spTree>
    <p:extLst>
      <p:ext uri="{BB962C8B-B14F-4D97-AF65-F5344CB8AC3E}">
        <p14:creationId xmlns:p14="http://schemas.microsoft.com/office/powerpoint/2010/main" val="18798003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nodeType="afterEffect">
                                  <p:stCondLst>
                                    <p:cond delay="25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250"/>
                                        <p:tgtEl>
                                          <p:spTgt spid="5">
                                            <p:txEl>
                                              <p:pRg st="0" end="0"/>
                                            </p:txEl>
                                          </p:spTgt>
                                        </p:tgtEl>
                                      </p:cBhvr>
                                    </p:animEffect>
                                  </p:childTnLst>
                                </p:cTn>
                              </p:par>
                            </p:childTnLst>
                          </p:cTn>
                        </p:par>
                        <p:par>
                          <p:cTn id="14" fill="hold">
                            <p:stCondLst>
                              <p:cond delay="3500"/>
                            </p:stCondLst>
                            <p:childTnLst>
                              <p:par>
                                <p:cTn id="15" presetID="22" presetClass="entr" presetSubtype="8" fill="hold" nodeType="afterEffect">
                                  <p:stCondLst>
                                    <p:cond delay="30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4349" y="1778598"/>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2057400" y="0"/>
            <a:ext cx="6858000" cy="6858000"/>
          </a:xfrm>
          <a:solidFill>
            <a:srgbClr val="FFFFFF">
              <a:alpha val="60000"/>
            </a:srgbClr>
          </a:solidFill>
        </p:spPr>
        <p:txBody>
          <a:bodyPr>
            <a:noAutofit/>
          </a:bodyPr>
          <a:lstStyle/>
          <a:p>
            <a:pPr>
              <a:spcBef>
                <a:spcPts val="0"/>
              </a:spcBef>
            </a:pPr>
            <a:r>
              <a:rPr lang="en-US" sz="3600" cap="none" spc="0" dirty="0">
                <a:latin typeface="Calibri"/>
                <a:ea typeface="Calibri"/>
                <a:cs typeface="Times New Roman"/>
              </a:rPr>
              <a:t>Then, He also reminds them that He is the Beginning of the creation of God. This is not saying that Jesus is a creation of God. It is saying that Jesus is the Beginning! He is the Creator! John 1:1-3 says, “In the beginning was the Word and the Word was with God and the Word was God. He was in the beginning with God. All things were made through Him, and without Him nothing was made that was made.” </a:t>
            </a:r>
            <a:endParaRPr lang="en-US" sz="2400" cap="none" spc="0" dirty="0">
              <a:latin typeface="Calibri"/>
              <a:ea typeface="Calibri"/>
              <a:cs typeface="Times New Roman"/>
            </a:endParaRPr>
          </a:p>
        </p:txBody>
      </p:sp>
      <p:grpSp>
        <p:nvGrpSpPr>
          <p:cNvPr id="6" name="Group 5"/>
          <p:cNvGrpSpPr/>
          <p:nvPr/>
        </p:nvGrpSpPr>
        <p:grpSpPr>
          <a:xfrm>
            <a:off x="1076498" y="2362200"/>
            <a:ext cx="7696200" cy="4267200"/>
            <a:chOff x="1219200" y="2438400"/>
            <a:chExt cx="7696200" cy="4267200"/>
          </a:xfrm>
        </p:grpSpPr>
        <p:sp>
          <p:nvSpPr>
            <p:cNvPr id="4" name="Rounded Rectangle 3"/>
            <p:cNvSpPr/>
            <p:nvPr/>
          </p:nvSpPr>
          <p:spPr>
            <a:xfrm>
              <a:off x="1219200" y="2438400"/>
              <a:ext cx="7696200" cy="4267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00200" y="2895600"/>
              <a:ext cx="7086600" cy="3170099"/>
            </a:xfrm>
            <a:prstGeom prst="rect">
              <a:avLst/>
            </a:prstGeom>
            <a:noFill/>
          </p:spPr>
          <p:txBody>
            <a:bodyPr wrap="square" rtlCol="0">
              <a:spAutoFit/>
            </a:bodyPr>
            <a:lstStyle/>
            <a:p>
              <a:pPr algn="ctr"/>
              <a:r>
                <a:rPr lang="en-US" sz="4000" b="1" i="1" dirty="0" smtClean="0">
                  <a:solidFill>
                    <a:schemeClr val="bg1"/>
                  </a:solidFill>
                </a:rPr>
                <a:t>“the beginning of the creation of God” </a:t>
              </a:r>
              <a:r>
                <a:rPr lang="en-US" sz="4000" b="1" dirty="0" smtClean="0">
                  <a:solidFill>
                    <a:schemeClr val="bg1"/>
                  </a:solidFill>
                </a:rPr>
                <a:t>is a Jewish phrase and title given to Metatron, by whom they sometimes mean the Messiah.</a:t>
              </a:r>
              <a:endParaRPr lang="en-US" sz="4000" b="1" dirty="0">
                <a:solidFill>
                  <a:schemeClr val="bg1"/>
                </a:solidFill>
              </a:endParaRPr>
            </a:p>
          </p:txBody>
        </p:sp>
      </p:grpSp>
    </p:spTree>
    <p:extLst>
      <p:ext uri="{BB962C8B-B14F-4D97-AF65-F5344CB8AC3E}">
        <p14:creationId xmlns:p14="http://schemas.microsoft.com/office/powerpoint/2010/main" val="359380362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320486" y="1216874"/>
            <a:ext cx="3819027" cy="510820"/>
          </a:xfrm>
        </p:spPr>
        <p:txBody>
          <a:bodyPr/>
          <a:lstStyle/>
          <a:p>
            <a:r>
              <a:rPr lang="en-US" sz="3600" cap="none" dirty="0" smtClean="0"/>
              <a:t>Commendations</a:t>
            </a:r>
            <a:endParaRPr lang="en-US" sz="3600" cap="none" dirty="0"/>
          </a:p>
        </p:txBody>
      </p:sp>
      <p:sp>
        <p:nvSpPr>
          <p:cNvPr id="3" name="Text Placeholder 2"/>
          <p:cNvSpPr>
            <a:spLocks noGrp="1"/>
          </p:cNvSpPr>
          <p:nvPr>
            <p:ph type="body" idx="1"/>
          </p:nvPr>
        </p:nvSpPr>
        <p:spPr>
          <a:xfrm>
            <a:off x="1981200" y="1524000"/>
            <a:ext cx="6705600" cy="3962400"/>
          </a:xfrm>
          <a:solidFill>
            <a:srgbClr val="FFFFFF">
              <a:alpha val="60000"/>
            </a:srgbClr>
          </a:solidFill>
        </p:spPr>
        <p:txBody>
          <a:bodyPr>
            <a:noAutofit/>
          </a:bodyPr>
          <a:lstStyle/>
          <a:p>
            <a:pPr algn="ctr">
              <a:spcBef>
                <a:spcPts val="0"/>
              </a:spcBef>
            </a:pPr>
            <a:r>
              <a:rPr lang="en-US" sz="4800" b="1" cap="none" spc="0" dirty="0" smtClean="0">
                <a:latin typeface="Calibri"/>
                <a:ea typeface="Calibri"/>
                <a:cs typeface="Times New Roman"/>
              </a:rPr>
              <a:t>NONE!!</a:t>
            </a:r>
          </a:p>
          <a:p>
            <a:pPr algn="ctr">
              <a:spcBef>
                <a:spcPts val="0"/>
              </a:spcBef>
            </a:pPr>
            <a:endParaRPr lang="en-US" sz="4000" b="1" cap="none" spc="0" dirty="0" smtClean="0">
              <a:latin typeface="Calibri"/>
              <a:ea typeface="Calibri"/>
              <a:cs typeface="Times New Roman"/>
            </a:endParaRPr>
          </a:p>
          <a:p>
            <a:pPr algn="ctr">
              <a:spcBef>
                <a:spcPts val="0"/>
              </a:spcBef>
            </a:pPr>
            <a:r>
              <a:rPr lang="en-US" sz="4000" b="1" cap="none" spc="0" dirty="0" smtClean="0">
                <a:latin typeface="Calibri"/>
                <a:ea typeface="Calibri"/>
                <a:cs typeface="Times New Roman"/>
              </a:rPr>
              <a:t>Like the dead church of Sardis, they are not given any praise for their works.</a:t>
            </a:r>
            <a:endParaRPr lang="en-US" sz="3600" b="1" cap="none" spc="0" dirty="0">
              <a:latin typeface="Calibri"/>
              <a:ea typeface="Calibri"/>
              <a:cs typeface="Times New Roman"/>
            </a:endParaRPr>
          </a:p>
        </p:txBody>
      </p:sp>
      <p:sp>
        <p:nvSpPr>
          <p:cNvPr id="4" name="Title 1"/>
          <p:cNvSpPr txBox="1">
            <a:spLocks/>
          </p:cNvSpPr>
          <p:nvPr/>
        </p:nvSpPr>
        <p:spPr>
          <a:xfrm rot="19140000">
            <a:off x="154772" y="687711"/>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smtClean="0"/>
              <a:t>The Letter</a:t>
            </a:r>
            <a:endParaRPr lang="en-US"/>
          </a:p>
        </p:txBody>
      </p:sp>
    </p:spTree>
    <p:extLst>
      <p:ext uri="{BB962C8B-B14F-4D97-AF65-F5344CB8AC3E}">
        <p14:creationId xmlns:p14="http://schemas.microsoft.com/office/powerpoint/2010/main" val="393057506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320486" y="1216874"/>
            <a:ext cx="3819027"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154772" y="687711"/>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smtClean="0"/>
              <a:t>The Letter</a:t>
            </a:r>
            <a:endParaRPr lang="en-US"/>
          </a:p>
        </p:txBody>
      </p:sp>
      <p:grpSp>
        <p:nvGrpSpPr>
          <p:cNvPr id="11" name="Group 10"/>
          <p:cNvGrpSpPr/>
          <p:nvPr/>
        </p:nvGrpSpPr>
        <p:grpSpPr>
          <a:xfrm>
            <a:off x="1981200" y="1371600"/>
            <a:ext cx="6934200" cy="4724400"/>
            <a:chOff x="1981200" y="1371600"/>
            <a:chExt cx="6934200" cy="4724400"/>
          </a:xfrm>
        </p:grpSpPr>
        <p:sp>
          <p:nvSpPr>
            <p:cNvPr id="5" name="Text Placeholder 2"/>
            <p:cNvSpPr txBox="1">
              <a:spLocks/>
            </p:cNvSpPr>
            <p:nvPr/>
          </p:nvSpPr>
          <p:spPr>
            <a:xfrm>
              <a:off x="1981200" y="1371600"/>
              <a:ext cx="6934200" cy="4724400"/>
            </a:xfrm>
            <a:prstGeom prst="rect">
              <a:avLst/>
            </a:prstGeom>
            <a:solidFill>
              <a:srgbClr val="CA4B05"/>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8" name="Text Placeholder 2"/>
            <p:cNvSpPr txBox="1">
              <a:spLocks/>
            </p:cNvSpPr>
            <p:nvPr/>
          </p:nvSpPr>
          <p:spPr>
            <a:xfrm>
              <a:off x="2000865" y="1371600"/>
              <a:ext cx="6914535" cy="4724400"/>
            </a:xfrm>
            <a:prstGeom prst="rect">
              <a:avLst/>
            </a:prstGeom>
            <a:no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I know your works, that you are neither cold nor hot. I could wish you were cold or hot.  So then, because you are lukewarm, and neither cold nor hot, I will vomit you out of My mouth. </a:t>
              </a:r>
            </a:p>
          </p:txBody>
        </p:sp>
      </p:grpSp>
      <p:sp>
        <p:nvSpPr>
          <p:cNvPr id="6" name="Text Placeholder 5"/>
          <p:cNvSpPr>
            <a:spLocks noGrp="1"/>
          </p:cNvSpPr>
          <p:nvPr>
            <p:ph type="body" idx="1"/>
          </p:nvPr>
        </p:nvSpPr>
        <p:spPr/>
        <p:txBody>
          <a:bodyPr/>
          <a:lstStyle/>
          <a:p>
            <a:endParaRPr lang="en-US"/>
          </a:p>
        </p:txBody>
      </p:sp>
      <p:grpSp>
        <p:nvGrpSpPr>
          <p:cNvPr id="12" name="Group 11"/>
          <p:cNvGrpSpPr/>
          <p:nvPr/>
        </p:nvGrpSpPr>
        <p:grpSpPr>
          <a:xfrm>
            <a:off x="1882193" y="5406"/>
            <a:ext cx="2854722" cy="2916237"/>
            <a:chOff x="2659284" y="88429"/>
            <a:chExt cx="5372536" cy="4933490"/>
          </a:xfrm>
        </p:grpSpPr>
        <p:sp>
          <p:nvSpPr>
            <p:cNvPr id="13" name="Text Placeholder 2"/>
            <p:cNvSpPr txBox="1">
              <a:spLocks/>
            </p:cNvSpPr>
            <p:nvPr/>
          </p:nvSpPr>
          <p:spPr>
            <a:xfrm>
              <a:off x="5012464" y="88429"/>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4" name="Text Placeholder 2"/>
            <p:cNvSpPr txBox="1">
              <a:spLocks/>
            </p:cNvSpPr>
            <p:nvPr/>
          </p:nvSpPr>
          <p:spPr>
            <a:xfrm rot="20485445">
              <a:off x="4123463" y="1720064"/>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5" name="Text Placeholder 2"/>
            <p:cNvSpPr txBox="1">
              <a:spLocks/>
            </p:cNvSpPr>
            <p:nvPr/>
          </p:nvSpPr>
          <p:spPr>
            <a:xfrm rot="884863">
              <a:off x="5957685" y="1605476"/>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6" name="Text Placeholder 2"/>
            <p:cNvSpPr txBox="1">
              <a:spLocks/>
            </p:cNvSpPr>
            <p:nvPr/>
          </p:nvSpPr>
          <p:spPr>
            <a:xfrm rot="2125622">
              <a:off x="2659284" y="2489255"/>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7" name="Text Placeholder 2"/>
            <p:cNvSpPr txBox="1">
              <a:spLocks/>
            </p:cNvSpPr>
            <p:nvPr/>
          </p:nvSpPr>
          <p:spPr>
            <a:xfrm rot="19962568">
              <a:off x="4875823" y="3193119"/>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8" name="Text Placeholder 2"/>
            <p:cNvSpPr txBox="1">
              <a:spLocks/>
            </p:cNvSpPr>
            <p:nvPr/>
          </p:nvSpPr>
          <p:spPr>
            <a:xfrm rot="21029413">
              <a:off x="2882622" y="602584"/>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grpSp>
        <p:nvGrpSpPr>
          <p:cNvPr id="19" name="Group 18"/>
          <p:cNvGrpSpPr/>
          <p:nvPr/>
        </p:nvGrpSpPr>
        <p:grpSpPr>
          <a:xfrm>
            <a:off x="6387350" y="3450183"/>
            <a:ext cx="2756650" cy="3429000"/>
            <a:chOff x="2667000" y="381000"/>
            <a:chExt cx="5715000" cy="5867400"/>
          </a:xfrm>
        </p:grpSpPr>
        <p:pic>
          <p:nvPicPr>
            <p:cNvPr id="20" name="Picture 2" descr="C:\Users\Paige\AppData\Local\Microsoft\Windows\INetCache\IE\ZWDXPQBT\cybergedeon-flame-bw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81000"/>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Paige\AppData\Local\Microsoft\Windows\INetCache\IE\PQ1T4I06\fire6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501" y="892272"/>
              <a:ext cx="4903699" cy="49424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Paige\AppData\Local\Microsoft\Windows\INetCache\IE\4ZIY1LDC\how-to-draw-flames-25[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1676400"/>
              <a:ext cx="4572000" cy="457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Paige\AppData\Local\Microsoft\Windows\INetCache\IE\4ZIY1LDC\A71_sick[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270" y="974378"/>
            <a:ext cx="4247389" cy="514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9515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1000"/>
                            </p:stCondLst>
                            <p:childTnLst>
                              <p:par>
                                <p:cTn id="9" presetID="10" presetClass="entr" presetSubtype="0"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12500"/>
                            </p:stCondLst>
                            <p:childTnLst>
                              <p:par>
                                <p:cTn id="13" presetID="10" presetClass="entr" presetSubtype="0" fill="hold" nodeType="afterEffect">
                                  <p:stCondLst>
                                    <p:cond delay="300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2200" y="1219200"/>
            <a:ext cx="5867400" cy="4558040"/>
          </a:xfrm>
          <a:solidFill>
            <a:srgbClr val="FFFFFF">
              <a:alpha val="60000"/>
            </a:srgbClr>
          </a:solidFill>
        </p:spPr>
        <p:txBody>
          <a:bodyPr>
            <a:noAutofit/>
          </a:bodyPr>
          <a:lstStyle/>
          <a:p>
            <a:pPr algn="ctr">
              <a:spcBef>
                <a:spcPts val="0"/>
              </a:spcBef>
            </a:pPr>
            <a:r>
              <a:rPr lang="en-US" sz="4000" b="1" cap="none" spc="0" dirty="0">
                <a:latin typeface="Calibri"/>
                <a:ea typeface="Calibri"/>
                <a:cs typeface="Times New Roman"/>
              </a:rPr>
              <a:t>Here, again… Jesus knows. He knows emphatically and completely down to the intents and desires behind the actions… </a:t>
            </a:r>
            <a:r>
              <a:rPr lang="en-US" sz="4000" b="1" cap="none" spc="0" dirty="0" smtClean="0">
                <a:latin typeface="Calibri"/>
                <a:ea typeface="Calibri"/>
                <a:cs typeface="Times New Roman"/>
              </a:rPr>
              <a:t>He </a:t>
            </a:r>
            <a:r>
              <a:rPr lang="en-US" sz="4000" b="1" cap="none" spc="0" dirty="0">
                <a:latin typeface="Calibri"/>
                <a:ea typeface="Calibri"/>
                <a:cs typeface="Times New Roman"/>
              </a:rPr>
              <a:t>knows they are neither cold nor hot. </a:t>
            </a:r>
          </a:p>
        </p:txBody>
      </p:sp>
      <p:sp>
        <p:nvSpPr>
          <p:cNvPr id="2" name="Title 1"/>
          <p:cNvSpPr>
            <a:spLocks noGrp="1"/>
          </p:cNvSpPr>
          <p:nvPr>
            <p:ph type="title"/>
          </p:nvPr>
        </p:nvSpPr>
        <p:spPr>
          <a:xfrm rot="19140000">
            <a:off x="-267718" y="1455952"/>
            <a:ext cx="23065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94241" y="60560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grpSp>
        <p:nvGrpSpPr>
          <p:cNvPr id="12" name="Group 11"/>
          <p:cNvGrpSpPr/>
          <p:nvPr/>
        </p:nvGrpSpPr>
        <p:grpSpPr>
          <a:xfrm>
            <a:off x="2514600" y="1115758"/>
            <a:ext cx="5372536" cy="4933490"/>
            <a:chOff x="2659284" y="88429"/>
            <a:chExt cx="5372536" cy="4933490"/>
          </a:xfrm>
        </p:grpSpPr>
        <p:sp>
          <p:nvSpPr>
            <p:cNvPr id="6" name="Text Placeholder 2"/>
            <p:cNvSpPr txBox="1">
              <a:spLocks/>
            </p:cNvSpPr>
            <p:nvPr/>
          </p:nvSpPr>
          <p:spPr>
            <a:xfrm>
              <a:off x="5012464" y="88429"/>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7" name="Text Placeholder 2"/>
            <p:cNvSpPr txBox="1">
              <a:spLocks/>
            </p:cNvSpPr>
            <p:nvPr/>
          </p:nvSpPr>
          <p:spPr>
            <a:xfrm rot="20485445">
              <a:off x="4123463" y="1720064"/>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8" name="Text Placeholder 2"/>
            <p:cNvSpPr txBox="1">
              <a:spLocks/>
            </p:cNvSpPr>
            <p:nvPr/>
          </p:nvSpPr>
          <p:spPr>
            <a:xfrm rot="884863">
              <a:off x="5957685" y="1605476"/>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9" name="Text Placeholder 2"/>
            <p:cNvSpPr txBox="1">
              <a:spLocks/>
            </p:cNvSpPr>
            <p:nvPr/>
          </p:nvSpPr>
          <p:spPr>
            <a:xfrm rot="2125622">
              <a:off x="2659284" y="2489255"/>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0" name="Text Placeholder 2"/>
            <p:cNvSpPr txBox="1">
              <a:spLocks/>
            </p:cNvSpPr>
            <p:nvPr/>
          </p:nvSpPr>
          <p:spPr>
            <a:xfrm rot="19962568">
              <a:off x="4875823" y="3193119"/>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1" name="Text Placeholder 2"/>
            <p:cNvSpPr txBox="1">
              <a:spLocks/>
            </p:cNvSpPr>
            <p:nvPr/>
          </p:nvSpPr>
          <p:spPr>
            <a:xfrm rot="21029413">
              <a:off x="2882622" y="602584"/>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sp>
        <p:nvSpPr>
          <p:cNvPr id="13" name="Text Placeholder 2"/>
          <p:cNvSpPr txBox="1">
            <a:spLocks/>
          </p:cNvSpPr>
          <p:nvPr/>
        </p:nvSpPr>
        <p:spPr>
          <a:xfrm>
            <a:off x="3200400" y="2944558"/>
            <a:ext cx="4343400" cy="1676400"/>
          </a:xfrm>
          <a:prstGeom prst="rect">
            <a:avLst/>
          </a:prstGeom>
          <a:solidFill>
            <a:srgbClr val="FFFFFF">
              <a:alpha val="60000"/>
            </a:srgbClr>
          </a:solid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a:latin typeface="Calibri"/>
                <a:ea typeface="Calibri"/>
                <a:cs typeface="Times New Roman"/>
              </a:rPr>
              <a:t>They were not cold toward the gospel</a:t>
            </a:r>
          </a:p>
        </p:txBody>
      </p:sp>
      <p:sp>
        <p:nvSpPr>
          <p:cNvPr id="14" name="Text Placeholder 2"/>
          <p:cNvSpPr txBox="1">
            <a:spLocks/>
          </p:cNvSpPr>
          <p:nvPr/>
        </p:nvSpPr>
        <p:spPr>
          <a:xfrm>
            <a:off x="2819400" y="2036406"/>
            <a:ext cx="4289697" cy="3265146"/>
          </a:xfrm>
          <a:prstGeom prst="rect">
            <a:avLst/>
          </a:prstGeom>
          <a:solidFill>
            <a:srgbClr val="FFFFFF">
              <a:alpha val="60000"/>
            </a:srgbClr>
          </a:solid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a:latin typeface="Calibri"/>
                <a:ea typeface="Calibri"/>
                <a:cs typeface="Times New Roman"/>
              </a:rPr>
              <a:t>they did not oppose it, did not fight it, did not speak against it, did not shun it</a:t>
            </a:r>
            <a:r>
              <a:rPr lang="en-US" sz="4000" b="1" cap="none" spc="0" dirty="0" smtClean="0">
                <a:latin typeface="Calibri"/>
                <a:ea typeface="Calibri"/>
                <a:cs typeface="Times New Roman"/>
              </a:rPr>
              <a:t>.</a:t>
            </a:r>
            <a:endParaRPr lang="en-US" sz="4000" b="1" cap="none" spc="0" dirty="0">
              <a:latin typeface="Calibri"/>
              <a:ea typeface="Calibri"/>
              <a:cs typeface="Times New Roman"/>
            </a:endParaRPr>
          </a:p>
        </p:txBody>
      </p:sp>
      <p:sp>
        <p:nvSpPr>
          <p:cNvPr id="15" name="Text Placeholder 2"/>
          <p:cNvSpPr txBox="1">
            <a:spLocks/>
          </p:cNvSpPr>
          <p:nvPr/>
        </p:nvSpPr>
        <p:spPr>
          <a:xfrm>
            <a:off x="2781924" y="2150185"/>
            <a:ext cx="4289697" cy="3265146"/>
          </a:xfrm>
          <a:prstGeom prst="rect">
            <a:avLst/>
          </a:prstGeom>
          <a:solidFill>
            <a:srgbClr val="FFFFFF">
              <a:alpha val="60000"/>
            </a:srgbClr>
          </a:solid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smtClean="0">
                <a:latin typeface="Calibri"/>
                <a:ea typeface="Calibri"/>
                <a:cs typeface="Times New Roman"/>
              </a:rPr>
              <a:t>In fact, they </a:t>
            </a:r>
            <a:r>
              <a:rPr lang="en-US" sz="4000" b="1" cap="none" spc="0" dirty="0">
                <a:latin typeface="Calibri"/>
                <a:ea typeface="Calibri"/>
                <a:cs typeface="Times New Roman"/>
              </a:rPr>
              <a:t>acknowledged it, accepted it, and </a:t>
            </a:r>
            <a:r>
              <a:rPr lang="en-US" sz="4000" b="1" cap="none" spc="0" dirty="0" smtClean="0">
                <a:latin typeface="Calibri"/>
                <a:ea typeface="Calibri"/>
                <a:cs typeface="Times New Roman"/>
              </a:rPr>
              <a:t>even agreed </a:t>
            </a:r>
            <a:r>
              <a:rPr lang="en-US" sz="4000" b="1" cap="none" spc="0" dirty="0">
                <a:latin typeface="Calibri"/>
                <a:ea typeface="Calibri"/>
                <a:cs typeface="Times New Roman"/>
              </a:rPr>
              <a:t>with it.</a:t>
            </a:r>
          </a:p>
        </p:txBody>
      </p:sp>
      <p:sp>
        <p:nvSpPr>
          <p:cNvPr id="17" name="&quot;No&quot; Symbol 16"/>
          <p:cNvSpPr/>
          <p:nvPr/>
        </p:nvSpPr>
        <p:spPr>
          <a:xfrm>
            <a:off x="2781924" y="1464436"/>
            <a:ext cx="4892154" cy="4306101"/>
          </a:xfrm>
          <a:prstGeom prst="noSmoking">
            <a:avLst>
              <a:gd name="adj" fmla="val 77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289281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childTnLst>
                          </p:cTn>
                        </p:par>
                        <p:par>
                          <p:cTn id="10" fill="hold">
                            <p:stCondLst>
                              <p:cond delay="1000"/>
                            </p:stCondLst>
                            <p:childTnLst>
                              <p:par>
                                <p:cTn id="11" presetID="10" presetClass="entr" presetSubtype="0" fill="hold" grpId="2"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249"/>
                                          </p:stCondLst>
                                        </p:cTn>
                                        <p:tgtEl>
                                          <p:spTgt spid="13"/>
                                        </p:tgtEl>
                                        <p:attrNameLst>
                                          <p:attrName>style.visibility</p:attrName>
                                        </p:attrNameLst>
                                      </p:cBhvr>
                                      <p:to>
                                        <p:strVal val="hidden"/>
                                      </p:to>
                                    </p:set>
                                  </p:childTnLst>
                                </p:cTn>
                              </p:par>
                            </p:childTnLst>
                          </p:cTn>
                        </p:par>
                        <p:par>
                          <p:cTn id="18" fill="hold">
                            <p:stCondLst>
                              <p:cond delay="250"/>
                            </p:stCondLst>
                            <p:childTnLst>
                              <p:par>
                                <p:cTn id="19" presetID="1" presetClass="entr" presetSubtype="0" fill="hold" grpId="0" nodeType="afterEffect">
                                  <p:stCondLst>
                                    <p:cond delay="0"/>
                                  </p:stCondLst>
                                  <p:childTnLst>
                                    <p:set>
                                      <p:cBhvr>
                                        <p:cTn id="20" dur="1" fill="hold">
                                          <p:stCondLst>
                                            <p:cond delay="499"/>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14"/>
                                        </p:tgtEl>
                                        <p:attrNameLst>
                                          <p:attrName>style.visibility</p:attrName>
                                        </p:attrNameLst>
                                      </p:cBhvr>
                                      <p:to>
                                        <p:strVal val="hidden"/>
                                      </p:to>
                                    </p:set>
                                  </p:childTnLst>
                                </p:cTn>
                              </p:par>
                            </p:childTnLst>
                          </p:cTn>
                        </p:par>
                        <p:par>
                          <p:cTn id="25" fill="hold">
                            <p:stCondLst>
                              <p:cond delay="250"/>
                            </p:stCondLst>
                            <p:childTnLst>
                              <p:par>
                                <p:cTn id="26" presetID="1" presetClass="entr" presetSubtype="0" fill="hold" grpId="0" nodeType="afterEffect">
                                  <p:stCondLst>
                                    <p:cond delay="0"/>
                                  </p:stCondLst>
                                  <p:childTnLst>
                                    <p:set>
                                      <p:cBhvr>
                                        <p:cTn id="27" dur="1" fill="hold">
                                          <p:stCondLst>
                                            <p:cond delay="499"/>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249"/>
                                          </p:stCondLst>
                                        </p:cTn>
                                        <p:tgtEl>
                                          <p:spTgt spid="15"/>
                                        </p:tgtEl>
                                        <p:attrNameLst>
                                          <p:attrName>style.visibility</p:attrName>
                                        </p:attrNameLst>
                                      </p:cBhvr>
                                      <p:to>
                                        <p:strVal val="hidden"/>
                                      </p:to>
                                    </p:set>
                                  </p:childTnLst>
                                </p:cTn>
                              </p:par>
                            </p:childTnLst>
                          </p:cTn>
                        </p:par>
                        <p:par>
                          <p:cTn id="32" fill="hold">
                            <p:stCondLst>
                              <p:cond delay="250"/>
                            </p:stCondLst>
                            <p:childTnLst>
                              <p:par>
                                <p:cTn id="33" presetID="10" presetClass="entr" presetSubtype="0" fill="hold" grpId="1"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750"/>
                            </p:stCondLst>
                            <p:childTnLst>
                              <p:par>
                                <p:cTn id="37" presetID="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5" grpId="0" animBg="1"/>
      <p:bldP spid="15" grpId="1"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a:t>Revelation 3:14-22</a:t>
            </a:r>
            <a:endParaRPr lang="en-US" cap="none" dirty="0"/>
          </a:p>
        </p:txBody>
      </p:sp>
      <p:sp>
        <p:nvSpPr>
          <p:cNvPr id="3" name="Content Placeholder 2"/>
          <p:cNvSpPr>
            <a:spLocks noGrp="1"/>
          </p:cNvSpPr>
          <p:nvPr>
            <p:ph idx="1"/>
          </p:nvPr>
        </p:nvSpPr>
        <p:spPr>
          <a:xfrm>
            <a:off x="762000" y="1066800"/>
            <a:ext cx="7620000" cy="5486400"/>
          </a:xfrm>
          <a:solidFill>
            <a:srgbClr val="FFFFFF">
              <a:alpha val="65098"/>
            </a:srgbClr>
          </a:solidFill>
        </p:spPr>
        <p:txBody>
          <a:bodyPr>
            <a:normAutofit/>
          </a:bodyPr>
          <a:lstStyle/>
          <a:p>
            <a:r>
              <a:rPr lang="en-US" sz="4000" i="1" dirty="0"/>
              <a:t>And to the angel of the church of the </a:t>
            </a:r>
            <a:r>
              <a:rPr lang="en-US" sz="4000" i="1" dirty="0" err="1"/>
              <a:t>Laodiceans</a:t>
            </a:r>
            <a:r>
              <a:rPr lang="en-US" sz="4000" i="1" dirty="0"/>
              <a:t> write</a:t>
            </a:r>
            <a:r>
              <a:rPr lang="en-US" sz="4000" i="1" dirty="0" smtClean="0"/>
              <a:t>, ‘</a:t>
            </a:r>
            <a:r>
              <a:rPr lang="en-US" sz="4000" i="1" dirty="0"/>
              <a:t>These things says the Amen, the Faithful and True Witness, the Beginning of the creation of God: </a:t>
            </a:r>
            <a:r>
              <a:rPr lang="en-US" sz="4000" i="1" dirty="0" smtClean="0"/>
              <a:t>“</a:t>
            </a:r>
            <a:r>
              <a:rPr lang="en-US" sz="4000" i="1" dirty="0"/>
              <a:t>I know your works, that you are neither cold nor hot. I could wish you were cold or hot. </a:t>
            </a:r>
            <a:endParaRPr lang="en-US" sz="4000" dirty="0"/>
          </a:p>
        </p:txBody>
      </p:sp>
    </p:spTree>
    <p:extLst>
      <p:ext uri="{BB962C8B-B14F-4D97-AF65-F5344CB8AC3E}">
        <p14:creationId xmlns:p14="http://schemas.microsoft.com/office/powerpoint/2010/main" val="1185400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67000" y="381000"/>
            <a:ext cx="5715000" cy="5867400"/>
            <a:chOff x="2667000" y="381000"/>
            <a:chExt cx="5715000" cy="5867400"/>
          </a:xfrm>
        </p:grpSpPr>
        <p:pic>
          <p:nvPicPr>
            <p:cNvPr id="1026" name="Picture 2" descr="C:\Users\Paige\AppData\Local\Microsoft\Windows\INetCache\IE\ZWDXPQBT\cybergedeon-flame-bw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1000"/>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ige\AppData\Local\Microsoft\Windows\INetCache\IE\PQ1T4I06\fire6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3501" y="892272"/>
              <a:ext cx="4903699" cy="49424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ige\AppData\Local\Microsoft\Windows\INetCache\IE\4ZIY1LDC\how-to-draw-flames-25[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1676400"/>
              <a:ext cx="4572000" cy="457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rot="19140000">
            <a:off x="-267718" y="1455952"/>
            <a:ext cx="23065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94241" y="60560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13" name="Text Placeholder 2"/>
          <p:cNvSpPr txBox="1">
            <a:spLocks/>
          </p:cNvSpPr>
          <p:nvPr/>
        </p:nvSpPr>
        <p:spPr>
          <a:xfrm>
            <a:off x="3453650" y="3752278"/>
            <a:ext cx="4343400" cy="1676400"/>
          </a:xfrm>
          <a:prstGeom prst="rect">
            <a:avLst/>
          </a:prstGeom>
          <a:no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a:effectLst>
                  <a:innerShdw dist="50800" dir="18900000">
                    <a:schemeClr val="bg1"/>
                  </a:innerShdw>
                </a:effectLst>
                <a:latin typeface="Calibri"/>
                <a:ea typeface="Calibri"/>
                <a:cs typeface="Times New Roman"/>
              </a:rPr>
              <a:t>They were not </a:t>
            </a:r>
            <a:r>
              <a:rPr lang="en-US" sz="4000" b="1" cap="none" spc="0" dirty="0" smtClean="0">
                <a:effectLst>
                  <a:innerShdw dist="50800" dir="18900000">
                    <a:schemeClr val="bg1"/>
                  </a:innerShdw>
                </a:effectLst>
                <a:latin typeface="Calibri"/>
                <a:ea typeface="Calibri"/>
                <a:cs typeface="Times New Roman"/>
              </a:rPr>
              <a:t>hot </a:t>
            </a:r>
            <a:r>
              <a:rPr lang="en-US" sz="4000" b="1" cap="none" spc="0" dirty="0">
                <a:effectLst>
                  <a:innerShdw dist="50800" dir="18900000">
                    <a:schemeClr val="bg1"/>
                  </a:innerShdw>
                </a:effectLst>
                <a:latin typeface="Calibri"/>
                <a:ea typeface="Calibri"/>
                <a:cs typeface="Times New Roman"/>
              </a:rPr>
              <a:t>toward the gospel</a:t>
            </a:r>
          </a:p>
        </p:txBody>
      </p:sp>
      <p:sp>
        <p:nvSpPr>
          <p:cNvPr id="14" name="Text Placeholder 2"/>
          <p:cNvSpPr txBox="1">
            <a:spLocks/>
          </p:cNvSpPr>
          <p:nvPr/>
        </p:nvSpPr>
        <p:spPr>
          <a:xfrm>
            <a:off x="3453650" y="1863704"/>
            <a:ext cx="4289697" cy="3731270"/>
          </a:xfrm>
          <a:prstGeom prst="rect">
            <a:avLst/>
          </a:prstGeom>
          <a:no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a:effectLst>
                  <a:innerShdw dist="50800" dir="18900000">
                    <a:schemeClr val="bg1"/>
                  </a:innerShdw>
                </a:effectLst>
                <a:latin typeface="Calibri"/>
                <a:ea typeface="Calibri"/>
                <a:cs typeface="Times New Roman"/>
              </a:rPr>
              <a:t>they </a:t>
            </a:r>
            <a:r>
              <a:rPr lang="en-US" sz="4000" b="1" cap="none" spc="0" dirty="0" smtClean="0">
                <a:effectLst>
                  <a:innerShdw dist="50800" dir="18900000">
                    <a:schemeClr val="bg1"/>
                  </a:innerShdw>
                </a:effectLst>
                <a:latin typeface="Calibri"/>
                <a:ea typeface="Calibri"/>
                <a:cs typeface="Times New Roman"/>
              </a:rPr>
              <a:t>weren’t </a:t>
            </a:r>
            <a:r>
              <a:rPr lang="en-US" sz="4000" b="1" cap="none" spc="0" dirty="0">
                <a:effectLst>
                  <a:innerShdw dist="50800" dir="18900000">
                    <a:schemeClr val="bg1"/>
                  </a:innerShdw>
                </a:effectLst>
                <a:latin typeface="Calibri"/>
                <a:ea typeface="Calibri"/>
                <a:cs typeface="Times New Roman"/>
              </a:rPr>
              <a:t>excited about it, </a:t>
            </a:r>
            <a:r>
              <a:rPr lang="en-US" sz="4000" b="1" cap="none" spc="0" dirty="0" smtClean="0">
                <a:effectLst>
                  <a:innerShdw dist="50800" dir="18900000">
                    <a:schemeClr val="bg1"/>
                  </a:innerShdw>
                </a:effectLst>
                <a:latin typeface="Calibri"/>
                <a:ea typeface="Calibri"/>
                <a:cs typeface="Times New Roman"/>
              </a:rPr>
              <a:t>nor </a:t>
            </a:r>
            <a:r>
              <a:rPr lang="en-US" sz="4000" b="1" cap="none" spc="0" dirty="0">
                <a:effectLst>
                  <a:innerShdw dist="50800" dir="18900000">
                    <a:schemeClr val="bg1"/>
                  </a:innerShdw>
                </a:effectLst>
                <a:latin typeface="Calibri"/>
                <a:ea typeface="Calibri"/>
                <a:cs typeface="Times New Roman"/>
              </a:rPr>
              <a:t>fervently embracing </a:t>
            </a:r>
            <a:r>
              <a:rPr lang="en-US" sz="4000" b="1" cap="none" spc="0" dirty="0" smtClean="0">
                <a:effectLst>
                  <a:innerShdw dist="50800" dir="18900000">
                    <a:schemeClr val="bg1"/>
                  </a:innerShdw>
                </a:effectLst>
                <a:latin typeface="Calibri"/>
                <a:ea typeface="Calibri"/>
                <a:cs typeface="Times New Roman"/>
              </a:rPr>
              <a:t>it</a:t>
            </a:r>
            <a:r>
              <a:rPr lang="en-US" sz="4000" b="1" cap="none" spc="0" dirty="0">
                <a:effectLst>
                  <a:innerShdw dist="50800" dir="18900000">
                    <a:schemeClr val="bg1"/>
                  </a:innerShdw>
                </a:effectLst>
                <a:latin typeface="Calibri"/>
                <a:ea typeface="Calibri"/>
                <a:cs typeface="Times New Roman"/>
              </a:rPr>
              <a:t>, </a:t>
            </a:r>
            <a:r>
              <a:rPr lang="en-US" sz="4000" b="1" cap="none" spc="0" dirty="0" smtClean="0">
                <a:effectLst>
                  <a:innerShdw dist="50800" dir="18900000">
                    <a:schemeClr val="bg1"/>
                  </a:innerShdw>
                </a:effectLst>
                <a:latin typeface="Calibri"/>
                <a:ea typeface="Calibri"/>
                <a:cs typeface="Times New Roman"/>
              </a:rPr>
              <a:t>not </a:t>
            </a:r>
            <a:r>
              <a:rPr lang="en-US" sz="4000" b="1" cap="none" spc="0" dirty="0">
                <a:effectLst>
                  <a:innerShdw dist="50800" dir="18900000">
                    <a:schemeClr val="bg1"/>
                  </a:innerShdw>
                </a:effectLst>
                <a:latin typeface="Calibri"/>
                <a:ea typeface="Calibri"/>
                <a:cs typeface="Times New Roman"/>
              </a:rPr>
              <a:t>on fire to spread its message to others</a:t>
            </a:r>
          </a:p>
        </p:txBody>
      </p:sp>
      <p:sp>
        <p:nvSpPr>
          <p:cNvPr id="15" name="Text Placeholder 2"/>
          <p:cNvSpPr txBox="1">
            <a:spLocks/>
          </p:cNvSpPr>
          <p:nvPr/>
        </p:nvSpPr>
        <p:spPr>
          <a:xfrm>
            <a:off x="3349171" y="2329827"/>
            <a:ext cx="4289697" cy="3265146"/>
          </a:xfrm>
          <a:prstGeom prst="rect">
            <a:avLst/>
          </a:prstGeom>
          <a:no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smtClean="0">
                <a:effectLst>
                  <a:innerShdw dist="50800" dir="18900000">
                    <a:schemeClr val="bg1"/>
                  </a:innerShdw>
                </a:effectLst>
                <a:latin typeface="Calibri"/>
                <a:ea typeface="Calibri"/>
                <a:cs typeface="Times New Roman"/>
              </a:rPr>
              <a:t>Why?</a:t>
            </a:r>
          </a:p>
          <a:p>
            <a:pPr algn="ctr">
              <a:spcBef>
                <a:spcPts val="0"/>
              </a:spcBef>
            </a:pPr>
            <a:r>
              <a:rPr lang="en-US" sz="4000" b="1" cap="none" spc="0" dirty="0" smtClean="0">
                <a:effectLst>
                  <a:innerShdw dist="50800" dir="18900000">
                    <a:schemeClr val="bg1"/>
                  </a:innerShdw>
                </a:effectLst>
                <a:latin typeface="Calibri"/>
                <a:ea typeface="Calibri"/>
                <a:cs typeface="Times New Roman"/>
              </a:rPr>
              <a:t>Because </a:t>
            </a:r>
            <a:r>
              <a:rPr lang="en-US" sz="4000" b="1" cap="none" spc="0" dirty="0">
                <a:effectLst>
                  <a:innerShdw dist="50800" dir="18900000">
                    <a:schemeClr val="bg1"/>
                  </a:innerShdw>
                </a:effectLst>
                <a:latin typeface="Calibri"/>
                <a:ea typeface="Calibri"/>
                <a:cs typeface="Times New Roman"/>
              </a:rPr>
              <a:t>they had never allowed the gospel into their lives!</a:t>
            </a:r>
          </a:p>
        </p:txBody>
      </p:sp>
      <p:sp>
        <p:nvSpPr>
          <p:cNvPr id="16" name="Text Placeholder 15"/>
          <p:cNvSpPr>
            <a:spLocks noGrp="1"/>
          </p:cNvSpPr>
          <p:nvPr>
            <p:ph type="body" idx="1"/>
          </p:nvPr>
        </p:nvSpPr>
        <p:spPr/>
        <p:txBody>
          <a:bodyPr/>
          <a:lstStyle/>
          <a:p>
            <a:endParaRPr lang="en-US" dirty="0"/>
          </a:p>
        </p:txBody>
      </p:sp>
      <p:sp>
        <p:nvSpPr>
          <p:cNvPr id="22" name="Text Placeholder 2"/>
          <p:cNvSpPr txBox="1">
            <a:spLocks/>
          </p:cNvSpPr>
          <p:nvPr/>
        </p:nvSpPr>
        <p:spPr>
          <a:xfrm>
            <a:off x="3480501" y="2569590"/>
            <a:ext cx="4289697" cy="2859088"/>
          </a:xfrm>
          <a:prstGeom prst="rect">
            <a:avLst/>
          </a:prstGeom>
          <a:no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a:effectLst>
                  <a:innerShdw dist="50800" dir="18900000">
                    <a:schemeClr val="bg1"/>
                  </a:innerShdw>
                </a:effectLst>
                <a:latin typeface="Calibri"/>
                <a:ea typeface="Calibri"/>
                <a:cs typeface="Times New Roman"/>
              </a:rPr>
              <a:t>! They had the head knowledge, but their hearts were not changed!</a:t>
            </a:r>
          </a:p>
        </p:txBody>
      </p:sp>
      <p:sp>
        <p:nvSpPr>
          <p:cNvPr id="23" name="Text Placeholder 2"/>
          <p:cNvSpPr txBox="1">
            <a:spLocks/>
          </p:cNvSpPr>
          <p:nvPr/>
        </p:nvSpPr>
        <p:spPr>
          <a:xfrm>
            <a:off x="3518189" y="2235788"/>
            <a:ext cx="4289697" cy="3770250"/>
          </a:xfrm>
          <a:prstGeom prst="rect">
            <a:avLst/>
          </a:prstGeom>
          <a:noFill/>
          <a:effectLst>
            <a:softEdge rad="127000"/>
          </a:effectLst>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b="1" cap="none" spc="0" dirty="0">
                <a:effectLst>
                  <a:innerShdw dist="50800" dir="18900000">
                    <a:schemeClr val="bg1"/>
                  </a:innerShdw>
                </a:effectLst>
                <a:latin typeface="Calibri"/>
                <a:ea typeface="Calibri"/>
                <a:cs typeface="Times New Roman"/>
              </a:rPr>
              <a:t>They nodded their heads during the preaching in agreement, but the Holy Spirit did not abide within</a:t>
            </a:r>
          </a:p>
        </p:txBody>
      </p:sp>
      <p:sp>
        <p:nvSpPr>
          <p:cNvPr id="17" name="&quot;No&quot; Symbol 16"/>
          <p:cNvSpPr/>
          <p:nvPr/>
        </p:nvSpPr>
        <p:spPr>
          <a:xfrm>
            <a:off x="3047589" y="1676400"/>
            <a:ext cx="4892154" cy="4306101"/>
          </a:xfrm>
          <a:prstGeom prst="noSmoking">
            <a:avLst>
              <a:gd name="adj" fmla="val 77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616112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2"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249"/>
                                          </p:stCondLst>
                                        </p:cTn>
                                        <p:tgtEl>
                                          <p:spTgt spid="13"/>
                                        </p:tgtEl>
                                        <p:attrNameLst>
                                          <p:attrName>style.visibility</p:attrName>
                                        </p:attrNameLst>
                                      </p:cBhvr>
                                      <p:to>
                                        <p:strVal val="hidden"/>
                                      </p:to>
                                    </p:set>
                                  </p:childTnLst>
                                </p:cTn>
                              </p:par>
                            </p:childTnLst>
                          </p:cTn>
                        </p:par>
                        <p:par>
                          <p:cTn id="16" fill="hold">
                            <p:stCondLst>
                              <p:cond delay="250"/>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249"/>
                                          </p:stCondLst>
                                        </p:cTn>
                                        <p:tgtEl>
                                          <p:spTgt spid="14"/>
                                        </p:tgtEl>
                                        <p:attrNameLst>
                                          <p:attrName>style.visibility</p:attrName>
                                        </p:attrNameLst>
                                      </p:cBhvr>
                                      <p:to>
                                        <p:strVal val="hidden"/>
                                      </p:to>
                                    </p:set>
                                  </p:childTnLst>
                                </p:cTn>
                              </p:par>
                            </p:childTnLst>
                          </p:cTn>
                        </p:par>
                        <p:par>
                          <p:cTn id="23" fill="hold">
                            <p:stCondLst>
                              <p:cond delay="250"/>
                            </p:stCondLst>
                            <p:childTnLst>
                              <p:par>
                                <p:cTn id="24" presetID="1" presetClass="entr" presetSubtype="0" fill="hold" grpId="0" nodeType="afterEffect">
                                  <p:stCondLst>
                                    <p:cond delay="0"/>
                                  </p:stCondLst>
                                  <p:childTnLst>
                                    <p:set>
                                      <p:cBhvr>
                                        <p:cTn id="25" dur="1" fill="hold">
                                          <p:stCondLst>
                                            <p:cond delay="499"/>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249"/>
                                          </p:stCondLst>
                                        </p:cTn>
                                        <p:tgtEl>
                                          <p:spTgt spid="15"/>
                                        </p:tgtEl>
                                        <p:attrNameLst>
                                          <p:attrName>style.visibility</p:attrName>
                                        </p:attrNameLst>
                                      </p:cBhvr>
                                      <p:to>
                                        <p:strVal val="hidden"/>
                                      </p:to>
                                    </p:set>
                                  </p:childTnLst>
                                </p:cTn>
                              </p:par>
                            </p:childTnLst>
                          </p:cTn>
                        </p:par>
                        <p:par>
                          <p:cTn id="30" fill="hold">
                            <p:stCondLst>
                              <p:cond delay="750"/>
                            </p:stCondLst>
                            <p:childTnLst>
                              <p:par>
                                <p:cTn id="31" presetID="1" presetClass="entr" presetSubtype="0" fill="hold" grpId="0" nodeType="afterEffect">
                                  <p:stCondLst>
                                    <p:cond delay="0"/>
                                  </p:stCondLst>
                                  <p:childTnLst>
                                    <p:set>
                                      <p:cBhvr>
                                        <p:cTn id="32" dur="1" fill="hold">
                                          <p:stCondLst>
                                            <p:cond delay="499"/>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249"/>
                                          </p:stCondLst>
                                        </p:cTn>
                                        <p:tgtEl>
                                          <p:spTgt spid="22"/>
                                        </p:tgtEl>
                                        <p:attrNameLst>
                                          <p:attrName>style.visibility</p:attrName>
                                        </p:attrNameLst>
                                      </p:cBhvr>
                                      <p:to>
                                        <p:strVal val="hidden"/>
                                      </p:to>
                                    </p:set>
                                  </p:childTnLst>
                                </p:cTn>
                              </p:par>
                            </p:childTnLst>
                          </p:cTn>
                        </p:par>
                        <p:par>
                          <p:cTn id="37" fill="hold">
                            <p:stCondLst>
                              <p:cond delay="750"/>
                            </p:stCondLst>
                            <p:childTnLst>
                              <p:par>
                                <p:cTn id="38" presetID="1" presetClass="entr" presetSubtype="0" fill="hold" grpId="0" nodeType="afterEffect">
                                  <p:stCondLst>
                                    <p:cond delay="0"/>
                                  </p:stCondLst>
                                  <p:childTnLst>
                                    <p:set>
                                      <p:cBhvr>
                                        <p:cTn id="39" dur="1" fill="hold">
                                          <p:stCondLst>
                                            <p:cond delay="499"/>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249"/>
                                          </p:stCondLst>
                                        </p:cTn>
                                        <p:tgtEl>
                                          <p:spTgt spid="23"/>
                                        </p:tgtEl>
                                        <p:attrNameLst>
                                          <p:attrName>style.visibility</p:attrName>
                                        </p:attrNameLst>
                                      </p:cBhvr>
                                      <p:to>
                                        <p:strVal val="hidden"/>
                                      </p:to>
                                    </p:set>
                                  </p:childTnLst>
                                </p:cTn>
                              </p:par>
                            </p:childTnLst>
                          </p:cTn>
                        </p:par>
                        <p:par>
                          <p:cTn id="44" fill="hold">
                            <p:stCondLst>
                              <p:cond delay="250"/>
                            </p:stCondLst>
                            <p:childTnLst>
                              <p:par>
                                <p:cTn id="45" presetID="10" presetClass="entr" presetSubtype="0" fill="hold" grpId="1"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750"/>
                            </p:stCondLst>
                            <p:childTnLst>
                              <p:par>
                                <p:cTn id="49" presetID="1"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4" grpId="1"/>
      <p:bldP spid="15" grpId="0"/>
      <p:bldP spid="15" grpId="1"/>
      <p:bldP spid="22" grpId="0"/>
      <p:bldP spid="22" grpId="1"/>
      <p:bldP spid="23" grpId="0"/>
      <p:bldP spid="23" grpId="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320486" y="1216874"/>
            <a:ext cx="3819027" cy="510820"/>
          </a:xfrm>
        </p:spPr>
        <p:txBody>
          <a:bodyPr/>
          <a:lstStyle/>
          <a:p>
            <a:r>
              <a:rPr lang="en-US" sz="3600" cap="none" dirty="0" smtClean="0"/>
              <a:t>Complaint</a:t>
            </a:r>
            <a:endParaRPr lang="en-US" sz="3600" cap="none" dirty="0"/>
          </a:p>
        </p:txBody>
      </p:sp>
      <p:pic>
        <p:nvPicPr>
          <p:cNvPr id="1026" name="Picture 2" descr="C:\Users\Paige\AppData\Local\Microsoft\Windows\INetCache\IE\ZWDXPQBT\jonadab-Paul-of-Tarsu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0" y="2242134"/>
            <a:ext cx="3793320" cy="48744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rot="19140000">
            <a:off x="154772" y="687711"/>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smtClean="0"/>
              <a:t>The Letter</a:t>
            </a:r>
            <a:endParaRPr lang="en-US"/>
          </a:p>
        </p:txBody>
      </p:sp>
      <p:grpSp>
        <p:nvGrpSpPr>
          <p:cNvPr id="11" name="Group 10"/>
          <p:cNvGrpSpPr/>
          <p:nvPr/>
        </p:nvGrpSpPr>
        <p:grpSpPr>
          <a:xfrm>
            <a:off x="3602565" y="0"/>
            <a:ext cx="5551266" cy="6809988"/>
            <a:chOff x="1981200" y="1371600"/>
            <a:chExt cx="6934200" cy="4724400"/>
          </a:xfrm>
        </p:grpSpPr>
        <p:sp>
          <p:nvSpPr>
            <p:cNvPr id="5" name="Text Placeholder 2"/>
            <p:cNvSpPr txBox="1">
              <a:spLocks/>
            </p:cNvSpPr>
            <p:nvPr/>
          </p:nvSpPr>
          <p:spPr>
            <a:xfrm>
              <a:off x="1981200" y="1371600"/>
              <a:ext cx="6934200" cy="4724400"/>
            </a:xfrm>
            <a:prstGeom prst="rect">
              <a:avLst/>
            </a:prstGeom>
            <a:solidFill>
              <a:srgbClr val="CA4B05"/>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8" name="Text Placeholder 2"/>
            <p:cNvSpPr txBox="1">
              <a:spLocks/>
            </p:cNvSpPr>
            <p:nvPr/>
          </p:nvSpPr>
          <p:spPr>
            <a:xfrm>
              <a:off x="2000865" y="1371600"/>
              <a:ext cx="6914535" cy="4724400"/>
            </a:xfrm>
            <a:prstGeom prst="rect">
              <a:avLst/>
            </a:prstGeom>
            <a:no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Saul was a person who vehemently opposed the gospel. He went on missions to seek out those who followed Christ and killed their leaders. He was at the stoning of Stephen, one of the first seven deacons. </a:t>
              </a:r>
            </a:p>
          </p:txBody>
        </p:sp>
      </p:grpSp>
      <p:sp>
        <p:nvSpPr>
          <p:cNvPr id="6" name="Text Placeholder 5"/>
          <p:cNvSpPr>
            <a:spLocks noGrp="1"/>
          </p:cNvSpPr>
          <p:nvPr>
            <p:ph type="body" idx="1"/>
          </p:nvPr>
        </p:nvSpPr>
        <p:spPr/>
        <p:txBody>
          <a:bodyPr/>
          <a:lstStyle/>
          <a:p>
            <a:endParaRPr lang="en-US"/>
          </a:p>
        </p:txBody>
      </p:sp>
      <p:grpSp>
        <p:nvGrpSpPr>
          <p:cNvPr id="23" name="Group 22"/>
          <p:cNvGrpSpPr/>
          <p:nvPr/>
        </p:nvGrpSpPr>
        <p:grpSpPr>
          <a:xfrm>
            <a:off x="-16223" y="1720774"/>
            <a:ext cx="6964680" cy="5137226"/>
            <a:chOff x="1981200" y="1327030"/>
            <a:chExt cx="6964680" cy="4768970"/>
          </a:xfrm>
        </p:grpSpPr>
        <p:sp>
          <p:nvSpPr>
            <p:cNvPr id="24" name="Text Placeholder 2"/>
            <p:cNvSpPr txBox="1">
              <a:spLocks/>
            </p:cNvSpPr>
            <p:nvPr/>
          </p:nvSpPr>
          <p:spPr>
            <a:xfrm>
              <a:off x="1981200" y="1371600"/>
              <a:ext cx="6934200" cy="4724400"/>
            </a:xfrm>
            <a:prstGeom prst="rect">
              <a:avLst/>
            </a:prstGeom>
            <a:solidFill>
              <a:srgbClr val="CA4B05"/>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25" name="Text Placeholder 2"/>
            <p:cNvSpPr txBox="1">
              <a:spLocks/>
            </p:cNvSpPr>
            <p:nvPr/>
          </p:nvSpPr>
          <p:spPr>
            <a:xfrm>
              <a:off x="2031345" y="1327030"/>
              <a:ext cx="6914535" cy="4724400"/>
            </a:xfrm>
            <a:prstGeom prst="rect">
              <a:avLst/>
            </a:prstGeom>
            <a:no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While on his way to find more Christians in Damascus, the Lord struck him with a bright light from heaven. He fell to the ground and clearly heard a Voice speak to him. Saul acknowledged that the Voice was the </a:t>
              </a:r>
              <a:r>
                <a:rPr lang="en-US" sz="4000" b="1" i="1" cap="none" spc="0" dirty="0" smtClean="0">
                  <a:solidFill>
                    <a:schemeClr val="bg1"/>
                  </a:solidFill>
                  <a:effectLst>
                    <a:outerShdw blurRad="38100" dist="50800" dir="8100000" algn="tr" rotWithShape="0">
                      <a:prstClr val="black"/>
                    </a:outerShdw>
                  </a:effectLst>
                  <a:latin typeface="Calibri"/>
                  <a:ea typeface="Calibri"/>
                  <a:cs typeface="Times New Roman"/>
                </a:rPr>
                <a:t>Lord, but asked who He</a:t>
              </a:r>
              <a:endParaRPr lang="en-US" sz="4000" b="1" i="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grpSp>
        <p:nvGrpSpPr>
          <p:cNvPr id="26" name="Group 25"/>
          <p:cNvGrpSpPr/>
          <p:nvPr/>
        </p:nvGrpSpPr>
        <p:grpSpPr>
          <a:xfrm>
            <a:off x="3602565" y="72947"/>
            <a:ext cx="5563557" cy="6820269"/>
            <a:chOff x="1981200" y="1327031"/>
            <a:chExt cx="6964680" cy="4768969"/>
          </a:xfrm>
        </p:grpSpPr>
        <p:sp>
          <p:nvSpPr>
            <p:cNvPr id="27" name="Text Placeholder 2"/>
            <p:cNvSpPr txBox="1">
              <a:spLocks/>
            </p:cNvSpPr>
            <p:nvPr/>
          </p:nvSpPr>
          <p:spPr>
            <a:xfrm>
              <a:off x="1981200" y="1371600"/>
              <a:ext cx="6934200" cy="4724400"/>
            </a:xfrm>
            <a:prstGeom prst="rect">
              <a:avLst/>
            </a:prstGeom>
            <a:solidFill>
              <a:srgbClr val="CA4B05"/>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28" name="Text Placeholder 2"/>
            <p:cNvSpPr txBox="1">
              <a:spLocks/>
            </p:cNvSpPr>
            <p:nvPr/>
          </p:nvSpPr>
          <p:spPr>
            <a:xfrm>
              <a:off x="2031345" y="1327031"/>
              <a:ext cx="6914535" cy="4724400"/>
            </a:xfrm>
            <a:prstGeom prst="rect">
              <a:avLst/>
            </a:prstGeom>
            <a:no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r>
                <a:rPr lang="en-US" sz="4000" b="1" i="1" cap="none" spc="0" dirty="0" smtClean="0">
                  <a:solidFill>
                    <a:schemeClr val="bg1"/>
                  </a:solidFill>
                  <a:effectLst>
                    <a:outerShdw blurRad="38100" dist="50800" dir="8100000" algn="tr" rotWithShape="0">
                      <a:prstClr val="black"/>
                    </a:outerShdw>
                  </a:effectLst>
                  <a:latin typeface="Calibri"/>
                  <a:ea typeface="Calibri"/>
                  <a:cs typeface="Times New Roman"/>
                </a:rPr>
                <a:t>was. </a:t>
              </a: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When the Voice identified Himself as Jesus, Saul immediately asked what the Lord wanted him to do. From that time until his death, Saul </a:t>
              </a:r>
              <a:r>
                <a:rPr lang="en-US" sz="4000" b="1" i="1" cap="none" spc="0" dirty="0" smtClean="0">
                  <a:solidFill>
                    <a:schemeClr val="bg1"/>
                  </a:solidFill>
                  <a:effectLst>
                    <a:outerShdw blurRad="38100" dist="50800" dir="8100000" algn="tr" rotWithShape="0">
                      <a:prstClr val="black"/>
                    </a:outerShdw>
                  </a:effectLst>
                  <a:latin typeface="Calibri"/>
                  <a:ea typeface="Calibri"/>
                  <a:cs typeface="Times New Roman"/>
                </a:rPr>
                <a:t>–Paul </a:t>
              </a: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 applied just as much vigor and fervency to spreading the gospel as he had fighting it.</a:t>
              </a:r>
            </a:p>
          </p:txBody>
        </p:sp>
      </p:grpSp>
      <p:grpSp>
        <p:nvGrpSpPr>
          <p:cNvPr id="7" name="Group 6"/>
          <p:cNvGrpSpPr/>
          <p:nvPr/>
        </p:nvGrpSpPr>
        <p:grpSpPr>
          <a:xfrm>
            <a:off x="2337184" y="72947"/>
            <a:ext cx="3617632" cy="3587452"/>
            <a:chOff x="420968" y="328754"/>
            <a:chExt cx="3617632" cy="3587452"/>
          </a:xfrm>
        </p:grpSpPr>
        <p:grpSp>
          <p:nvGrpSpPr>
            <p:cNvPr id="12" name="Group 11"/>
            <p:cNvGrpSpPr/>
            <p:nvPr/>
          </p:nvGrpSpPr>
          <p:grpSpPr>
            <a:xfrm>
              <a:off x="420968" y="328754"/>
              <a:ext cx="3617632" cy="3587452"/>
              <a:chOff x="2659284" y="88429"/>
              <a:chExt cx="5372536" cy="4933490"/>
            </a:xfrm>
          </p:grpSpPr>
          <p:sp>
            <p:nvSpPr>
              <p:cNvPr id="13" name="Text Placeholder 2"/>
              <p:cNvSpPr txBox="1">
                <a:spLocks/>
              </p:cNvSpPr>
              <p:nvPr/>
            </p:nvSpPr>
            <p:spPr>
              <a:xfrm>
                <a:off x="5012464" y="88429"/>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4" name="Text Placeholder 2"/>
              <p:cNvSpPr txBox="1">
                <a:spLocks/>
              </p:cNvSpPr>
              <p:nvPr/>
            </p:nvSpPr>
            <p:spPr>
              <a:xfrm rot="20485445">
                <a:off x="4123463" y="1720064"/>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5" name="Text Placeholder 2"/>
              <p:cNvSpPr txBox="1">
                <a:spLocks/>
              </p:cNvSpPr>
              <p:nvPr/>
            </p:nvSpPr>
            <p:spPr>
              <a:xfrm rot="884863">
                <a:off x="5957685" y="1605476"/>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6" name="Text Placeholder 2"/>
              <p:cNvSpPr txBox="1">
                <a:spLocks/>
              </p:cNvSpPr>
              <p:nvPr/>
            </p:nvSpPr>
            <p:spPr>
              <a:xfrm rot="2125622">
                <a:off x="2659284" y="2489255"/>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7" name="Text Placeholder 2"/>
              <p:cNvSpPr txBox="1">
                <a:spLocks/>
              </p:cNvSpPr>
              <p:nvPr/>
            </p:nvSpPr>
            <p:spPr>
              <a:xfrm rot="19962568">
                <a:off x="4875823" y="3193119"/>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8" name="Text Placeholder 2"/>
              <p:cNvSpPr txBox="1">
                <a:spLocks/>
              </p:cNvSpPr>
              <p:nvPr/>
            </p:nvSpPr>
            <p:spPr>
              <a:xfrm rot="21029413">
                <a:off x="2882622" y="602584"/>
                <a:ext cx="2074135" cy="1828800"/>
              </a:xfrm>
              <a:prstGeom prst="cube">
                <a:avLst/>
              </a:prstGeom>
              <a:solidFill>
                <a:srgbClr val="DEF6FE"/>
              </a:solidFill>
              <a:effectLst>
                <a:reflection blurRad="6350" stA="50000" endA="300" endPos="55000" dir="5400000" sy="-100000" algn="bl" rotWithShape="0"/>
              </a:effectLst>
              <a:scene3d>
                <a:camera prst="orthographicFront"/>
                <a:lightRig rig="brightRoom" dir="t"/>
              </a:scene3d>
              <a:sp3d prstMaterial="plastic"/>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endParaRPr>
              </a:p>
              <a:p>
                <a:pPr algn="ctr">
                  <a:spcBef>
                    <a:spcPts val="0"/>
                  </a:spcBef>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sp>
          <p:nvSpPr>
            <p:cNvPr id="3" name="TextBox 2"/>
            <p:cNvSpPr txBox="1"/>
            <p:nvPr/>
          </p:nvSpPr>
          <p:spPr>
            <a:xfrm>
              <a:off x="685800" y="1371601"/>
              <a:ext cx="2716329" cy="1323439"/>
            </a:xfrm>
            <a:prstGeom prst="rect">
              <a:avLst/>
            </a:prstGeom>
            <a:noFill/>
          </p:spPr>
          <p:txBody>
            <a:bodyPr wrap="square" rtlCol="0">
              <a:spAutoFit/>
            </a:bodyPr>
            <a:lstStyle/>
            <a:p>
              <a:pPr algn="ctr"/>
              <a:r>
                <a:rPr lang="en-US" sz="4000" b="1" dirty="0" smtClean="0">
                  <a:latin typeface="+mj-lt"/>
                </a:rPr>
                <a:t>He went from COLD</a:t>
              </a:r>
              <a:endParaRPr lang="en-US" sz="4000" b="1" dirty="0">
                <a:latin typeface="+mj-lt"/>
              </a:endParaRPr>
            </a:p>
          </p:txBody>
        </p:sp>
      </p:grpSp>
      <p:grpSp>
        <p:nvGrpSpPr>
          <p:cNvPr id="9" name="Group 8"/>
          <p:cNvGrpSpPr/>
          <p:nvPr/>
        </p:nvGrpSpPr>
        <p:grpSpPr>
          <a:xfrm>
            <a:off x="4779767" y="1790404"/>
            <a:ext cx="4267200" cy="5184086"/>
            <a:chOff x="4876800" y="1658591"/>
            <a:chExt cx="4267200" cy="5184086"/>
          </a:xfrm>
        </p:grpSpPr>
        <p:grpSp>
          <p:nvGrpSpPr>
            <p:cNvPr id="19" name="Group 18"/>
            <p:cNvGrpSpPr/>
            <p:nvPr/>
          </p:nvGrpSpPr>
          <p:grpSpPr>
            <a:xfrm>
              <a:off x="4876800" y="1658591"/>
              <a:ext cx="4267200" cy="5184086"/>
              <a:chOff x="2667000" y="381000"/>
              <a:chExt cx="5715000" cy="5867400"/>
            </a:xfrm>
          </p:grpSpPr>
          <p:pic>
            <p:nvPicPr>
              <p:cNvPr id="20" name="Picture 2" descr="C:\Users\Paige\AppData\Local\Microsoft\Windows\INetCache\IE\ZWDXPQBT\cybergedeon-flame-bw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1000"/>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Paige\AppData\Local\Microsoft\Windows\INetCache\IE\PQ1T4I06\fire6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3501" y="892272"/>
                <a:ext cx="4903699" cy="49424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Paige\AppData\Local\Microsoft\Windows\INetCache\IE\4ZIY1LDC\how-to-draw-flames-25[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1676400"/>
                <a:ext cx="4572000" cy="457200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5872759" y="4328169"/>
              <a:ext cx="2425884" cy="1446550"/>
            </a:xfrm>
            <a:prstGeom prst="rect">
              <a:avLst/>
            </a:prstGeom>
            <a:noFill/>
          </p:spPr>
          <p:txBody>
            <a:bodyPr wrap="square" rtlCol="0">
              <a:spAutoFit/>
            </a:bodyPr>
            <a:lstStyle/>
            <a:p>
              <a:pPr algn="ctr"/>
              <a:r>
                <a:rPr lang="en-US" sz="4400" b="1" dirty="0" smtClean="0">
                  <a:effectLst>
                    <a:innerShdw dist="50800" dir="18900000">
                      <a:schemeClr val="bg1"/>
                    </a:innerShdw>
                  </a:effectLst>
                  <a:latin typeface="+mj-lt"/>
                </a:rPr>
                <a:t>To HOT in minutes!</a:t>
              </a:r>
              <a:endParaRPr lang="en-US" sz="4400" b="1" dirty="0">
                <a:effectLst>
                  <a:innerShdw dist="50800" dir="18900000">
                    <a:schemeClr val="bg1"/>
                  </a:innerShdw>
                </a:effectLst>
                <a:latin typeface="+mj-lt"/>
              </a:endParaRPr>
            </a:p>
          </p:txBody>
        </p:sp>
      </p:grpSp>
    </p:spTree>
    <p:extLst>
      <p:ext uri="{BB962C8B-B14F-4D97-AF65-F5344CB8AC3E}">
        <p14:creationId xmlns:p14="http://schemas.microsoft.com/office/powerpoint/2010/main" val="265969542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26"/>
                                        </p:tgtEl>
                                      </p:cBhvr>
                                    </p:animEffect>
                                    <p:set>
                                      <p:cBhvr>
                                        <p:cTn id="23" dur="1" fill="hold">
                                          <p:stCondLst>
                                            <p:cond delay="999"/>
                                          </p:stCondLst>
                                        </p:cTn>
                                        <p:tgtEl>
                                          <p:spTgt spid="26"/>
                                        </p:tgtEl>
                                        <p:attrNameLst>
                                          <p:attrName>style.visibility</p:attrName>
                                        </p:attrNameLst>
                                      </p:cBhvr>
                                      <p:to>
                                        <p:strVal val="hidden"/>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150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99062" y="1662074"/>
            <a:ext cx="25272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5" name="Text Placeholder 4"/>
          <p:cNvSpPr>
            <a:spLocks noGrp="1"/>
          </p:cNvSpPr>
          <p:nvPr>
            <p:ph type="body" idx="1"/>
          </p:nvPr>
        </p:nvSpPr>
        <p:spPr/>
        <p:txBody>
          <a:bodyPr/>
          <a:lstStyle/>
          <a:p>
            <a:endParaRPr lang="en-US"/>
          </a:p>
        </p:txBody>
      </p:sp>
      <p:grpSp>
        <p:nvGrpSpPr>
          <p:cNvPr id="6" name="Group 5"/>
          <p:cNvGrpSpPr/>
          <p:nvPr/>
        </p:nvGrpSpPr>
        <p:grpSpPr>
          <a:xfrm>
            <a:off x="2971800" y="76200"/>
            <a:ext cx="6057900" cy="3893573"/>
            <a:chOff x="1981200" y="1362636"/>
            <a:chExt cx="6934200" cy="4733364"/>
          </a:xfrm>
          <a:solidFill>
            <a:schemeClr val="accent3">
              <a:lumMod val="60000"/>
              <a:lumOff val="40000"/>
            </a:schemeClr>
          </a:solidFill>
        </p:grpSpPr>
        <p:sp>
          <p:nvSpPr>
            <p:cNvPr id="7" name="Text Placeholder 2"/>
            <p:cNvSpPr txBox="1">
              <a:spLocks/>
            </p:cNvSpPr>
            <p:nvPr/>
          </p:nvSpPr>
          <p:spPr>
            <a:xfrm>
              <a:off x="1981200" y="1371600"/>
              <a:ext cx="6934200" cy="4724400"/>
            </a:xfrm>
            <a:prstGeom prst="wedgeEllipseCallout">
              <a:avLst>
                <a:gd name="adj1" fmla="val -61514"/>
                <a:gd name="adj2" fmla="val 26447"/>
              </a:avLst>
            </a:prstGeom>
            <a:grp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8" name="Text Placeholder 2"/>
            <p:cNvSpPr txBox="1">
              <a:spLocks/>
            </p:cNvSpPr>
            <p:nvPr/>
          </p:nvSpPr>
          <p:spPr>
            <a:xfrm>
              <a:off x="1981200" y="1362636"/>
              <a:ext cx="6914535" cy="4724400"/>
            </a:xfrm>
            <a:prstGeom prst="wedgeEllipseCallout">
              <a:avLst>
                <a:gd name="adj1" fmla="val -18916"/>
                <a:gd name="adj2" fmla="val 46940"/>
              </a:avLst>
            </a:prstGeom>
            <a:grp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spcAft>
                  <a:spcPts val="1200"/>
                </a:spcAft>
              </a:pP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Do you know anyone who is cold – vehemently fighting against the Lord? </a:t>
              </a:r>
            </a:p>
          </p:txBody>
        </p:sp>
      </p:grpSp>
      <p:pic>
        <p:nvPicPr>
          <p:cNvPr id="9" name="Picture 2" descr="C:\Users\Paige\AppData\Local\Microsoft\Windows\INetCache\IE\ZWDXPQBT\jonadab-Paul-of-Tarsu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0"/>
            <a:ext cx="3793320" cy="48744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086100" y="2437220"/>
            <a:ext cx="5943600" cy="4267200"/>
            <a:chOff x="1981200" y="1362636"/>
            <a:chExt cx="6934200" cy="4733364"/>
          </a:xfrm>
          <a:solidFill>
            <a:srgbClr val="FF0000"/>
          </a:solidFill>
        </p:grpSpPr>
        <p:sp>
          <p:nvSpPr>
            <p:cNvPr id="11" name="Text Placeholder 2"/>
            <p:cNvSpPr txBox="1">
              <a:spLocks/>
            </p:cNvSpPr>
            <p:nvPr/>
          </p:nvSpPr>
          <p:spPr>
            <a:xfrm>
              <a:off x="1981200" y="1371600"/>
              <a:ext cx="6934200" cy="4724400"/>
            </a:xfrm>
            <a:prstGeom prst="wedgeEllipseCallout">
              <a:avLst>
                <a:gd name="adj1" fmla="val -64133"/>
                <a:gd name="adj2" fmla="val -18488"/>
              </a:avLst>
            </a:prstGeom>
            <a:grp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12" name="Text Placeholder 2"/>
            <p:cNvSpPr txBox="1">
              <a:spLocks/>
            </p:cNvSpPr>
            <p:nvPr/>
          </p:nvSpPr>
          <p:spPr>
            <a:xfrm>
              <a:off x="1981200" y="1362636"/>
              <a:ext cx="6914535" cy="4724400"/>
            </a:xfrm>
            <a:prstGeom prst="wedgeEllipseCallout">
              <a:avLst>
                <a:gd name="adj1" fmla="val -18593"/>
                <a:gd name="adj2" fmla="val 46918"/>
              </a:avLst>
            </a:prstGeom>
            <a:grp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spcAft>
                  <a:spcPts val="1200"/>
                </a:spcAft>
              </a:pP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Do you know anyone who is </a:t>
              </a:r>
              <a:r>
                <a:rPr lang="en-US" sz="4000" b="1" i="1" cap="none" spc="0" dirty="0" smtClean="0">
                  <a:solidFill>
                    <a:schemeClr val="bg1"/>
                  </a:solidFill>
                  <a:effectLst>
                    <a:outerShdw blurRad="38100" dist="50800" dir="8100000" algn="tr" rotWithShape="0">
                      <a:prstClr val="black"/>
                    </a:outerShdw>
                  </a:effectLst>
                  <a:latin typeface="Calibri"/>
                  <a:ea typeface="Calibri"/>
                  <a:cs typeface="Times New Roman"/>
                </a:rPr>
                <a:t>hot </a:t>
              </a: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 </a:t>
              </a:r>
              <a:r>
                <a:rPr lang="en-US" sz="4000" b="1" i="1" cap="none" spc="0" dirty="0" smtClean="0">
                  <a:solidFill>
                    <a:schemeClr val="bg1"/>
                  </a:solidFill>
                  <a:effectLst>
                    <a:outerShdw blurRad="38100" dist="50800" dir="8100000" algn="tr" rotWithShape="0">
                      <a:prstClr val="black"/>
                    </a:outerShdw>
                  </a:effectLst>
                  <a:latin typeface="Calibri"/>
                  <a:ea typeface="Calibri"/>
                  <a:cs typeface="Times New Roman"/>
                </a:rPr>
                <a:t>fervently </a:t>
              </a: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fighting </a:t>
              </a:r>
              <a:r>
                <a:rPr lang="en-US" sz="4000" b="1" i="1" cap="none" spc="0" dirty="0" smtClean="0">
                  <a:solidFill>
                    <a:schemeClr val="bg1"/>
                  </a:solidFill>
                  <a:effectLst>
                    <a:outerShdw blurRad="38100" dist="50800" dir="8100000" algn="tr" rotWithShape="0">
                      <a:prstClr val="black"/>
                    </a:outerShdw>
                  </a:effectLst>
                  <a:latin typeface="Calibri"/>
                  <a:ea typeface="Calibri"/>
                  <a:cs typeface="Times New Roman"/>
                </a:rPr>
                <a:t>for </a:t>
              </a:r>
              <a:r>
                <a:rPr lang="en-US" sz="4000" b="1" i="1" cap="none" spc="0" dirty="0">
                  <a:solidFill>
                    <a:schemeClr val="bg1"/>
                  </a:solidFill>
                  <a:effectLst>
                    <a:outerShdw blurRad="38100" dist="50800" dir="8100000" algn="tr" rotWithShape="0">
                      <a:prstClr val="black"/>
                    </a:outerShdw>
                  </a:effectLst>
                  <a:latin typeface="Calibri"/>
                  <a:ea typeface="Calibri"/>
                  <a:cs typeface="Times New Roman"/>
                </a:rPr>
                <a:t>the Lord? </a:t>
              </a:r>
            </a:p>
          </p:txBody>
        </p:sp>
      </p:grpSp>
    </p:spTree>
    <p:extLst>
      <p:ext uri="{BB962C8B-B14F-4D97-AF65-F5344CB8AC3E}">
        <p14:creationId xmlns:p14="http://schemas.microsoft.com/office/powerpoint/2010/main" val="403394435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22439" y="1524000"/>
            <a:ext cx="7543800" cy="3886200"/>
          </a:xfrm>
          <a:solidFill>
            <a:srgbClr val="FFFFFF">
              <a:alpha val="60000"/>
            </a:srgbClr>
          </a:solidFill>
        </p:spPr>
        <p:txBody>
          <a:bodyPr>
            <a:noAutofit/>
          </a:bodyPr>
          <a:lstStyle/>
          <a:p>
            <a:pPr algn="ctr">
              <a:spcBef>
                <a:spcPts val="0"/>
              </a:spcBef>
            </a:pPr>
            <a:r>
              <a:rPr lang="en-US" sz="4000" b="1" cap="small" spc="0" dirty="0" smtClean="0">
                <a:latin typeface="Calibri"/>
                <a:ea typeface="Calibri"/>
                <a:cs typeface="Times New Roman"/>
              </a:rPr>
              <a:t>The opposite of love is:</a:t>
            </a:r>
          </a:p>
          <a:p>
            <a:pPr marL="571500" indent="-571500">
              <a:spcBef>
                <a:spcPts val="0"/>
              </a:spcBef>
              <a:buFont typeface="Wingdings" panose="05000000000000000000" pitchFamily="2" charset="2"/>
              <a:buChar char=""/>
            </a:pPr>
            <a:r>
              <a:rPr lang="en-US" sz="4000" b="1" cap="none" spc="0" dirty="0" smtClean="0">
                <a:latin typeface="Calibri"/>
                <a:ea typeface="Calibri"/>
                <a:cs typeface="Times New Roman"/>
              </a:rPr>
              <a:t>NOT hate… </a:t>
            </a:r>
            <a:r>
              <a:rPr lang="en-US" sz="4000" b="1" i="1" cap="none" spc="0" dirty="0" smtClean="0">
                <a:latin typeface="Calibri"/>
                <a:ea typeface="Calibri"/>
                <a:cs typeface="Times New Roman"/>
              </a:rPr>
              <a:t> </a:t>
            </a:r>
          </a:p>
          <a:p>
            <a:pPr marL="571500" indent="-571500">
              <a:spcBef>
                <a:spcPts val="0"/>
              </a:spcBef>
              <a:buFont typeface="Wingdings" panose="05000000000000000000" pitchFamily="2" charset="2"/>
              <a:buChar char=""/>
            </a:pPr>
            <a:r>
              <a:rPr lang="en-US" sz="4000" b="1" cap="none" spc="0" dirty="0" smtClean="0">
                <a:latin typeface="Calibri"/>
                <a:ea typeface="Calibri"/>
                <a:cs typeface="Times New Roman"/>
              </a:rPr>
              <a:t>Indifference! Apathy!</a:t>
            </a:r>
            <a:endParaRPr lang="en-US" sz="4000" b="1" i="1" cap="none" spc="0" dirty="0" smtClean="0">
              <a:latin typeface="Calibri"/>
              <a:ea typeface="Calibri"/>
              <a:cs typeface="Times New Roman"/>
            </a:endParaRPr>
          </a:p>
          <a:p>
            <a:pPr marL="571500" indent="-571500">
              <a:spcBef>
                <a:spcPts val="0"/>
              </a:spcBef>
              <a:buFont typeface="Wingdings" panose="05000000000000000000" pitchFamily="2" charset="2"/>
              <a:buChar char=""/>
            </a:pPr>
            <a:r>
              <a:rPr lang="en-US" sz="4000" b="1" cap="none" spc="0" dirty="0" smtClean="0">
                <a:latin typeface="Calibri"/>
                <a:ea typeface="Calibri"/>
                <a:cs typeface="Times New Roman"/>
              </a:rPr>
              <a:t>God is Love – </a:t>
            </a:r>
          </a:p>
          <a:p>
            <a:pPr marL="571500" indent="-571500">
              <a:spcBef>
                <a:spcPts val="0"/>
              </a:spcBef>
              <a:buFont typeface="Wingdings" panose="05000000000000000000" pitchFamily="2" charset="2"/>
              <a:buChar char=""/>
            </a:pPr>
            <a:r>
              <a:rPr lang="en-US" sz="4000" b="1" cap="none" spc="0" dirty="0" smtClean="0">
                <a:latin typeface="Calibri"/>
                <a:ea typeface="Calibri"/>
                <a:cs typeface="Times New Roman"/>
              </a:rPr>
              <a:t>Love is a verb – not a passive verb, but an action verb</a:t>
            </a:r>
            <a:endParaRPr lang="en-US" sz="4000" b="1" i="1" cap="none" spc="0" dirty="0" smtClean="0">
              <a:latin typeface="Calibri"/>
              <a:ea typeface="Calibri"/>
              <a:cs typeface="Times New Roman"/>
            </a:endParaRPr>
          </a:p>
        </p:txBody>
      </p:sp>
      <p:sp>
        <p:nvSpPr>
          <p:cNvPr id="2" name="Title 1"/>
          <p:cNvSpPr>
            <a:spLocks noGrp="1"/>
          </p:cNvSpPr>
          <p:nvPr>
            <p:ph type="title"/>
          </p:nvPr>
        </p:nvSpPr>
        <p:spPr>
          <a:xfrm rot="19140000">
            <a:off x="-267718" y="1455952"/>
            <a:ext cx="23065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94241" y="60560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7" name="Oval 6"/>
          <p:cNvSpPr/>
          <p:nvPr/>
        </p:nvSpPr>
        <p:spPr>
          <a:xfrm>
            <a:off x="228600" y="3733800"/>
            <a:ext cx="3352800" cy="3048000"/>
          </a:xfrm>
          <a:prstGeom prst="ellipse">
            <a:avLst/>
          </a:prstGeom>
          <a:solidFill>
            <a:srgbClr val="FA9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FF"/>
                </a:solidFill>
                <a:effectLst>
                  <a:outerShdw blurRad="38100" dist="50800" dir="8100000" algn="tr" rotWithShape="0">
                    <a:prstClr val="black"/>
                  </a:outerShdw>
                </a:effectLst>
                <a:latin typeface="Calibri"/>
                <a:ea typeface="Calibri"/>
                <a:cs typeface="Times New Roman"/>
              </a:rPr>
              <a:t>i</a:t>
            </a:r>
            <a:r>
              <a:rPr lang="en-US" sz="4000" b="1" i="1" dirty="0" smtClean="0">
                <a:solidFill>
                  <a:srgbClr val="FFFFFF"/>
                </a:solidFill>
                <a:effectLst>
                  <a:outerShdw blurRad="38100" dist="50800" dir="8100000" algn="tr" rotWithShape="0">
                    <a:prstClr val="black"/>
                  </a:outerShdw>
                </a:effectLst>
                <a:latin typeface="Calibri"/>
                <a:ea typeface="Calibri"/>
                <a:cs typeface="Times New Roman"/>
              </a:rPr>
              <a:t>s, are, has, was, etc.</a:t>
            </a:r>
            <a:endParaRPr lang="en-US" dirty="0"/>
          </a:p>
        </p:txBody>
      </p:sp>
      <p:sp>
        <p:nvSpPr>
          <p:cNvPr id="9" name="&quot;No&quot; Symbol 8"/>
          <p:cNvSpPr/>
          <p:nvPr/>
        </p:nvSpPr>
        <p:spPr>
          <a:xfrm>
            <a:off x="228600" y="3714135"/>
            <a:ext cx="3352800" cy="3067665"/>
          </a:xfrm>
          <a:prstGeom prst="noSmoking">
            <a:avLst>
              <a:gd name="adj" fmla="val 77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5486400" y="3714135"/>
            <a:ext cx="3352800" cy="30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FFFF"/>
                </a:solidFill>
                <a:effectLst>
                  <a:outerShdw blurRad="38100" dist="50800" dir="8100000" algn="tr" rotWithShape="0">
                    <a:prstClr val="black"/>
                  </a:outerShdw>
                </a:effectLst>
                <a:latin typeface="Calibri"/>
                <a:ea typeface="Calibri"/>
                <a:cs typeface="Times New Roman"/>
              </a:rPr>
              <a:t>Run! Jump! Fight! etc.</a:t>
            </a:r>
            <a:endParaRPr lang="en-US" dirty="0"/>
          </a:p>
        </p:txBody>
      </p:sp>
      <p:sp>
        <p:nvSpPr>
          <p:cNvPr id="8" name="Rounded Rectangle 7"/>
          <p:cNvSpPr/>
          <p:nvPr/>
        </p:nvSpPr>
        <p:spPr>
          <a:xfrm>
            <a:off x="228600" y="1143000"/>
            <a:ext cx="8827216" cy="5619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effectLst>
                  <a:outerShdw blurRad="38100" dist="50800" dir="8100000" algn="tr" rotWithShape="0">
                    <a:prstClr val="black"/>
                  </a:outerShdw>
                </a:effectLst>
                <a:latin typeface="Calibri"/>
                <a:ea typeface="Calibri"/>
                <a:cs typeface="Times New Roman"/>
              </a:rPr>
              <a:t>Love acts. You see love in action. When a church no longer acts in love by zealously spreading the gospel, </a:t>
            </a:r>
            <a:r>
              <a:rPr lang="en-US" sz="4000" b="1" i="1" dirty="0" smtClean="0">
                <a:solidFill>
                  <a:schemeClr val="bg1"/>
                </a:solidFill>
                <a:effectLst>
                  <a:outerShdw blurRad="38100" dist="50800" dir="8100000" algn="tr" rotWithShape="0">
                    <a:prstClr val="black"/>
                  </a:outerShdw>
                </a:effectLst>
                <a:latin typeface="Calibri"/>
                <a:ea typeface="Calibri"/>
                <a:cs typeface="Times New Roman"/>
              </a:rPr>
              <a:t>teaching, </a:t>
            </a:r>
            <a:r>
              <a:rPr lang="en-US" sz="4000" b="1" i="1" dirty="0" err="1" smtClean="0">
                <a:solidFill>
                  <a:schemeClr val="bg1"/>
                </a:solidFill>
                <a:effectLst>
                  <a:outerShdw blurRad="38100" dist="50800" dir="8100000" algn="tr" rotWithShape="0">
                    <a:prstClr val="black"/>
                  </a:outerShdw>
                </a:effectLst>
                <a:latin typeface="Calibri"/>
                <a:ea typeface="Calibri"/>
                <a:cs typeface="Times New Roman"/>
              </a:rPr>
              <a:t>discipling</a:t>
            </a:r>
            <a:r>
              <a:rPr lang="en-US" sz="4000" b="1" i="1" dirty="0" smtClean="0">
                <a:solidFill>
                  <a:schemeClr val="bg1"/>
                </a:solidFill>
                <a:effectLst>
                  <a:outerShdw blurRad="38100" dist="50800" dir="8100000" algn="tr" rotWithShape="0">
                    <a:prstClr val="black"/>
                  </a:outerShdw>
                </a:effectLst>
                <a:latin typeface="Calibri"/>
                <a:ea typeface="Calibri"/>
                <a:cs typeface="Times New Roman"/>
              </a:rPr>
              <a:t>, </a:t>
            </a:r>
            <a:r>
              <a:rPr lang="en-US" sz="4000" b="1" i="1" dirty="0">
                <a:solidFill>
                  <a:schemeClr val="bg1"/>
                </a:solidFill>
                <a:effectLst>
                  <a:outerShdw blurRad="38100" dist="50800" dir="8100000" algn="tr" rotWithShape="0">
                    <a:prstClr val="black"/>
                  </a:outerShdw>
                </a:effectLst>
                <a:latin typeface="Calibri"/>
                <a:ea typeface="Calibri"/>
                <a:cs typeface="Times New Roman"/>
              </a:rPr>
              <a:t>sending </a:t>
            </a:r>
            <a:r>
              <a:rPr lang="en-US" sz="4000" b="1" i="1" dirty="0" smtClean="0">
                <a:solidFill>
                  <a:schemeClr val="bg1"/>
                </a:solidFill>
                <a:effectLst>
                  <a:outerShdw blurRad="38100" dist="50800" dir="8100000" algn="tr" rotWithShape="0">
                    <a:prstClr val="black"/>
                  </a:outerShdw>
                </a:effectLst>
                <a:latin typeface="Calibri"/>
                <a:ea typeface="Calibri"/>
                <a:cs typeface="Times New Roman"/>
              </a:rPr>
              <a:t>missionaries, </a:t>
            </a:r>
            <a:r>
              <a:rPr lang="en-US" sz="4000" b="1" i="1" dirty="0">
                <a:solidFill>
                  <a:schemeClr val="bg1"/>
                </a:solidFill>
                <a:effectLst>
                  <a:outerShdw blurRad="38100" dist="50800" dir="8100000" algn="tr" rotWithShape="0">
                    <a:prstClr val="black"/>
                  </a:outerShdw>
                </a:effectLst>
                <a:latin typeface="Calibri"/>
                <a:ea typeface="Calibri"/>
                <a:cs typeface="Times New Roman"/>
              </a:rPr>
              <a:t>publishing the </a:t>
            </a:r>
            <a:r>
              <a:rPr lang="en-US" sz="4000" b="1" i="1" dirty="0" smtClean="0">
                <a:solidFill>
                  <a:schemeClr val="bg1"/>
                </a:solidFill>
                <a:effectLst>
                  <a:outerShdw blurRad="38100" dist="50800" dir="8100000" algn="tr" rotWithShape="0">
                    <a:prstClr val="black"/>
                  </a:outerShdw>
                </a:effectLst>
                <a:latin typeface="Calibri"/>
                <a:ea typeface="Calibri"/>
                <a:cs typeface="Times New Roman"/>
              </a:rPr>
              <a:t>message, </a:t>
            </a:r>
            <a:r>
              <a:rPr lang="en-US" sz="4000" b="1" i="1" dirty="0">
                <a:solidFill>
                  <a:schemeClr val="bg1"/>
                </a:solidFill>
                <a:effectLst>
                  <a:outerShdw blurRad="38100" dist="50800" dir="8100000" algn="tr" rotWithShape="0">
                    <a:prstClr val="black"/>
                  </a:outerShdw>
                </a:effectLst>
                <a:latin typeface="Calibri"/>
                <a:ea typeface="Calibri"/>
                <a:cs typeface="Times New Roman"/>
              </a:rPr>
              <a:t>writing, playing, and singing music to glorify the Lord, producing enactments that depict the gospel, etc., it is indifferent.</a:t>
            </a:r>
            <a:endParaRPr lang="en-US" sz="4000" dirty="0"/>
          </a:p>
        </p:txBody>
      </p:sp>
      <p:sp>
        <p:nvSpPr>
          <p:cNvPr id="11" name="Smiley Face 10"/>
          <p:cNvSpPr/>
          <p:nvPr/>
        </p:nvSpPr>
        <p:spPr>
          <a:xfrm>
            <a:off x="1600200" y="990600"/>
            <a:ext cx="6553200" cy="5638800"/>
          </a:xfrm>
          <a:prstGeom prst="smileyFace">
            <a:avLst>
              <a:gd name="adj" fmla="val 468"/>
            </a:avLst>
          </a:prstGeom>
          <a:solidFill>
            <a:srgbClr val="FA94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effectLst>
                  <a:outerShdw blurRad="38100" dist="50800" dir="8100000" algn="tr" rotWithShape="0">
                    <a:prstClr val="black"/>
                  </a:outerShdw>
                </a:effectLst>
                <a:latin typeface="Calibri"/>
                <a:ea typeface="Calibri"/>
                <a:cs typeface="Times New Roman"/>
              </a:rPr>
              <a:t>When other things take precedence over the things of the Lord in our lives, we are indifferent. We are lukewarm.</a:t>
            </a:r>
            <a:endParaRPr lang="en-US" sz="4000" dirty="0"/>
          </a:p>
        </p:txBody>
      </p:sp>
      <p:sp>
        <p:nvSpPr>
          <p:cNvPr id="12" name="Rounded Rectangle 11"/>
          <p:cNvSpPr/>
          <p:nvPr/>
        </p:nvSpPr>
        <p:spPr>
          <a:xfrm>
            <a:off x="1752600" y="1600200"/>
            <a:ext cx="7086600" cy="4800600"/>
          </a:xfrm>
          <a:prstGeom prst="roundRect">
            <a:avLst/>
          </a:prstGeom>
          <a:solidFill>
            <a:srgbClr val="FA94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effectLst>
                  <a:outerShdw blurRad="38100" dist="50800" dir="8100000" algn="tr" rotWithShape="0">
                    <a:prstClr val="black"/>
                  </a:outerShdw>
                </a:effectLst>
                <a:latin typeface="Calibri"/>
                <a:ea typeface="Calibri"/>
                <a:cs typeface="Times New Roman"/>
              </a:rPr>
              <a:t>Laodicea was lukewarm and it was making the Lord sick to His stomach until He would vomit them out of His mouth!</a:t>
            </a:r>
            <a:endParaRPr lang="en-US" sz="4000" dirty="0"/>
          </a:p>
        </p:txBody>
      </p:sp>
      <p:pic>
        <p:nvPicPr>
          <p:cNvPr id="14" name="Picture 2" descr="C:\Users\Paige\AppData\Local\Microsoft\Windows\INetCache\IE\4ZIY1LDC\A71_sick[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270" y="974378"/>
            <a:ext cx="4247389" cy="51415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aige\AppData\Local\Microsoft\Windows\INetCache\IE\ZWDXPQBT\apathy-in-the-classroo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9" y="918429"/>
            <a:ext cx="8972550" cy="584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4743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 presetClass="entr" presetSubtype="0" fill="hold" grpId="0" nodeType="afterEffect">
                                  <p:stCondLst>
                                    <p:cond delay="400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00"/>
                            </p:stCondLst>
                            <p:childTnLst>
                              <p:par>
                                <p:cTn id="33" presetID="1" presetClass="exit" presetSubtype="0" fill="hold" grpId="1" nodeType="afterEffect">
                                  <p:stCondLst>
                                    <p:cond delay="100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100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childTnLst>
                          </p:cTn>
                        </p:par>
                        <p:par>
                          <p:cTn id="52" fill="hold">
                            <p:stCondLst>
                              <p:cond delay="1000"/>
                            </p:stCondLst>
                            <p:childTnLst>
                              <p:par>
                                <p:cTn id="53" presetID="10" presetClass="entr" presetSubtype="0" fill="hold" nodeType="afterEffect">
                                  <p:stCondLst>
                                    <p:cond delay="70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p:cTn id="60" dur="1000" fill="hold"/>
                                        <p:tgtEl>
                                          <p:spTgt spid="2050"/>
                                        </p:tgtEl>
                                        <p:attrNameLst>
                                          <p:attrName>ppt_w</p:attrName>
                                        </p:attrNameLst>
                                      </p:cBhvr>
                                      <p:tavLst>
                                        <p:tav tm="0">
                                          <p:val>
                                            <p:fltVal val="0"/>
                                          </p:val>
                                        </p:tav>
                                        <p:tav tm="100000">
                                          <p:val>
                                            <p:strVal val="#ppt_w"/>
                                          </p:val>
                                        </p:tav>
                                      </p:tavLst>
                                    </p:anim>
                                    <p:anim calcmode="lin" valueType="num">
                                      <p:cBhvr>
                                        <p:cTn id="61" dur="1000" fill="hold"/>
                                        <p:tgtEl>
                                          <p:spTgt spid="2050"/>
                                        </p:tgtEl>
                                        <p:attrNameLst>
                                          <p:attrName>ppt_h</p:attrName>
                                        </p:attrNameLst>
                                      </p:cBhvr>
                                      <p:tavLst>
                                        <p:tav tm="0">
                                          <p:val>
                                            <p:fltVal val="0"/>
                                          </p:val>
                                        </p:tav>
                                        <p:tav tm="100000">
                                          <p:val>
                                            <p:strVal val="#ppt_h"/>
                                          </p:val>
                                        </p:tav>
                                      </p:tavLst>
                                    </p:anim>
                                    <p:anim calcmode="lin" valueType="num">
                                      <p:cBhvr>
                                        <p:cTn id="62" dur="1000" fill="hold"/>
                                        <p:tgtEl>
                                          <p:spTgt spid="2050"/>
                                        </p:tgtEl>
                                        <p:attrNameLst>
                                          <p:attrName>style.rotation</p:attrName>
                                        </p:attrNameLst>
                                      </p:cBhvr>
                                      <p:tavLst>
                                        <p:tav tm="0">
                                          <p:val>
                                            <p:fltVal val="90"/>
                                          </p:val>
                                        </p:tav>
                                        <p:tav tm="100000">
                                          <p:val>
                                            <p:fltVal val="0"/>
                                          </p:val>
                                        </p:tav>
                                      </p:tavLst>
                                    </p:anim>
                                    <p:animEffect transition="in" filter="fade">
                                      <p:cBhvr>
                                        <p:cTn id="6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8"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2057400" y="1295401"/>
            <a:ext cx="6934200" cy="3810000"/>
          </a:xfrm>
          <a:prstGeom prst="rect">
            <a:avLst/>
          </a:prstGeom>
          <a:solidFill>
            <a:srgbClr val="FFFFFF">
              <a:alpha val="74902"/>
            </a:srgb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pPr>
            <a:r>
              <a:rPr lang="en-US" sz="4000" b="1" i="1" kern="0" cap="none" spc="0" dirty="0" smtClean="0">
                <a:latin typeface="Calibri" panose="020F0502020204030204" pitchFamily="34" charset="0"/>
                <a:cs typeface="Calibri" panose="020F0502020204030204" pitchFamily="34" charset="0"/>
              </a:rPr>
              <a:t>Because you say, ‘I am rich, have become wealthy, and have need of nothing’—and do not know that you are wretched, miserable, poor, blind, and naked —</a:t>
            </a:r>
            <a:r>
              <a:rPr lang="en-US" sz="3600" b="1" i="1" dirty="0" smtClean="0"/>
              <a:t> </a:t>
            </a:r>
            <a:endParaRPr lang="en-US" sz="3600" b="1" dirty="0">
              <a:latin typeface="Calibri"/>
              <a:ea typeface="Calibri"/>
              <a:cs typeface="Times New Roman"/>
            </a:endParaRPr>
          </a:p>
        </p:txBody>
      </p:sp>
      <p:sp>
        <p:nvSpPr>
          <p:cNvPr id="2" name="Title 1"/>
          <p:cNvSpPr>
            <a:spLocks noGrp="1"/>
          </p:cNvSpPr>
          <p:nvPr>
            <p:ph type="title"/>
          </p:nvPr>
        </p:nvSpPr>
        <p:spPr>
          <a:xfrm rot="19140000">
            <a:off x="-297999" y="1687452"/>
            <a:ext cx="2527202"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2121231" y="1280161"/>
            <a:ext cx="5562600" cy="2286000"/>
          </a:xfrm>
          <a:solidFill>
            <a:srgbClr val="FFFFFF"/>
          </a:solidFill>
        </p:spPr>
        <p:txBody>
          <a:bodyPr>
            <a:noAutofit/>
          </a:bodyPr>
          <a:lstStyle/>
          <a:p>
            <a:pPr algn="ctr">
              <a:spcBef>
                <a:spcPts val="0"/>
              </a:spcBef>
            </a:pPr>
            <a:r>
              <a:rPr lang="en-US" sz="3600" b="1" cap="none" spc="0" dirty="0" smtClean="0">
                <a:latin typeface="Calibri"/>
                <a:ea typeface="Calibri"/>
                <a:cs typeface="Times New Roman"/>
              </a:rPr>
              <a:t>They </a:t>
            </a:r>
            <a:r>
              <a:rPr lang="en-US" sz="3600" b="1" cap="none" spc="0" dirty="0">
                <a:latin typeface="Calibri"/>
                <a:ea typeface="Calibri"/>
                <a:cs typeface="Times New Roman"/>
              </a:rPr>
              <a:t>enjoyed their social club where they talked about the Lord, and didn’t have any real needs.</a:t>
            </a:r>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9" name="Text Placeholder 2"/>
          <p:cNvSpPr txBox="1">
            <a:spLocks/>
          </p:cNvSpPr>
          <p:nvPr/>
        </p:nvSpPr>
        <p:spPr>
          <a:xfrm rot="1913220">
            <a:off x="3789524" y="1264920"/>
            <a:ext cx="5410200" cy="1219200"/>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The Laodicean church was wealthy with money.</a:t>
            </a:r>
            <a:endParaRPr lang="en-US" sz="3600" b="1" cap="none" spc="0" dirty="0">
              <a:latin typeface="Calibri"/>
              <a:ea typeface="Calibri"/>
              <a:cs typeface="Times New Roman"/>
            </a:endParaRPr>
          </a:p>
        </p:txBody>
      </p:sp>
      <p:sp>
        <p:nvSpPr>
          <p:cNvPr id="10" name="Text Placeholder 2"/>
          <p:cNvSpPr txBox="1">
            <a:spLocks/>
          </p:cNvSpPr>
          <p:nvPr/>
        </p:nvSpPr>
        <p:spPr>
          <a:xfrm rot="20151406">
            <a:off x="-40995" y="1226819"/>
            <a:ext cx="6477000" cy="1295400"/>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They may have even had a church building to be proud of.</a:t>
            </a:r>
            <a:endParaRPr lang="en-US" sz="3600" b="1" cap="none" spc="0" dirty="0">
              <a:latin typeface="Calibri"/>
              <a:ea typeface="Calibri"/>
              <a:cs typeface="Times New Roman"/>
            </a:endParaRPr>
          </a:p>
        </p:txBody>
      </p:sp>
      <p:sp>
        <p:nvSpPr>
          <p:cNvPr id="11" name="Text Placeholder 2"/>
          <p:cNvSpPr txBox="1">
            <a:spLocks/>
          </p:cNvSpPr>
          <p:nvPr/>
        </p:nvSpPr>
        <p:spPr>
          <a:xfrm>
            <a:off x="1844041" y="609600"/>
            <a:ext cx="7239000" cy="1905000"/>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They could have easily paid the pastor a good salary so that he would look good in the community. </a:t>
            </a:r>
            <a:endParaRPr lang="en-US" sz="3600" b="1" cap="none" spc="0" dirty="0">
              <a:latin typeface="Calibri"/>
              <a:ea typeface="Calibri"/>
              <a:cs typeface="Times New Roman"/>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354" y="1169292"/>
            <a:ext cx="6286500" cy="5619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104" y="2057400"/>
            <a:ext cx="5154795" cy="4038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2250" b="96500" l="2000" r="96500">
                        <a14:foregroundMark x1="41750" y1="82750" x2="41750" y2="82750"/>
                        <a14:foregroundMark x1="76750" y1="54250" x2="76750" y2="54250"/>
                        <a14:foregroundMark x1="72000" y1="55250" x2="72000" y2="55250"/>
                        <a14:backgroundMark x1="3250" y1="11000" x2="3250" y2="11000"/>
                        <a14:backgroundMark x1="19750" y1="0" x2="19750" y2="0"/>
                        <a14:backgroundMark x1="98250" y1="14000" x2="98250" y2="14000"/>
                        <a14:backgroundMark x1="88750" y1="27750" x2="88750" y2="27750"/>
                      </a14:backgroundRemoval>
                    </a14:imgEffect>
                  </a14:imgLayer>
                </a14:imgProps>
              </a:ext>
              <a:ext uri="{28A0092B-C50C-407E-A947-70E740481C1C}">
                <a14:useLocalDpi xmlns:a14="http://schemas.microsoft.com/office/drawing/2010/main" val="0"/>
              </a:ext>
            </a:extLst>
          </a:blip>
          <a:stretch>
            <a:fillRect/>
          </a:stretch>
        </p:blipFill>
        <p:spPr>
          <a:xfrm>
            <a:off x="3128925" y="2265145"/>
            <a:ext cx="4523897" cy="4523897"/>
          </a:xfrm>
          <a:prstGeom prst="rect">
            <a:avLst/>
          </a:prstGeom>
        </p:spPr>
      </p:pic>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5979" y="46168"/>
            <a:ext cx="3652875" cy="3187313"/>
          </a:xfrm>
          <a:prstGeom prst="rect">
            <a:avLst/>
          </a:prstGeom>
        </p:spPr>
      </p:pic>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ackgroundRemoval t="5982" b="98904" l="6681" r="90605">
                        <a14:foregroundMark x1="19833" y1="63562" x2="19833" y2="63562"/>
                        <a14:foregroundMark x1="53375" y1="55571" x2="53375" y2="55571"/>
                        <a14:foregroundMark x1="35421" y1="44018" x2="35421" y2="44018"/>
                        <a14:foregroundMark x1="70633" y1="52009" x2="70633" y2="52009"/>
                        <a14:foregroundMark x1="51009" y1="90228" x2="51009" y2="90228"/>
                        <a14:foregroundMark x1="47947" y1="86438" x2="47947" y2="86438"/>
                        <a14:foregroundMark x1="27001" y1="88219" x2="27001" y2="88219"/>
                        <a14:foregroundMark x1="78079" y1="46438" x2="78079" y2="46438"/>
                        <a14:foregroundMark x1="63535" y1="26210" x2="63535" y2="26210"/>
                        <a14:foregroundMark x1="46625" y1="25799" x2="46625" y2="25799"/>
                        <a14:foregroundMark x1="52679" y1="52466" x2="52679" y2="52466"/>
                        <a14:foregroundMark x1="36117" y1="88676" x2="36117" y2="88676"/>
                        <a14:foregroundMark x1="19833" y1="63105" x2="19833" y2="63105"/>
                        <a14:foregroundMark x1="52679" y1="55982" x2="52679" y2="55982"/>
                        <a14:foregroundMark x1="70355" y1="52466" x2="70355" y2="52466"/>
                        <a14:backgroundMark x1="74391" y1="3105" x2="74391" y2="3105"/>
                        <a14:backgroundMark x1="79471" y1="13105" x2="79471" y2="13105"/>
                      </a14:backgroundRemoval>
                    </a14:imgEffect>
                  </a14:imgLayer>
                </a14:imgProps>
              </a:ext>
              <a:ext uri="{28A0092B-C50C-407E-A947-70E740481C1C}">
                <a14:useLocalDpi xmlns:a14="http://schemas.microsoft.com/office/drawing/2010/main" val="0"/>
              </a:ext>
            </a:extLst>
          </a:blip>
          <a:stretch>
            <a:fillRect/>
          </a:stretch>
        </p:blipFill>
        <p:spPr>
          <a:xfrm flipH="1">
            <a:off x="7078854" y="287457"/>
            <a:ext cx="1642750" cy="2503565"/>
          </a:xfrm>
          <a:prstGeom prst="rect">
            <a:avLst/>
          </a:prstGeom>
        </p:spPr>
      </p:pic>
      <p:grpSp>
        <p:nvGrpSpPr>
          <p:cNvPr id="20" name="Group 19"/>
          <p:cNvGrpSpPr/>
          <p:nvPr/>
        </p:nvGrpSpPr>
        <p:grpSpPr>
          <a:xfrm>
            <a:off x="-137160" y="2461341"/>
            <a:ext cx="4012887" cy="2595562"/>
            <a:chOff x="-137160" y="2461341"/>
            <a:chExt cx="4012887" cy="2595562"/>
          </a:xfrm>
        </p:grpSpPr>
        <p:pic>
          <p:nvPicPr>
            <p:cNvPr id="17" name="Picture 16"/>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78" b="98667" l="0" r="83036">
                          <a14:foregroundMark x1="13393" y1="74667" x2="13393" y2="74667"/>
                          <a14:foregroundMark x1="18750" y1="71556" x2="18750" y2="71556"/>
                          <a14:foregroundMark x1="20536" y1="90222" x2="20536" y2="90222"/>
                          <a14:foregroundMark x1="20089" y1="95556" x2="20089" y2="95556"/>
                          <a14:foregroundMark x1="19643" y1="96444" x2="19643" y2="96444"/>
                          <a14:backgroundMark x1="24107" y1="6222" x2="24107" y2="6222"/>
                          <a14:backgroundMark x1="16518" y1="26222" x2="16518" y2="26222"/>
                        </a14:backgroundRemoval>
                      </a14:imgEffect>
                    </a14:imgLayer>
                  </a14:imgProps>
                </a:ext>
                <a:ext uri="{28A0092B-C50C-407E-A947-70E740481C1C}">
                  <a14:useLocalDpi xmlns:a14="http://schemas.microsoft.com/office/drawing/2010/main" val="0"/>
                </a:ext>
              </a:extLst>
            </a:blip>
            <a:srcRect r="17214"/>
            <a:stretch/>
          </p:blipFill>
          <p:spPr>
            <a:xfrm>
              <a:off x="1736514" y="2461341"/>
              <a:ext cx="2139213" cy="2595562"/>
            </a:xfrm>
            <a:prstGeom prst="rect">
              <a:avLst/>
            </a:prstGeom>
          </p:spPr>
        </p:pic>
        <p:pic>
          <p:nvPicPr>
            <p:cNvPr id="14" name="Picture 13"/>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571" r="7105"/>
            <a:stretch/>
          </p:blipFill>
          <p:spPr>
            <a:xfrm>
              <a:off x="-137160" y="2585264"/>
              <a:ext cx="3048000" cy="2471639"/>
            </a:xfrm>
            <a:prstGeom prst="rect">
              <a:avLst/>
            </a:prstGeom>
          </p:spPr>
        </p:pic>
      </p:grpSp>
      <p:grpSp>
        <p:nvGrpSpPr>
          <p:cNvPr id="19" name="Group 18"/>
          <p:cNvGrpSpPr/>
          <p:nvPr/>
        </p:nvGrpSpPr>
        <p:grpSpPr>
          <a:xfrm>
            <a:off x="5672154" y="3108344"/>
            <a:ext cx="3369738" cy="3665458"/>
            <a:chOff x="5672154" y="3108344"/>
            <a:chExt cx="3369738" cy="3665458"/>
          </a:xfrm>
        </p:grpSpPr>
        <p:pic>
          <p:nvPicPr>
            <p:cNvPr id="13" name="Picture 12"/>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62316" y="3129570"/>
              <a:ext cx="1179576" cy="3121152"/>
            </a:xfrm>
            <a:prstGeom prst="rect">
              <a:avLst/>
            </a:prstGeom>
          </p:spPr>
        </p:pic>
        <p:pic>
          <p:nvPicPr>
            <p:cNvPr id="18" name="Picture 17"/>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26739"/>
            <a:stretch/>
          </p:blipFill>
          <p:spPr>
            <a:xfrm flipH="1">
              <a:off x="5672154" y="3108344"/>
              <a:ext cx="2511725" cy="3665458"/>
            </a:xfrm>
            <a:prstGeom prst="rect">
              <a:avLst/>
            </a:prstGeom>
          </p:spPr>
        </p:pic>
      </p:grpSp>
      <p:sp>
        <p:nvSpPr>
          <p:cNvPr id="12" name="Text Placeholder 2"/>
          <p:cNvSpPr txBox="1">
            <a:spLocks/>
          </p:cNvSpPr>
          <p:nvPr/>
        </p:nvSpPr>
        <p:spPr>
          <a:xfrm>
            <a:off x="1234440" y="4495800"/>
            <a:ext cx="6172200" cy="2362200"/>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They looked good when they gathered together – they all had nice clothes, and wore perfumes to smell nice.</a:t>
            </a:r>
            <a:endParaRPr lang="en-US" sz="3600" b="1" cap="none" spc="0" dirty="0">
              <a:latin typeface="Calibri"/>
              <a:ea typeface="Calibri"/>
              <a:cs typeface="Times New Roman"/>
            </a:endParaRPr>
          </a:p>
        </p:txBody>
      </p:sp>
    </p:spTree>
    <p:extLst>
      <p:ext uri="{BB962C8B-B14F-4D97-AF65-F5344CB8AC3E}">
        <p14:creationId xmlns:p14="http://schemas.microsoft.com/office/powerpoint/2010/main" val="64254984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xEl>
                                              <p:pRg st="0" end="0"/>
                                            </p:txEl>
                                          </p:spTgt>
                                        </p:tgtEl>
                                      </p:cBhvr>
                                    </p:animEffect>
                                    <p:set>
                                      <p:cBhvr>
                                        <p:cTn id="12" dur="1" fill="hold">
                                          <p:stCondLst>
                                            <p:cond delay="499"/>
                                          </p:stCondLst>
                                        </p:cTn>
                                        <p:tgtEl>
                                          <p:spTgt spid="8">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bg/>
                                          </p:spTgt>
                                        </p:tgtEl>
                                      </p:cBhvr>
                                    </p:animEffect>
                                    <p:set>
                                      <p:cBhvr>
                                        <p:cTn id="15" dur="1" fill="hold">
                                          <p:stCondLst>
                                            <p:cond delay="499"/>
                                          </p:stCondLst>
                                        </p:cTn>
                                        <p:tgtEl>
                                          <p:spTgt spid="8">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fade">
                                      <p:cBhvr>
                                        <p:cTn id="23" dur="1000"/>
                                        <p:tgtEl>
                                          <p:spTgt spid="9">
                                            <p:bg/>
                                          </p:spTgt>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5"/>
                                        </p:tgtEl>
                                      </p:cBhvr>
                                      <p:by x="25000" y="25000"/>
                                    </p:animScale>
                                  </p:childTnLst>
                                </p:cTn>
                              </p:par>
                              <p:par>
                                <p:cTn id="36" presetID="49" presetClass="path" presetSubtype="0" accel="50000" decel="50000" fill="hold" nodeType="withEffect">
                                  <p:stCondLst>
                                    <p:cond delay="0"/>
                                  </p:stCondLst>
                                  <p:childTnLst>
                                    <p:animMotion origin="layout" path="M 0.02309 0.08727 L 0.44462 0.31968 " pathEditMode="relative" rAng="0" ptsTypes="AA">
                                      <p:cBhvr>
                                        <p:cTn id="37" dur="2000" fill="hold"/>
                                        <p:tgtEl>
                                          <p:spTgt spid="5"/>
                                        </p:tgtEl>
                                        <p:attrNameLst>
                                          <p:attrName>ppt_x</p:attrName>
                                          <p:attrName>ppt_y</p:attrName>
                                        </p:attrNameLst>
                                      </p:cBhvr>
                                      <p:rCtr x="21076" y="11620"/>
                                    </p:animMotion>
                                  </p:childTnLst>
                                </p:cTn>
                              </p:par>
                              <p:par>
                                <p:cTn id="38" presetID="10" presetClass="exit" presetSubtype="0" fill="hold" grpId="0" nodeType="withEffect">
                                  <p:stCondLst>
                                    <p:cond delay="0"/>
                                  </p:stCondLst>
                                  <p:childTnLst>
                                    <p:animEffect transition="out" filter="fade">
                                      <p:cBhvr>
                                        <p:cTn id="39" dur="1000"/>
                                        <p:tgtEl>
                                          <p:spTgt spid="9">
                                            <p:txEl>
                                              <p:pRg st="0" end="0"/>
                                            </p:txEl>
                                          </p:spTgt>
                                        </p:tgtEl>
                                      </p:cBhvr>
                                    </p:animEffect>
                                    <p:set>
                                      <p:cBhvr>
                                        <p:cTn id="40" dur="1" fill="hold">
                                          <p:stCondLst>
                                            <p:cond delay="999"/>
                                          </p:stCondLst>
                                        </p:cTn>
                                        <p:tgtEl>
                                          <p:spTgt spid="9">
                                            <p:txEl>
                                              <p:pRg st="0" end="0"/>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0"/>
                                        <p:tgtEl>
                                          <p:spTgt spid="9">
                                            <p:bg/>
                                          </p:spTgt>
                                        </p:tgtEl>
                                      </p:cBhvr>
                                    </p:animEffect>
                                    <p:set>
                                      <p:cBhvr>
                                        <p:cTn id="43" dur="1" fill="hold">
                                          <p:stCondLst>
                                            <p:cond delay="999"/>
                                          </p:stCondLst>
                                        </p:cTn>
                                        <p:tgtEl>
                                          <p:spTgt spid="9">
                                            <p:bg/>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Effect transition="in" filter="fade">
                                      <p:cBhvr>
                                        <p:cTn id="55" dur="1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nodeType="clickEffect">
                                  <p:stCondLst>
                                    <p:cond delay="0"/>
                                  </p:stCondLst>
                                  <p:childTnLst>
                                    <p:animScale>
                                      <p:cBhvr>
                                        <p:cTn id="59" dur="2000" fill="hold"/>
                                        <p:tgtEl>
                                          <p:spTgt spid="6"/>
                                        </p:tgtEl>
                                      </p:cBhvr>
                                      <p:by x="50000" y="50000"/>
                                    </p:animScale>
                                  </p:childTnLst>
                                </p:cTn>
                              </p:par>
                            </p:childTnLst>
                          </p:cTn>
                        </p:par>
                        <p:par>
                          <p:cTn id="60" fill="hold">
                            <p:stCondLst>
                              <p:cond delay="2000"/>
                            </p:stCondLst>
                            <p:childTnLst>
                              <p:par>
                                <p:cTn id="61" presetID="49" presetClass="path" presetSubtype="0" accel="50000" decel="50000" fill="hold" nodeType="afterEffect">
                                  <p:stCondLst>
                                    <p:cond delay="0"/>
                                  </p:stCondLst>
                                  <p:childTnLst>
                                    <p:animMotion origin="layout" path="M 2.77778E-7 -4.44444E-6 L -0.54774 0.27223 " pathEditMode="relative" rAng="0" ptsTypes="AA">
                                      <p:cBhvr>
                                        <p:cTn id="62" dur="2000" fill="hold"/>
                                        <p:tgtEl>
                                          <p:spTgt spid="6"/>
                                        </p:tgtEl>
                                        <p:attrNameLst>
                                          <p:attrName>ppt_x</p:attrName>
                                          <p:attrName>ppt_y</p:attrName>
                                        </p:attrNameLst>
                                      </p:cBhvr>
                                      <p:rCtr x="-27396" y="13611"/>
                                    </p:animMotion>
                                  </p:childTnLst>
                                </p:cTn>
                              </p:par>
                              <p:par>
                                <p:cTn id="63" presetID="10" presetClass="exit" presetSubtype="0" fill="hold" grpId="1"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fade">
                                      <p:cBhvr>
                                        <p:cTn id="70" dur="500"/>
                                        <p:tgtEl>
                                          <p:spTgt spid="11">
                                            <p:txEl>
                                              <p:pRg st="0" end="0"/>
                                            </p:txEl>
                                          </p:spTgt>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1">
                                            <p:bg/>
                                          </p:spTgt>
                                        </p:tgtEl>
                                        <p:attrNameLst>
                                          <p:attrName>style.visibility</p:attrName>
                                        </p:attrNameLst>
                                      </p:cBhvr>
                                      <p:to>
                                        <p:strVal val="visible"/>
                                      </p:to>
                                    </p:set>
                                    <p:animEffect transition="in" filter="fade">
                                      <p:cBhvr>
                                        <p:cTn id="73" dur="1000"/>
                                        <p:tgtEl>
                                          <p:spTgt spid="11">
                                            <p:bg/>
                                          </p:spTgt>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xEl>
                                              <p:pRg st="0" end="0"/>
                                            </p:txEl>
                                          </p:spTgt>
                                        </p:tgtEl>
                                        <p:attrNameLst>
                                          <p:attrName>style.visibility</p:attrName>
                                        </p:attrNameLst>
                                      </p:cBhvr>
                                      <p:to>
                                        <p:strVal val="visible"/>
                                      </p:to>
                                    </p:set>
                                    <p:animEffect transition="in" filter="fade">
                                      <p:cBhvr>
                                        <p:cTn id="76" dur="1000"/>
                                        <p:tgtEl>
                                          <p:spTgt spid="11">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2000" fill="hold"/>
                                        <p:tgtEl>
                                          <p:spTgt spid="7"/>
                                        </p:tgtEl>
                                      </p:cBhvr>
                                      <p:by x="25000" y="25000"/>
                                    </p:animScale>
                                  </p:childTnLst>
                                </p:cTn>
                              </p:par>
                            </p:childTnLst>
                          </p:cTn>
                        </p:par>
                        <p:par>
                          <p:cTn id="86" fill="hold">
                            <p:stCondLst>
                              <p:cond delay="2000"/>
                            </p:stCondLst>
                            <p:childTnLst>
                              <p:par>
                                <p:cTn id="87" presetID="49" presetClass="path" presetSubtype="0" accel="50000" decel="50000" fill="hold" nodeType="afterEffect">
                                  <p:stCondLst>
                                    <p:cond delay="0"/>
                                  </p:stCondLst>
                                  <p:childTnLst>
                                    <p:animMotion origin="layout" path="M -3.33333E-6 4.81481E-6 L 0.18542 0.26203 " pathEditMode="relative" rAng="0" ptsTypes="AA">
                                      <p:cBhvr>
                                        <p:cTn id="88" dur="2000" fill="hold"/>
                                        <p:tgtEl>
                                          <p:spTgt spid="7"/>
                                        </p:tgtEl>
                                        <p:attrNameLst>
                                          <p:attrName>ppt_x</p:attrName>
                                          <p:attrName>ppt_y</p:attrName>
                                        </p:attrNameLst>
                                      </p:cBhvr>
                                      <p:rCtr x="9271" y="13102"/>
                                    </p:animMotion>
                                  </p:childTnLst>
                                </p:cTn>
                              </p:par>
                              <p:par>
                                <p:cTn id="89" presetID="10" presetClass="exit" presetSubtype="0" fill="hold" grpId="0" nodeType="withEffect">
                                  <p:stCondLst>
                                    <p:cond delay="0"/>
                                  </p:stCondLst>
                                  <p:childTnLst>
                                    <p:animEffect transition="out" filter="fade">
                                      <p:cBhvr>
                                        <p:cTn id="90" dur="1000"/>
                                        <p:tgtEl>
                                          <p:spTgt spid="11">
                                            <p:txEl>
                                              <p:pRg st="0" end="0"/>
                                            </p:txEl>
                                          </p:spTgt>
                                        </p:tgtEl>
                                      </p:cBhvr>
                                    </p:animEffect>
                                    <p:set>
                                      <p:cBhvr>
                                        <p:cTn id="91" dur="1" fill="hold">
                                          <p:stCondLst>
                                            <p:cond delay="999"/>
                                          </p:stCondLst>
                                        </p:cTn>
                                        <p:tgtEl>
                                          <p:spTgt spid="11">
                                            <p:txEl>
                                              <p:pRg st="0" end="0"/>
                                            </p:txEl>
                                          </p:spTgt>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1000"/>
                                        <p:tgtEl>
                                          <p:spTgt spid="11">
                                            <p:bg/>
                                          </p:spTgt>
                                        </p:tgtEl>
                                      </p:cBhvr>
                                    </p:animEffect>
                                    <p:set>
                                      <p:cBhvr>
                                        <p:cTn id="94" dur="1" fill="hold">
                                          <p:stCondLst>
                                            <p:cond delay="999"/>
                                          </p:stCondLst>
                                        </p:cTn>
                                        <p:tgtEl>
                                          <p:spTgt spid="11">
                                            <p:bg/>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2">
                                            <p:txEl>
                                              <p:pRg st="0" end="0"/>
                                            </p:txEl>
                                          </p:spTgt>
                                        </p:tgtEl>
                                        <p:attrNameLst>
                                          <p:attrName>style.visibility</p:attrName>
                                        </p:attrNameLst>
                                      </p:cBhvr>
                                      <p:to>
                                        <p:strVal val="visible"/>
                                      </p:to>
                                    </p:set>
                                    <p:animEffect transition="in" filter="fade">
                                      <p:cBhvr>
                                        <p:cTn id="99" dur="500"/>
                                        <p:tgtEl>
                                          <p:spTgt spid="1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2">
                                            <p:bg/>
                                          </p:spTgt>
                                        </p:tgtEl>
                                        <p:attrNameLst>
                                          <p:attrName>style.visibility</p:attrName>
                                        </p:attrNameLst>
                                      </p:cBhvr>
                                      <p:to>
                                        <p:strVal val="visible"/>
                                      </p:to>
                                    </p:set>
                                    <p:animEffect transition="in" filter="fade">
                                      <p:cBhvr>
                                        <p:cTn id="102" dur="1000"/>
                                        <p:tgtEl>
                                          <p:spTgt spid="12">
                                            <p:bg/>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2">
                                            <p:txEl>
                                              <p:pRg st="0" end="0"/>
                                            </p:txEl>
                                          </p:spTgt>
                                        </p:tgtEl>
                                        <p:attrNameLst>
                                          <p:attrName>style.visibility</p:attrName>
                                        </p:attrNameLst>
                                      </p:cBhvr>
                                      <p:to>
                                        <p:strVal val="visible"/>
                                      </p:to>
                                    </p:set>
                                    <p:animEffect transition="in" filter="fade">
                                      <p:cBhvr>
                                        <p:cTn id="105" dur="1000"/>
                                        <p:tgtEl>
                                          <p:spTgt spid="12">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1000"/>
                                        <p:tgtEl>
                                          <p:spTgt spid="19"/>
                                        </p:tgtEl>
                                      </p:cBhvr>
                                    </p:animEffect>
                                  </p:childTnLst>
                                </p:cTn>
                              </p:par>
                              <p:par>
                                <p:cTn id="111" presetID="10" presetClass="entr" presetSubtype="0"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1000"/>
                                        <p:tgtEl>
                                          <p:spTgt spid="16"/>
                                        </p:tgtEl>
                                      </p:cBhvr>
                                    </p:animEffect>
                                  </p:childTnLst>
                                </p:cTn>
                              </p:par>
                              <p:par>
                                <p:cTn id="114" presetID="10" presetClass="entr" presetSubtype="0" fill="hold"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1000"/>
                                        <p:tgtEl>
                                          <p:spTgt spid="15"/>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1000"/>
                                        <p:tgtEl>
                                          <p:spTgt spid="12">
                                            <p:txEl>
                                              <p:pRg st="0" end="0"/>
                                            </p:txEl>
                                          </p:spTgt>
                                        </p:tgtEl>
                                      </p:cBhvr>
                                    </p:animEffect>
                                    <p:set>
                                      <p:cBhvr>
                                        <p:cTn id="124" dur="1" fill="hold">
                                          <p:stCondLst>
                                            <p:cond delay="999"/>
                                          </p:stCondLst>
                                        </p:cTn>
                                        <p:tgtEl>
                                          <p:spTgt spid="12">
                                            <p:txEl>
                                              <p:pRg st="0" end="0"/>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0" nodeType="clickEffect">
                                  <p:stCondLst>
                                    <p:cond delay="0"/>
                                  </p:stCondLst>
                                  <p:childTnLst>
                                    <p:animEffect transition="out" filter="fade">
                                      <p:cBhvr>
                                        <p:cTn id="128" dur="1000"/>
                                        <p:tgtEl>
                                          <p:spTgt spid="12">
                                            <p:bg/>
                                          </p:spTgt>
                                        </p:tgtEl>
                                      </p:cBhvr>
                                    </p:animEffect>
                                    <p:set>
                                      <p:cBhvr>
                                        <p:cTn id="129" dur="1" fill="hold">
                                          <p:stCondLst>
                                            <p:cond delay="999"/>
                                          </p:stCondLst>
                                        </p:cTn>
                                        <p:tgtEl>
                                          <p:spTgt spid="12">
                                            <p:bg/>
                                          </p:spTgt>
                                        </p:tgtEl>
                                        <p:attrNameLst>
                                          <p:attrName>style.visibility</p:attrName>
                                        </p:attrNameLst>
                                      </p:cBhvr>
                                      <p:to>
                                        <p:strVal val="hidden"/>
                                      </p:to>
                                    </p:set>
                                  </p:childTnLst>
                                </p:cTn>
                              </p:par>
                              <p:par>
                                <p:cTn id="130" presetID="6" presetClass="emph" presetSubtype="0" fill="hold" nodeType="withEffect">
                                  <p:stCondLst>
                                    <p:cond delay="0"/>
                                  </p:stCondLst>
                                  <p:childTnLst>
                                    <p:animScale>
                                      <p:cBhvr>
                                        <p:cTn id="131" dur="2000" fill="hold"/>
                                        <p:tgtEl>
                                          <p:spTgt spid="19"/>
                                        </p:tgtEl>
                                      </p:cBhvr>
                                      <p:by x="50000" y="50000"/>
                                    </p:animScale>
                                  </p:childTnLst>
                                </p:cTn>
                              </p:par>
                              <p:par>
                                <p:cTn id="132" presetID="6" presetClass="emph" presetSubtype="0" fill="hold" nodeType="withEffect">
                                  <p:stCondLst>
                                    <p:cond delay="0"/>
                                  </p:stCondLst>
                                  <p:childTnLst>
                                    <p:animScale>
                                      <p:cBhvr>
                                        <p:cTn id="133" dur="2000" fill="hold"/>
                                        <p:tgtEl>
                                          <p:spTgt spid="16"/>
                                        </p:tgtEl>
                                      </p:cBhvr>
                                      <p:by x="50000" y="50000"/>
                                    </p:animScale>
                                  </p:childTnLst>
                                </p:cTn>
                              </p:par>
                              <p:par>
                                <p:cTn id="134" presetID="6" presetClass="emph" presetSubtype="0" fill="hold" nodeType="withEffect">
                                  <p:stCondLst>
                                    <p:cond delay="0"/>
                                  </p:stCondLst>
                                  <p:childTnLst>
                                    <p:animScale>
                                      <p:cBhvr>
                                        <p:cTn id="135" dur="2000" fill="hold"/>
                                        <p:tgtEl>
                                          <p:spTgt spid="15"/>
                                        </p:tgtEl>
                                      </p:cBhvr>
                                      <p:by x="50000" y="50000"/>
                                    </p:animScale>
                                  </p:childTnLst>
                                </p:cTn>
                              </p:par>
                              <p:par>
                                <p:cTn id="136" presetID="6" presetClass="emph" presetSubtype="0" fill="hold" nodeType="withEffect">
                                  <p:stCondLst>
                                    <p:cond delay="0"/>
                                  </p:stCondLst>
                                  <p:childTnLst>
                                    <p:animScale>
                                      <p:cBhvr>
                                        <p:cTn id="137" dur="2000" fill="hold"/>
                                        <p:tgtEl>
                                          <p:spTgt spid="20"/>
                                        </p:tgtEl>
                                      </p:cBhvr>
                                      <p:by x="50000" y="50000"/>
                                    </p:animScale>
                                  </p:childTnLst>
                                </p:cTn>
                              </p:par>
                            </p:childTnLst>
                          </p:cTn>
                        </p:par>
                        <p:par>
                          <p:cTn id="138" fill="hold">
                            <p:stCondLst>
                              <p:cond delay="2000"/>
                            </p:stCondLst>
                            <p:childTnLst>
                              <p:par>
                                <p:cTn id="139" presetID="49" presetClass="path" presetSubtype="0" accel="50000" decel="50000" fill="hold" nodeType="afterEffect">
                                  <p:stCondLst>
                                    <p:cond delay="0"/>
                                  </p:stCondLst>
                                  <p:childTnLst>
                                    <p:animMotion origin="layout" path="M 4.44444E-6 -3.7037E-7 L -0.10764 0.63866 " pathEditMode="relative" rAng="0" ptsTypes="AA">
                                      <p:cBhvr>
                                        <p:cTn id="140" dur="2000" fill="hold"/>
                                        <p:tgtEl>
                                          <p:spTgt spid="15"/>
                                        </p:tgtEl>
                                        <p:attrNameLst>
                                          <p:attrName>ppt_x</p:attrName>
                                          <p:attrName>ppt_y</p:attrName>
                                        </p:attrNameLst>
                                      </p:cBhvr>
                                      <p:rCtr x="-5382" y="31921"/>
                                    </p:animMotion>
                                  </p:childTnLst>
                                </p:cTn>
                              </p:par>
                              <p:par>
                                <p:cTn id="141" presetID="49" presetClass="path" presetSubtype="0" accel="50000" decel="50000" fill="hold" nodeType="withEffect">
                                  <p:stCondLst>
                                    <p:cond delay="0"/>
                                  </p:stCondLst>
                                  <p:childTnLst>
                                    <p:animMotion origin="layout" path="M 1.11111E-6 4.44444E-6 L -0.28889 0.66458 " pathEditMode="relative" rAng="0" ptsTypes="AA">
                                      <p:cBhvr>
                                        <p:cTn id="142" dur="2000" fill="hold"/>
                                        <p:tgtEl>
                                          <p:spTgt spid="16"/>
                                        </p:tgtEl>
                                        <p:attrNameLst>
                                          <p:attrName>ppt_x</p:attrName>
                                          <p:attrName>ppt_y</p:attrName>
                                        </p:attrNameLst>
                                      </p:cBhvr>
                                      <p:rCtr x="-14444" y="33218"/>
                                    </p:animMotion>
                                  </p:childTnLst>
                                </p:cTn>
                              </p:par>
                              <p:par>
                                <p:cTn id="143" presetID="49" presetClass="path" presetSubtype="0" accel="50000" decel="50000" fill="hold" nodeType="withEffect">
                                  <p:stCondLst>
                                    <p:cond delay="0"/>
                                  </p:stCondLst>
                                  <p:childTnLst>
                                    <p:animMotion origin="layout" path="M -3.88889E-6 -3.7037E-7 L -0.15451 0.17963 " pathEditMode="relative" rAng="0" ptsTypes="AA">
                                      <p:cBhvr>
                                        <p:cTn id="144" dur="2000" fill="hold"/>
                                        <p:tgtEl>
                                          <p:spTgt spid="19"/>
                                        </p:tgtEl>
                                        <p:attrNameLst>
                                          <p:attrName>ppt_x</p:attrName>
                                          <p:attrName>ppt_y</p:attrName>
                                        </p:attrNameLst>
                                      </p:cBhvr>
                                      <p:rCtr x="-7726" y="8981"/>
                                    </p:animMotion>
                                  </p:childTnLst>
                                </p:cTn>
                              </p:par>
                              <p:par>
                                <p:cTn id="145" presetID="49" presetClass="path" presetSubtype="0" accel="50000" decel="50000" fill="hold" nodeType="withEffect">
                                  <p:stCondLst>
                                    <p:cond delay="0"/>
                                  </p:stCondLst>
                                  <p:childTnLst>
                                    <p:animMotion origin="layout" path="M -2.77778E-7 3.33333E-6 L 0.08733 0.35208 " pathEditMode="relative" rAng="0" ptsTypes="AA">
                                      <p:cBhvr>
                                        <p:cTn id="146" dur="2000" fill="hold"/>
                                        <p:tgtEl>
                                          <p:spTgt spid="20"/>
                                        </p:tgtEl>
                                        <p:attrNameLst>
                                          <p:attrName>ppt_x</p:attrName>
                                          <p:attrName>ppt_y</p:attrName>
                                        </p:attrNameLst>
                                      </p:cBhvr>
                                      <p:rCtr x="4358" y="17593"/>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
                                            <p:txEl>
                                              <p:pRg st="0" end="0"/>
                                            </p:txEl>
                                          </p:spTgt>
                                        </p:tgtEl>
                                        <p:attrNameLst>
                                          <p:attrName>style.visibility</p:attrName>
                                        </p:attrNameLst>
                                      </p:cBhvr>
                                      <p:to>
                                        <p:strVal val="visible"/>
                                      </p:to>
                                    </p:set>
                                    <p:animEffect transition="in" filter="fade">
                                      <p:cBhvr>
                                        <p:cTn id="151" dur="500"/>
                                        <p:tgtEl>
                                          <p:spTgt spid="3">
                                            <p:txEl>
                                              <p:pRg st="0" end="0"/>
                                            </p:txEl>
                                          </p:spTgt>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3">
                                            <p:bg/>
                                          </p:spTgt>
                                        </p:tgtEl>
                                        <p:attrNameLst>
                                          <p:attrName>style.visibility</p:attrName>
                                        </p:attrNameLst>
                                      </p:cBhvr>
                                      <p:to>
                                        <p:strVal val="visible"/>
                                      </p:to>
                                    </p:set>
                                    <p:animEffect transition="in" filter="fade">
                                      <p:cBhvr>
                                        <p:cTn id="154" dur="1000"/>
                                        <p:tgtEl>
                                          <p:spTgt spid="3">
                                            <p:bg/>
                                          </p:spTgt>
                                        </p:tgtEl>
                                      </p:cBhvr>
                                    </p:animEffect>
                                  </p:childTnLst>
                                </p:cTn>
                              </p:par>
                              <p:par>
                                <p:cTn id="155" presetID="10" presetClass="entr" presetSubtype="0" fill="hold" grpId="1" nodeType="withEffect">
                                  <p:stCondLst>
                                    <p:cond delay="0"/>
                                  </p:stCondLst>
                                  <p:childTnLst>
                                    <p:set>
                                      <p:cBhvr>
                                        <p:cTn id="156" dur="1" fill="hold">
                                          <p:stCondLst>
                                            <p:cond delay="0"/>
                                          </p:stCondLst>
                                        </p:cTn>
                                        <p:tgtEl>
                                          <p:spTgt spid="3">
                                            <p:txEl>
                                              <p:pRg st="0" end="0"/>
                                            </p:txEl>
                                          </p:spTgt>
                                        </p:tgtEl>
                                        <p:attrNameLst>
                                          <p:attrName>style.visibility</p:attrName>
                                        </p:attrNameLst>
                                      </p:cBhvr>
                                      <p:to>
                                        <p:strVal val="visible"/>
                                      </p:to>
                                    </p:set>
                                    <p:animEffect transition="in" filter="fade">
                                      <p:cBhvr>
                                        <p:cTn id="15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3" grpId="1" build="p" animBg="1"/>
      <p:bldP spid="9" grpId="0" uiExpand="1" build="allAtOnce" animBg="1"/>
      <p:bldP spid="9" grpId="1" build="allAtOnce" animBg="1"/>
      <p:bldP spid="10" grpId="0" animBg="1"/>
      <p:bldP spid="10" grpId="1" animBg="1"/>
      <p:bldP spid="11" grpId="0" build="allAtOnce" animBg="1"/>
      <p:bldP spid="11" grpId="1" build="allAtOnce" animBg="1"/>
      <p:bldP spid="12" grpId="0" build="allAtOnce" animBg="1"/>
      <p:bldP spid="12" grpI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179457" y="3993494"/>
            <a:ext cx="2964543" cy="3166171"/>
            <a:chOff x="5672154" y="3067058"/>
            <a:chExt cx="3369738" cy="3665458"/>
          </a:xfrm>
        </p:grpSpPr>
        <p:pic>
          <p:nvPicPr>
            <p:cNvPr id="14" name="Picture 1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62316" y="3129570"/>
              <a:ext cx="1179576" cy="3121152"/>
            </a:xfrm>
            <a:prstGeom prst="rect">
              <a:avLst/>
            </a:prstGeom>
          </p:spPr>
        </p:pic>
        <p:pic>
          <p:nvPicPr>
            <p:cNvPr id="15" name="Picture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739"/>
            <a:stretch/>
          </p:blipFill>
          <p:spPr>
            <a:xfrm flipH="1">
              <a:off x="5672154" y="3067058"/>
              <a:ext cx="2511725" cy="3665458"/>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762" y="4053617"/>
            <a:ext cx="1438864" cy="2537632"/>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98995" l="9843" r="99606">
                        <a14:foregroundMark x1="27953" y1="36181" x2="27953" y2="36181"/>
                        <a14:foregroundMark x1="32283" y1="38191" x2="32283" y2="38191"/>
                        <a14:foregroundMark x1="26772" y1="55779" x2="26772" y2="55779"/>
                        <a14:foregroundMark x1="32677" y1="57286" x2="32677" y2="57286"/>
                        <a14:foregroundMark x1="37795" y1="66332" x2="37795" y2="66332"/>
                        <a14:foregroundMark x1="26378" y1="57286" x2="26378" y2="57286"/>
                        <a14:foregroundMark x1="41732" y1="85427" x2="41732" y2="85427"/>
                        <a14:foregroundMark x1="41732" y1="85427" x2="41732" y2="85427"/>
                        <a14:foregroundMark x1="47244" y1="85930" x2="47244" y2="85930"/>
                        <a14:foregroundMark x1="53937" y1="60804" x2="53937" y2="60804"/>
                        <a14:foregroundMark x1="59449" y1="62312" x2="59449" y2="62312"/>
                        <a14:foregroundMark x1="81102" y1="80402" x2="81102" y2="80402"/>
                        <a14:foregroundMark x1="93307" y1="83417" x2="93307" y2="83417"/>
                        <a14:foregroundMark x1="79921" y1="85427" x2="79921" y2="85427"/>
                        <a14:backgroundMark x1="93307" y1="7538" x2="93307" y2="7538"/>
                        <a14:backgroundMark x1="14961" y1="9548" x2="14961" y2="9548"/>
                        <a14:backgroundMark x1="3150" y1="12563" x2="3150" y2="12563"/>
                        <a14:backgroundMark x1="92913" y1="96482" x2="92913" y2="96482"/>
                      </a14:backgroundRemoval>
                    </a14:imgEffect>
                  </a14:imgLayer>
                </a14:imgProps>
              </a:ext>
              <a:ext uri="{28A0092B-C50C-407E-A947-70E740481C1C}">
                <a14:useLocalDpi xmlns:a14="http://schemas.microsoft.com/office/drawing/2010/main" val="0"/>
              </a:ext>
            </a:extLst>
          </a:blip>
          <a:stretch>
            <a:fillRect/>
          </a:stretch>
        </p:blipFill>
        <p:spPr>
          <a:xfrm>
            <a:off x="-361539" y="2514600"/>
            <a:ext cx="5559817" cy="4355920"/>
          </a:xfrm>
          <a:prstGeom prst="rect">
            <a:avLst/>
          </a:prstGeom>
        </p:spPr>
      </p:pic>
      <p:sp>
        <p:nvSpPr>
          <p:cNvPr id="2" name="Title 1"/>
          <p:cNvSpPr>
            <a:spLocks noGrp="1"/>
          </p:cNvSpPr>
          <p:nvPr>
            <p:ph type="title"/>
          </p:nvPr>
        </p:nvSpPr>
        <p:spPr>
          <a:xfrm rot="19140000">
            <a:off x="-297999" y="1687452"/>
            <a:ext cx="2527202" cy="510820"/>
          </a:xfrm>
        </p:spPr>
        <p:txBody>
          <a:bodyPr/>
          <a:lstStyle/>
          <a:p>
            <a:r>
              <a:rPr lang="en-US" sz="3600" cap="none" dirty="0" smtClean="0"/>
              <a:t>Complaint</a:t>
            </a:r>
            <a:endParaRPr lang="en-US" sz="3600" cap="none" dirty="0"/>
          </a:p>
        </p:txBody>
      </p:sp>
      <p:sp>
        <p:nvSpPr>
          <p:cNvPr id="3" name="Text Placeholder 2"/>
          <p:cNvSpPr>
            <a:spLocks noGrp="1"/>
          </p:cNvSpPr>
          <p:nvPr>
            <p:ph type="body" idx="1"/>
          </p:nvPr>
        </p:nvSpPr>
        <p:spPr>
          <a:xfrm>
            <a:off x="1905000" y="76200"/>
            <a:ext cx="7162800" cy="3124200"/>
          </a:xfrm>
          <a:solidFill>
            <a:srgbClr val="FFFFFF">
              <a:alpha val="50196"/>
            </a:srgbClr>
          </a:solidFill>
        </p:spPr>
        <p:txBody>
          <a:bodyPr>
            <a:noAutofit/>
          </a:bodyPr>
          <a:lstStyle/>
          <a:p>
            <a:pPr>
              <a:spcBef>
                <a:spcPts val="0"/>
              </a:spcBef>
            </a:pPr>
            <a:r>
              <a:rPr lang="en-US" sz="3600" b="1" cap="none" spc="0" dirty="0">
                <a:latin typeface="Calibri"/>
                <a:ea typeface="Calibri"/>
                <a:cs typeface="Times New Roman"/>
              </a:rPr>
              <a:t>The biggest thing that came up in the business meetings wasn’t how to support the missions of Paul (that was covered – they gave more than any of the other </a:t>
            </a:r>
            <a:r>
              <a:rPr lang="en-US" sz="3600" b="1" cap="none" spc="0" dirty="0" smtClean="0">
                <a:latin typeface="Calibri"/>
                <a:ea typeface="Calibri"/>
                <a:cs typeface="Times New Roman"/>
              </a:rPr>
              <a:t>churches).</a:t>
            </a:r>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pic>
        <p:nvPicPr>
          <p:cNvPr id="6" name="Picture 5"/>
          <p:cNvPicPr>
            <a:picLocks noChangeAspect="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3067" b="93467" l="5588" r="46821">
                        <a14:foregroundMark x1="26301" y1="31733" x2="26301" y2="31733"/>
                        <a14:backgroundMark x1="61079" y1="14933" x2="61079" y2="14933"/>
                        <a14:backgroundMark x1="40366" y1="68533" x2="40366" y2="68533"/>
                        <a14:backgroundMark x1="10983" y1="82667" x2="10983" y2="82667"/>
                        <a14:backgroundMark x1="13776" y1="97200" x2="13776" y2="97200"/>
                        <a14:backgroundMark x1="2408" y1="22000" x2="2408" y2="22000"/>
                        <a14:backgroundMark x1="14162" y1="7867" x2="14162" y2="7867"/>
                      </a14:backgroundRemoval>
                    </a14:imgEffect>
                  </a14:imgLayer>
                </a14:imgProps>
              </a:ext>
              <a:ext uri="{28A0092B-C50C-407E-A947-70E740481C1C}">
                <a14:useLocalDpi xmlns:a14="http://schemas.microsoft.com/office/drawing/2010/main" val="0"/>
              </a:ext>
            </a:extLst>
          </a:blip>
          <a:srcRect l="4082" r="53552"/>
          <a:stretch/>
        </p:blipFill>
        <p:spPr>
          <a:xfrm flipH="1">
            <a:off x="2121231" y="4476296"/>
            <a:ext cx="1291380" cy="2502919"/>
          </a:xfrm>
          <a:prstGeom prst="rect">
            <a:avLst/>
          </a:prstGeom>
        </p:spPr>
      </p:pic>
      <p:pic>
        <p:nvPicPr>
          <p:cNvPr id="10" name="Picture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2400" y="4309482"/>
            <a:ext cx="2895600" cy="2526554"/>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5856" b="100000" l="6529" r="90378">
                        <a14:foregroundMark x1="19833" y1="63562" x2="19833" y2="63562"/>
                        <a14:foregroundMark x1="53375" y1="55571" x2="53375" y2="55571"/>
                        <a14:foregroundMark x1="35421" y1="44018" x2="35421" y2="44018"/>
                        <a14:foregroundMark x1="70633" y1="52009" x2="70633" y2="52009"/>
                        <a14:foregroundMark x1="47947" y1="86438" x2="47947" y2="86438"/>
                        <a14:foregroundMark x1="27001" y1="88219" x2="27001" y2="88219"/>
                        <a14:foregroundMark x1="78079" y1="46438" x2="78079" y2="46438"/>
                        <a14:foregroundMark x1="63535" y1="26210" x2="63535" y2="26210"/>
                        <a14:foregroundMark x1="46625" y1="25799" x2="46625" y2="25799"/>
                        <a14:foregroundMark x1="52679" y1="52466" x2="52679" y2="52466"/>
                        <a14:foregroundMark x1="36117" y1="88676" x2="36117" y2="88676"/>
                        <a14:foregroundMark x1="19833" y1="63105" x2="19833" y2="63105"/>
                        <a14:foregroundMark x1="52679" y1="55982" x2="52679" y2="55982"/>
                        <a14:foregroundMark x1="70355" y1="52466" x2="70355" y2="52466"/>
                        <a14:foregroundMark x1="45704" y1="27027" x2="45704" y2="27027"/>
                        <a14:foregroundMark x1="60137" y1="27928" x2="60137" y2="27928"/>
                        <a14:foregroundMark x1="30241" y1="93919" x2="30241" y2="93919"/>
                        <a14:foregroundMark x1="25430" y1="96396" x2="25430" y2="96396"/>
                        <a14:foregroundMark x1="57732" y1="94820" x2="57732" y2="94820"/>
                        <a14:foregroundMark x1="48110" y1="94820" x2="48110" y2="94820"/>
                        <a14:foregroundMark x1="52921" y1="91667" x2="52921" y2="91667"/>
                        <a14:foregroundMark x1="42268" y1="94820" x2="42268" y2="94820"/>
                        <a14:foregroundMark x1="43299" y1="92342" x2="43299" y2="92342"/>
                        <a14:foregroundMark x1="54296" y1="86937" x2="54296" y2="86937"/>
                        <a14:backgroundMark x1="74391" y1="3105" x2="74391" y2="3105"/>
                        <a14:backgroundMark x1="79471" y1="13105" x2="79471" y2="13105"/>
                      </a14:backgroundRemoval>
                    </a14:imgEffect>
                  </a14:imgLayer>
                </a14:imgProps>
              </a:ext>
              <a:ext uri="{28A0092B-C50C-407E-A947-70E740481C1C}">
                <a14:useLocalDpi xmlns:a14="http://schemas.microsoft.com/office/drawing/2010/main" val="0"/>
              </a:ext>
            </a:extLst>
          </a:blip>
          <a:stretch>
            <a:fillRect/>
          </a:stretch>
        </p:blipFill>
        <p:spPr>
          <a:xfrm flipH="1">
            <a:off x="6252939" y="4899263"/>
            <a:ext cx="1210121" cy="1844235"/>
          </a:xfrm>
          <a:prstGeom prst="rect">
            <a:avLst/>
          </a:prstGeom>
        </p:spPr>
      </p:pic>
      <p:pic>
        <p:nvPicPr>
          <p:cNvPr id="12" name="Picture 11"/>
          <p:cNvPicPr>
            <a:picLocks noChangeAspect="1"/>
          </p:cNvPicPr>
          <p:nvPr/>
        </p:nvPicPr>
        <p:blipFill rotWithShape="1">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backgroundRemoval t="9778" b="98667" l="0" r="83036">
                        <a14:foregroundMark x1="13393" y1="74667" x2="13393" y2="74667"/>
                        <a14:foregroundMark x1="18750" y1="71556" x2="18750" y2="71556"/>
                        <a14:foregroundMark x1="20536" y1="90222" x2="20536" y2="90222"/>
                        <a14:foregroundMark x1="20089" y1="95556" x2="20089" y2="95556"/>
                        <a14:foregroundMark x1="19643" y1="96444" x2="19643" y2="96444"/>
                        <a14:backgroundMark x1="24107" y1="6222" x2="24107" y2="6222"/>
                        <a14:backgroundMark x1="16518" y1="26222" x2="16518" y2="26222"/>
                      </a14:backgroundRemoval>
                    </a14:imgEffect>
                  </a14:imgLayer>
                </a14:imgProps>
              </a:ext>
              <a:ext uri="{28A0092B-C50C-407E-A947-70E740481C1C}">
                <a14:useLocalDpi xmlns:a14="http://schemas.microsoft.com/office/drawing/2010/main" val="0"/>
              </a:ext>
            </a:extLst>
          </a:blip>
          <a:srcRect r="17214"/>
          <a:stretch/>
        </p:blipFill>
        <p:spPr>
          <a:xfrm>
            <a:off x="2590800" y="4508953"/>
            <a:ext cx="1921086" cy="2330903"/>
          </a:xfrm>
          <a:prstGeom prst="rect">
            <a:avLst/>
          </a:prstGeom>
        </p:spPr>
      </p:pic>
      <p:sp>
        <p:nvSpPr>
          <p:cNvPr id="18" name="Text Placeholder 2"/>
          <p:cNvSpPr txBox="1">
            <a:spLocks/>
          </p:cNvSpPr>
          <p:nvPr/>
        </p:nvSpPr>
        <p:spPr>
          <a:xfrm>
            <a:off x="1901372" y="122373"/>
            <a:ext cx="7162800" cy="3421743"/>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pPr>
            <a:r>
              <a:rPr lang="en-US" sz="3600" b="1" cap="none" spc="0" dirty="0" smtClean="0">
                <a:latin typeface="Calibri"/>
                <a:ea typeface="Calibri"/>
                <a:cs typeface="Times New Roman"/>
              </a:rPr>
              <a:t>Nor </a:t>
            </a:r>
            <a:r>
              <a:rPr lang="en-US" sz="3600" b="1" cap="none" spc="0" dirty="0">
                <a:latin typeface="Calibri"/>
                <a:ea typeface="Calibri"/>
                <a:cs typeface="Times New Roman"/>
              </a:rPr>
              <a:t>was it how to reach </a:t>
            </a:r>
            <a:r>
              <a:rPr lang="en-US" sz="3600" b="1" cap="none" spc="0" dirty="0" smtClean="0">
                <a:latin typeface="Calibri"/>
                <a:ea typeface="Calibri"/>
                <a:cs typeface="Times New Roman"/>
              </a:rPr>
              <a:t>other </a:t>
            </a:r>
            <a:r>
              <a:rPr lang="en-US" sz="3600" b="1" cap="none" spc="0" dirty="0">
                <a:latin typeface="Calibri"/>
                <a:ea typeface="Calibri"/>
                <a:cs typeface="Times New Roman"/>
              </a:rPr>
              <a:t>citizens of Laodicea (after all, the town knew they came every Sunday morning to worship, and if anyone else wanted to come, they were welcome</a:t>
            </a:r>
            <a:r>
              <a:rPr lang="en-US" sz="3600" b="1" cap="none" spc="0" dirty="0" smtClean="0">
                <a:latin typeface="Calibri"/>
                <a:ea typeface="Calibri"/>
                <a:cs typeface="Times New Roman"/>
              </a:rPr>
              <a:t>).</a:t>
            </a:r>
            <a:endParaRPr lang="en-US" sz="3600" b="1" cap="none" spc="0" dirty="0">
              <a:latin typeface="Calibri"/>
              <a:ea typeface="Calibri"/>
              <a:cs typeface="Times New Roman"/>
            </a:endParaRPr>
          </a:p>
        </p:txBody>
      </p:sp>
      <p:sp>
        <p:nvSpPr>
          <p:cNvPr id="19" name="Text Placeholder 2"/>
          <p:cNvSpPr txBox="1">
            <a:spLocks/>
          </p:cNvSpPr>
          <p:nvPr/>
        </p:nvSpPr>
        <p:spPr>
          <a:xfrm>
            <a:off x="1901372" y="122373"/>
            <a:ext cx="7162800" cy="2964545"/>
          </a:xfrm>
          <a:prstGeom prst="rect">
            <a:avLst/>
          </a:prstGeom>
          <a:solidFill>
            <a:srgbClr val="FFFFFF"/>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pPr>
            <a:r>
              <a:rPr lang="en-US" sz="3600" b="1" cap="none" spc="0" dirty="0" smtClean="0">
                <a:latin typeface="Calibri"/>
                <a:ea typeface="Calibri"/>
                <a:cs typeface="Times New Roman"/>
              </a:rPr>
              <a:t>Nor </a:t>
            </a:r>
            <a:r>
              <a:rPr lang="en-US" sz="3600" b="1" cap="none" spc="0" dirty="0">
                <a:latin typeface="Calibri"/>
                <a:ea typeface="Calibri"/>
                <a:cs typeface="Times New Roman"/>
              </a:rPr>
              <a:t>was it how to train for mission work or teaching positions (their pastor taught everyone quite well, and no one was called to the mission </a:t>
            </a:r>
            <a:r>
              <a:rPr lang="en-US" sz="3600" b="1" cap="none" spc="0" dirty="0" smtClean="0">
                <a:latin typeface="Calibri"/>
                <a:ea typeface="Calibri"/>
                <a:cs typeface="Times New Roman"/>
              </a:rPr>
              <a:t>field anyway). </a:t>
            </a:r>
            <a:endParaRPr lang="en-US" sz="3600" b="1" cap="none" spc="0" dirty="0">
              <a:latin typeface="Calibri"/>
              <a:ea typeface="Calibri"/>
              <a:cs typeface="Times New Roman"/>
            </a:endParaRPr>
          </a:p>
        </p:txBody>
      </p:sp>
      <p:sp>
        <p:nvSpPr>
          <p:cNvPr id="20" name="Text Placeholder 2"/>
          <p:cNvSpPr txBox="1">
            <a:spLocks/>
          </p:cNvSpPr>
          <p:nvPr/>
        </p:nvSpPr>
        <p:spPr>
          <a:xfrm>
            <a:off x="1482621" y="122373"/>
            <a:ext cx="7581551" cy="3421743"/>
          </a:xfrm>
          <a:prstGeom prst="rect">
            <a:avLst/>
          </a:prstGeom>
          <a:solidFill>
            <a:schemeClr val="accent2">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pPr>
            <a:r>
              <a:rPr lang="en-US" sz="3600" b="1" cap="none" spc="0" dirty="0">
                <a:latin typeface="Calibri"/>
                <a:ea typeface="Calibri"/>
                <a:cs typeface="Times New Roman"/>
              </a:rPr>
              <a:t>No, the biggest thing that came up in the Laodicean business meeting </a:t>
            </a:r>
            <a:r>
              <a:rPr lang="en-US" sz="3600" b="1" cap="none" spc="0" dirty="0" smtClean="0">
                <a:latin typeface="Calibri"/>
                <a:ea typeface="Calibri"/>
                <a:cs typeface="Times New Roman"/>
              </a:rPr>
              <a:t>was a </a:t>
            </a:r>
            <a:r>
              <a:rPr lang="en-US" sz="3600" b="1" cap="none" spc="0" dirty="0">
                <a:latin typeface="Calibri"/>
                <a:ea typeface="Calibri"/>
                <a:cs typeface="Times New Roman"/>
              </a:rPr>
              <a:t>needed </a:t>
            </a:r>
            <a:r>
              <a:rPr lang="en-US" sz="3600" b="1" cap="none" spc="0" dirty="0" smtClean="0">
                <a:latin typeface="Calibri"/>
                <a:ea typeface="Calibri"/>
                <a:cs typeface="Times New Roman"/>
              </a:rPr>
              <a:t>change </a:t>
            </a:r>
            <a:r>
              <a:rPr lang="en-US" sz="3600" b="1" cap="none" spc="0" dirty="0">
                <a:latin typeface="Calibri"/>
                <a:ea typeface="Calibri"/>
                <a:cs typeface="Times New Roman"/>
              </a:rPr>
              <a:t>in color </a:t>
            </a:r>
            <a:r>
              <a:rPr lang="en-US" sz="3600" b="1" cap="none" spc="0" dirty="0" smtClean="0">
                <a:latin typeface="Calibri"/>
                <a:ea typeface="Calibri"/>
                <a:cs typeface="Times New Roman"/>
              </a:rPr>
              <a:t>for </a:t>
            </a:r>
            <a:r>
              <a:rPr lang="en-US" sz="3600" b="1" cap="none" spc="0" dirty="0">
                <a:latin typeface="Calibri"/>
                <a:ea typeface="Calibri"/>
                <a:cs typeface="Times New Roman"/>
              </a:rPr>
              <a:t>the church house, so someone </a:t>
            </a:r>
            <a:r>
              <a:rPr lang="en-US" sz="3600" b="1" cap="none" spc="0" dirty="0" smtClean="0">
                <a:latin typeface="Calibri"/>
                <a:ea typeface="Calibri"/>
                <a:cs typeface="Times New Roman"/>
              </a:rPr>
              <a:t>needed </a:t>
            </a:r>
            <a:r>
              <a:rPr lang="en-US" sz="3600" b="1" cap="none" spc="0" dirty="0">
                <a:latin typeface="Calibri"/>
                <a:ea typeface="Calibri"/>
                <a:cs typeface="Times New Roman"/>
              </a:rPr>
              <a:t>to send off to Thyatira to get some madder root paint to spruce up the place.</a:t>
            </a:r>
          </a:p>
        </p:txBody>
      </p:sp>
      <p:sp>
        <p:nvSpPr>
          <p:cNvPr id="21" name="Text Placeholder 2"/>
          <p:cNvSpPr txBox="1">
            <a:spLocks/>
          </p:cNvSpPr>
          <p:nvPr/>
        </p:nvSpPr>
        <p:spPr>
          <a:xfrm>
            <a:off x="1828800" y="1123666"/>
            <a:ext cx="7162800" cy="2431144"/>
          </a:xfrm>
          <a:prstGeom prst="rect">
            <a:avLst/>
          </a:prstGeom>
          <a:solidFill>
            <a:schemeClr val="accent2">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pPr>
            <a:r>
              <a:rPr lang="en-US" sz="3600" b="1" cap="none" spc="0" dirty="0">
                <a:latin typeface="Calibri"/>
                <a:ea typeface="Calibri"/>
                <a:cs typeface="Times New Roman"/>
              </a:rPr>
              <a:t>They were indifferent to </a:t>
            </a:r>
            <a:r>
              <a:rPr lang="en-US" sz="3600" b="1" cap="none" spc="0" dirty="0" smtClean="0">
                <a:latin typeface="Calibri"/>
                <a:ea typeface="Calibri"/>
                <a:cs typeface="Times New Roman"/>
              </a:rPr>
              <a:t>their </a:t>
            </a:r>
            <a:r>
              <a:rPr lang="en-US" sz="3600" b="1" cap="none" spc="0" dirty="0">
                <a:latin typeface="Calibri"/>
                <a:ea typeface="Calibri"/>
                <a:cs typeface="Times New Roman"/>
              </a:rPr>
              <a:t>spiritual </a:t>
            </a:r>
            <a:r>
              <a:rPr lang="en-US" sz="3600" b="1" cap="none" spc="0" dirty="0" smtClean="0">
                <a:latin typeface="Calibri"/>
                <a:ea typeface="Calibri"/>
                <a:cs typeface="Times New Roman"/>
              </a:rPr>
              <a:t>needs or the spiritual needs </a:t>
            </a:r>
            <a:r>
              <a:rPr lang="en-US" sz="3600" b="1" cap="none" spc="0" dirty="0">
                <a:latin typeface="Calibri"/>
                <a:ea typeface="Calibri"/>
                <a:cs typeface="Times New Roman"/>
              </a:rPr>
              <a:t>of others. They were lukewarm Christians.</a:t>
            </a:r>
          </a:p>
        </p:txBody>
      </p:sp>
      <p:grpSp>
        <p:nvGrpSpPr>
          <p:cNvPr id="22" name="Group 21"/>
          <p:cNvGrpSpPr/>
          <p:nvPr/>
        </p:nvGrpSpPr>
        <p:grpSpPr>
          <a:xfrm>
            <a:off x="2320398" y="1123666"/>
            <a:ext cx="5185228" cy="2283753"/>
            <a:chOff x="1981200" y="1362637"/>
            <a:chExt cx="6488636" cy="5567283"/>
          </a:xfrm>
          <a:solidFill>
            <a:srgbClr val="FA945C"/>
          </a:solidFill>
        </p:grpSpPr>
        <p:sp>
          <p:nvSpPr>
            <p:cNvPr id="23" name="Text Placeholder 2"/>
            <p:cNvSpPr txBox="1">
              <a:spLocks/>
            </p:cNvSpPr>
            <p:nvPr/>
          </p:nvSpPr>
          <p:spPr>
            <a:xfrm>
              <a:off x="1981200" y="1371601"/>
              <a:ext cx="6488636" cy="5558319"/>
            </a:xfrm>
            <a:prstGeom prst="round2DiagRect">
              <a:avLst/>
            </a:prstGeom>
            <a:grp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spcBef>
                  <a:spcPts val="0"/>
                </a:spcBef>
                <a:spcAft>
                  <a:spcPts val="1200"/>
                </a:spcAft>
              </a:pP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24" name="Text Placeholder 2"/>
            <p:cNvSpPr txBox="1">
              <a:spLocks/>
            </p:cNvSpPr>
            <p:nvPr/>
          </p:nvSpPr>
          <p:spPr>
            <a:xfrm>
              <a:off x="1981200" y="1362637"/>
              <a:ext cx="6488636" cy="5567283"/>
            </a:xfrm>
            <a:prstGeom prst="round2DiagRect">
              <a:avLst/>
            </a:prstGeom>
            <a:grp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spcAft>
                  <a:spcPts val="1200"/>
                </a:spcAft>
              </a:pPr>
              <a:r>
                <a:rPr lang="en-US" sz="4400" b="1" i="1" cap="none" spc="0" dirty="0" smtClean="0">
                  <a:solidFill>
                    <a:schemeClr val="bg1"/>
                  </a:solidFill>
                  <a:effectLst>
                    <a:outerShdw blurRad="38100" dist="50800" dir="8100000" algn="tr" rotWithShape="0">
                      <a:prstClr val="black"/>
                    </a:outerShdw>
                  </a:effectLst>
                  <a:latin typeface="Calibri"/>
                  <a:ea typeface="Calibri"/>
                  <a:cs typeface="Times New Roman"/>
                </a:rPr>
                <a:t>Does this describe any church you know today? </a:t>
              </a:r>
              <a:endParaRPr lang="en-US" sz="4400" b="1" i="1" cap="none" spc="0" dirty="0">
                <a:solidFill>
                  <a:schemeClr val="bg1"/>
                </a:solidFill>
                <a:effectLst>
                  <a:outerShdw blurRad="38100" dist="50800" dir="8100000" algn="tr" rotWithShape="0">
                    <a:prstClr val="black"/>
                  </a:outerShdw>
                </a:effectLst>
                <a:latin typeface="Calibri"/>
                <a:ea typeface="Calibri"/>
                <a:cs typeface="Times New Roman"/>
              </a:endParaRPr>
            </a:p>
          </p:txBody>
        </p:sp>
      </p:grpSp>
    </p:spTree>
    <p:extLst>
      <p:ext uri="{BB962C8B-B14F-4D97-AF65-F5344CB8AC3E}">
        <p14:creationId xmlns:p14="http://schemas.microsoft.com/office/powerpoint/2010/main" val="182015993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2" nodeType="withEffect">
                                  <p:stCondLst>
                                    <p:cond delay="0"/>
                                  </p:stCondLst>
                                  <p:childTnLst>
                                    <p:animEffect transition="out" filter="fade">
                                      <p:cBhvr>
                                        <p:cTn id="17" dur="500"/>
                                        <p:tgtEl>
                                          <p:spTgt spid="3">
                                            <p:bg/>
                                          </p:spTgt>
                                        </p:tgtEl>
                                      </p:cBhvr>
                                    </p:animEffect>
                                    <p:set>
                                      <p:cBhvr>
                                        <p:cTn id="18" dur="1" fill="hold">
                                          <p:stCondLst>
                                            <p:cond delay="499"/>
                                          </p:stCondLst>
                                        </p:cTn>
                                        <p:tgtEl>
                                          <p:spTgt spid="3">
                                            <p:bg/>
                                          </p:spTgt>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animEffect transition="in" filter="fade">
                                      <p:cBhvr>
                                        <p:cTn id="25" dur="1000"/>
                                        <p:tgtEl>
                                          <p:spTgt spid="18">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8">
                                            <p:txEl>
                                              <p:pRg st="0" end="0"/>
                                            </p:txEl>
                                          </p:spTgt>
                                        </p:tgtEl>
                                      </p:cBhvr>
                                    </p:animEffect>
                                    <p:set>
                                      <p:cBhvr>
                                        <p:cTn id="30" dur="1" fill="hold">
                                          <p:stCondLst>
                                            <p:cond delay="499"/>
                                          </p:stCondLst>
                                        </p:cTn>
                                        <p:tgtEl>
                                          <p:spTgt spid="18">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8">
                                            <p:bg/>
                                          </p:spTgt>
                                        </p:tgtEl>
                                      </p:cBhvr>
                                    </p:animEffect>
                                    <p:set>
                                      <p:cBhvr>
                                        <p:cTn id="33" dur="1" fill="hold">
                                          <p:stCondLst>
                                            <p:cond delay="499"/>
                                          </p:stCondLst>
                                        </p:cTn>
                                        <p:tgtEl>
                                          <p:spTgt spid="18">
                                            <p:bg/>
                                          </p:spTgt>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Effect transition="in" filter="fade">
                                      <p:cBhvr>
                                        <p:cTn id="46" dur="1000"/>
                                        <p:tgtEl>
                                          <p:spTgt spid="20">
                                            <p:txEl>
                                              <p:pRg st="0" end="0"/>
                                            </p:txEl>
                                          </p:spTgt>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0">
                                            <p:bg/>
                                          </p:spTgt>
                                        </p:tgtEl>
                                        <p:attrNameLst>
                                          <p:attrName>style.visibility</p:attrName>
                                        </p:attrNameLst>
                                      </p:cBhvr>
                                      <p:to>
                                        <p:strVal val="visible"/>
                                      </p:to>
                                    </p:set>
                                    <p:animEffect transition="in" filter="fade">
                                      <p:cBhvr>
                                        <p:cTn id="49" dur="1000"/>
                                        <p:tgtEl>
                                          <p:spTgt spid="20">
                                            <p:bg/>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0">
                                            <p:txEl>
                                              <p:pRg st="0" end="0"/>
                                            </p:txEl>
                                          </p:spTgt>
                                        </p:tgtEl>
                                      </p:cBhvr>
                                    </p:animEffect>
                                    <p:set>
                                      <p:cBhvr>
                                        <p:cTn id="54" dur="1" fill="hold">
                                          <p:stCondLst>
                                            <p:cond delay="499"/>
                                          </p:stCondLst>
                                        </p:cTn>
                                        <p:tgtEl>
                                          <p:spTgt spid="20">
                                            <p:txEl>
                                              <p:pRg st="0" end="0"/>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0">
                                            <p:bg/>
                                          </p:spTgt>
                                        </p:tgtEl>
                                      </p:cBhvr>
                                    </p:animEffect>
                                    <p:set>
                                      <p:cBhvr>
                                        <p:cTn id="57" dur="1" fill="hold">
                                          <p:stCondLst>
                                            <p:cond delay="499"/>
                                          </p:stCondLst>
                                        </p:cTn>
                                        <p:tgtEl>
                                          <p:spTgt spid="20">
                                            <p:bg/>
                                          </p:spTgt>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1">
                                            <p:bg/>
                                          </p:spTgt>
                                        </p:tgtEl>
                                        <p:attrNameLst>
                                          <p:attrName>style.visibility</p:attrName>
                                        </p:attrNameLst>
                                      </p:cBhvr>
                                      <p:to>
                                        <p:strVal val="visible"/>
                                      </p:to>
                                    </p:set>
                                    <p:animEffect transition="in" filter="fade">
                                      <p:cBhvr>
                                        <p:cTn id="64" dur="500"/>
                                        <p:tgtEl>
                                          <p:spTgt spid="21">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21">
                                            <p:txEl>
                                              <p:pRg st="0" end="0"/>
                                            </p:txEl>
                                          </p:spTgt>
                                        </p:tgtEl>
                                      </p:cBhvr>
                                    </p:animEffect>
                                    <p:set>
                                      <p:cBhvr>
                                        <p:cTn id="69" dur="1" fill="hold">
                                          <p:stCondLst>
                                            <p:cond delay="499"/>
                                          </p:stCondLst>
                                        </p:cTn>
                                        <p:tgtEl>
                                          <p:spTgt spid="21">
                                            <p:txEl>
                                              <p:pRg st="0" end="0"/>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1">
                                            <p:bg/>
                                          </p:spTgt>
                                        </p:tgtEl>
                                      </p:cBhvr>
                                    </p:animEffect>
                                    <p:set>
                                      <p:cBhvr>
                                        <p:cTn id="72" dur="1" fill="hold">
                                          <p:stCondLst>
                                            <p:cond delay="499"/>
                                          </p:stCondLst>
                                        </p:cTn>
                                        <p:tgtEl>
                                          <p:spTgt spid="21">
                                            <p:bg/>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1000" fill="hold"/>
                                        <p:tgtEl>
                                          <p:spTgt spid="22"/>
                                        </p:tgtEl>
                                        <p:attrNameLst>
                                          <p:attrName>ppt_w</p:attrName>
                                        </p:attrNameLst>
                                      </p:cBhvr>
                                      <p:tavLst>
                                        <p:tav tm="0">
                                          <p:val>
                                            <p:fltVal val="0"/>
                                          </p:val>
                                        </p:tav>
                                        <p:tav tm="100000">
                                          <p:val>
                                            <p:strVal val="#ppt_w"/>
                                          </p:val>
                                        </p:tav>
                                      </p:tavLst>
                                    </p:anim>
                                    <p:anim calcmode="lin" valueType="num">
                                      <p:cBhvr>
                                        <p:cTn id="78" dur="1000" fill="hold"/>
                                        <p:tgtEl>
                                          <p:spTgt spid="22"/>
                                        </p:tgtEl>
                                        <p:attrNameLst>
                                          <p:attrName>ppt_h</p:attrName>
                                        </p:attrNameLst>
                                      </p:cBhvr>
                                      <p:tavLst>
                                        <p:tav tm="0">
                                          <p:val>
                                            <p:fltVal val="0"/>
                                          </p:val>
                                        </p:tav>
                                        <p:tav tm="100000">
                                          <p:val>
                                            <p:strVal val="#ppt_h"/>
                                          </p:val>
                                        </p:tav>
                                      </p:tavLst>
                                    </p:anim>
                                    <p:anim calcmode="lin" valueType="num">
                                      <p:cBhvr>
                                        <p:cTn id="79" dur="1000" fill="hold"/>
                                        <p:tgtEl>
                                          <p:spTgt spid="22"/>
                                        </p:tgtEl>
                                        <p:attrNameLst>
                                          <p:attrName>style.rotation</p:attrName>
                                        </p:attrNameLst>
                                      </p:cBhvr>
                                      <p:tavLst>
                                        <p:tav tm="0">
                                          <p:val>
                                            <p:fltVal val="90"/>
                                          </p:val>
                                        </p:tav>
                                        <p:tav tm="100000">
                                          <p:val>
                                            <p:fltVal val="0"/>
                                          </p:val>
                                        </p:tav>
                                      </p:tavLst>
                                    </p:anim>
                                    <p:animEffect transition="in" filter="fade">
                                      <p:cBhvr>
                                        <p:cTn id="8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P spid="3" grpId="2" build="p" animBg="1"/>
      <p:bldP spid="18" grpId="0" build="p" animBg="1"/>
      <p:bldP spid="18" grpId="1" uiExpand="1" build="allAtOnce" animBg="1"/>
      <p:bldP spid="19" grpId="0" animBg="1"/>
      <p:bldP spid="19" grpId="1" animBg="1"/>
      <p:bldP spid="20" grpId="0" build="p" animBg="1"/>
      <p:bldP spid="20" grpId="1" uiExpand="1" build="allAtOnce" animBg="1"/>
      <p:bldP spid="21" grpId="0" uiExpand="1" build="p" animBg="1"/>
      <p:bldP spid="21" grpId="1"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2106717" y="178587"/>
            <a:ext cx="6400800" cy="838200"/>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This church didn’t have a clue…</a:t>
            </a:r>
            <a:endParaRPr lang="en-US" sz="4000" b="1" cap="none" spc="0" dirty="0">
              <a:solidFill>
                <a:srgbClr val="686868"/>
              </a:solidFill>
              <a:latin typeface="Calibri"/>
              <a:ea typeface="Calibri"/>
              <a:cs typeface="Times New Roman"/>
            </a:endParaRPr>
          </a:p>
        </p:txBody>
      </p:sp>
      <p:sp>
        <p:nvSpPr>
          <p:cNvPr id="2" name="Title 1"/>
          <p:cNvSpPr>
            <a:spLocks noGrp="1"/>
          </p:cNvSpPr>
          <p:nvPr>
            <p:ph type="title"/>
          </p:nvPr>
        </p:nvSpPr>
        <p:spPr>
          <a:xfrm rot="19140000">
            <a:off x="-297999" y="1687452"/>
            <a:ext cx="2527202" cy="510820"/>
          </a:xfrm>
        </p:spPr>
        <p:txBody>
          <a:bodyPr/>
          <a:lstStyle/>
          <a:p>
            <a:r>
              <a:rPr lang="en-US" sz="3600" cap="none" dirty="0" smtClean="0"/>
              <a:t>Complaint</a:t>
            </a:r>
            <a:endParaRPr lang="en-US" sz="3600" cap="none" dirty="0"/>
          </a:p>
        </p:txBody>
      </p:sp>
      <p:sp>
        <p:nvSpPr>
          <p:cNvPr id="4" name="Title 1"/>
          <p:cNvSpPr txBox="1">
            <a:spLocks/>
          </p:cNvSpPr>
          <p:nvPr/>
        </p:nvSpPr>
        <p:spPr>
          <a:xfrm rot="19140000">
            <a:off x="-86394" y="6847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14" name="Text Placeholder 2"/>
          <p:cNvSpPr txBox="1">
            <a:spLocks/>
          </p:cNvSpPr>
          <p:nvPr/>
        </p:nvSpPr>
        <p:spPr>
          <a:xfrm rot="525659">
            <a:off x="4764299" y="1229441"/>
            <a:ext cx="3931379" cy="1301415"/>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wretched in God’s sight!</a:t>
            </a:r>
            <a:endParaRPr lang="en-US" sz="4000" b="1" cap="none" spc="0" dirty="0">
              <a:solidFill>
                <a:srgbClr val="686868"/>
              </a:solidFill>
              <a:latin typeface="Calibri"/>
              <a:ea typeface="Calibri"/>
              <a:cs typeface="Times New Roman"/>
            </a:endParaRPr>
          </a:p>
        </p:txBody>
      </p:sp>
      <p:sp>
        <p:nvSpPr>
          <p:cNvPr id="15" name="Text Placeholder 2"/>
          <p:cNvSpPr txBox="1">
            <a:spLocks/>
          </p:cNvSpPr>
          <p:nvPr/>
        </p:nvSpPr>
        <p:spPr>
          <a:xfrm rot="1258607">
            <a:off x="4594954" y="2597223"/>
            <a:ext cx="4079125" cy="1301415"/>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literally </a:t>
            </a:r>
            <a:r>
              <a:rPr lang="en-US" sz="3600" b="1" cap="none" spc="0" dirty="0">
                <a:latin typeface="Calibri"/>
                <a:ea typeface="Calibri"/>
                <a:cs typeface="Times New Roman"/>
              </a:rPr>
              <a:t>made Him sick!</a:t>
            </a:r>
            <a:endParaRPr lang="en-US" sz="4000" b="1" cap="none" spc="0" dirty="0">
              <a:solidFill>
                <a:srgbClr val="686868"/>
              </a:solidFill>
              <a:latin typeface="Calibri"/>
              <a:ea typeface="Calibri"/>
              <a:cs typeface="Times New Roman"/>
            </a:endParaRPr>
          </a:p>
        </p:txBody>
      </p:sp>
      <p:sp>
        <p:nvSpPr>
          <p:cNvPr id="17" name="Text Placeholder 2"/>
          <p:cNvSpPr txBox="1">
            <a:spLocks/>
          </p:cNvSpPr>
          <p:nvPr/>
        </p:nvSpPr>
        <p:spPr>
          <a:xfrm rot="20845422">
            <a:off x="293870" y="2182253"/>
            <a:ext cx="4306472" cy="1280823"/>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miserable </a:t>
            </a:r>
            <a:r>
              <a:rPr lang="en-US" sz="3600" b="1" cap="none" spc="0" dirty="0" smtClean="0">
                <a:latin typeface="Calibri"/>
                <a:ea typeface="Calibri"/>
                <a:cs typeface="Times New Roman"/>
              </a:rPr>
              <a:t>in </a:t>
            </a:r>
            <a:r>
              <a:rPr lang="en-US" sz="3600" b="1" cap="none" spc="0" dirty="0">
                <a:latin typeface="Calibri"/>
                <a:ea typeface="Calibri"/>
                <a:cs typeface="Times New Roman"/>
              </a:rPr>
              <a:t>their social lifestyles </a:t>
            </a:r>
            <a:endParaRPr lang="en-US" sz="4000" b="1" cap="none" spc="0" dirty="0">
              <a:solidFill>
                <a:srgbClr val="686868"/>
              </a:solidFill>
              <a:latin typeface="Calibri"/>
              <a:ea typeface="Calibri"/>
              <a:cs typeface="Times New Roman"/>
            </a:endParaRPr>
          </a:p>
        </p:txBody>
      </p:sp>
      <p:sp>
        <p:nvSpPr>
          <p:cNvPr id="18" name="Text Placeholder 2"/>
          <p:cNvSpPr txBox="1">
            <a:spLocks/>
          </p:cNvSpPr>
          <p:nvPr/>
        </p:nvSpPr>
        <p:spPr>
          <a:xfrm>
            <a:off x="119337" y="3628571"/>
            <a:ext cx="4568786" cy="1317641"/>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honestly thought they had it pretty good!</a:t>
            </a:r>
            <a:endParaRPr lang="en-US" sz="4000" b="1" cap="none" spc="0" dirty="0">
              <a:solidFill>
                <a:srgbClr val="686868"/>
              </a:solidFill>
              <a:latin typeface="Calibri"/>
              <a:ea typeface="Calibri"/>
              <a:cs typeface="Times New Roman"/>
            </a:endParaRPr>
          </a:p>
        </p:txBody>
      </p:sp>
      <p:sp>
        <p:nvSpPr>
          <p:cNvPr id="19" name="Text Placeholder 2"/>
          <p:cNvSpPr txBox="1">
            <a:spLocks/>
          </p:cNvSpPr>
          <p:nvPr/>
        </p:nvSpPr>
        <p:spPr>
          <a:xfrm rot="20939588">
            <a:off x="490123" y="5096617"/>
            <a:ext cx="4403607" cy="1353450"/>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missing </a:t>
            </a:r>
            <a:r>
              <a:rPr lang="en-US" sz="3600" b="1" cap="none" spc="0" dirty="0" smtClean="0">
                <a:latin typeface="Calibri"/>
                <a:ea typeface="Calibri"/>
                <a:cs typeface="Times New Roman"/>
              </a:rPr>
              <a:t>excitement </a:t>
            </a:r>
            <a:r>
              <a:rPr lang="en-US" sz="3600" b="1" cap="none" spc="0" dirty="0">
                <a:latin typeface="Calibri"/>
                <a:ea typeface="Calibri"/>
                <a:cs typeface="Times New Roman"/>
              </a:rPr>
              <a:t>and blessings</a:t>
            </a:r>
            <a:endParaRPr lang="en-US" sz="4000" b="1" cap="none" spc="0" dirty="0">
              <a:solidFill>
                <a:srgbClr val="686868"/>
              </a:solidFill>
              <a:latin typeface="Calibri"/>
              <a:ea typeface="Calibri"/>
              <a:cs typeface="Times New Roman"/>
            </a:endParaRPr>
          </a:p>
        </p:txBody>
      </p:sp>
      <p:sp>
        <p:nvSpPr>
          <p:cNvPr id="3" name="Text Placeholder 2"/>
          <p:cNvSpPr>
            <a:spLocks noGrp="1"/>
          </p:cNvSpPr>
          <p:nvPr>
            <p:ph type="body" idx="1"/>
          </p:nvPr>
        </p:nvSpPr>
        <p:spPr>
          <a:xfrm>
            <a:off x="4971546" y="4068320"/>
            <a:ext cx="4084320" cy="1240723"/>
          </a:xfrm>
          <a:prstGeom prst="roundRect">
            <a:avLst/>
          </a:prstGeom>
          <a:solidFill>
            <a:schemeClr val="accent3">
              <a:lumMod val="20000"/>
              <a:lumOff val="80000"/>
            </a:schemeClr>
          </a:solidFill>
        </p:spPr>
        <p:txBody>
          <a:bodyPr>
            <a:noAutofit/>
          </a:bodyPr>
          <a:lstStyle/>
          <a:p>
            <a:pPr algn="ctr">
              <a:spcBef>
                <a:spcPts val="0"/>
              </a:spcBef>
            </a:pPr>
            <a:r>
              <a:rPr lang="en-US" sz="3600" b="1" cap="none" spc="0" dirty="0" smtClean="0">
                <a:latin typeface="Calibri"/>
                <a:ea typeface="Calibri"/>
                <a:cs typeface="Times New Roman"/>
              </a:rPr>
              <a:t>missing  mighty works of the Lord!</a:t>
            </a:r>
            <a:endParaRPr lang="en-US" sz="4000" b="1" cap="none" spc="0" dirty="0">
              <a:solidFill>
                <a:srgbClr val="686868"/>
              </a:solidFill>
              <a:latin typeface="Calibri"/>
              <a:ea typeface="Calibri"/>
              <a:cs typeface="Times New Roman"/>
            </a:endParaRPr>
          </a:p>
        </p:txBody>
      </p:sp>
      <p:sp>
        <p:nvSpPr>
          <p:cNvPr id="20" name="Text Placeholder 2"/>
          <p:cNvSpPr txBox="1">
            <a:spLocks/>
          </p:cNvSpPr>
          <p:nvPr/>
        </p:nvSpPr>
        <p:spPr>
          <a:xfrm rot="555724">
            <a:off x="4839079" y="5382644"/>
            <a:ext cx="3726184" cy="781394"/>
          </a:xfrm>
          <a:prstGeom prst="roundRect">
            <a:avLst/>
          </a:prstGeom>
          <a:solidFill>
            <a:schemeClr val="accent3">
              <a:lumMod val="20000"/>
              <a:lumOff val="8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spiritually </a:t>
            </a:r>
            <a:r>
              <a:rPr lang="en-US" sz="3600" b="1" cap="none" spc="0" dirty="0">
                <a:latin typeface="Calibri"/>
                <a:ea typeface="Calibri"/>
                <a:cs typeface="Times New Roman"/>
              </a:rPr>
              <a:t>poor!</a:t>
            </a:r>
            <a:endParaRPr lang="en-US" sz="4000" b="1" cap="none" spc="0" dirty="0">
              <a:solidFill>
                <a:srgbClr val="686868"/>
              </a:solidFill>
              <a:latin typeface="Calibri"/>
              <a:ea typeface="Calibri"/>
              <a:cs typeface="Times New Roman"/>
            </a:endParaRPr>
          </a:p>
        </p:txBody>
      </p:sp>
      <p:sp>
        <p:nvSpPr>
          <p:cNvPr id="21" name="Text Placeholder 2"/>
          <p:cNvSpPr txBox="1">
            <a:spLocks/>
          </p:cNvSpPr>
          <p:nvPr/>
        </p:nvSpPr>
        <p:spPr>
          <a:xfrm rot="957134">
            <a:off x="1778302" y="1123618"/>
            <a:ext cx="3588642" cy="1244375"/>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t</a:t>
            </a:r>
            <a:r>
              <a:rPr lang="en-US" sz="3600" b="1" cap="none" spc="0" dirty="0" smtClean="0">
                <a:latin typeface="Calibri"/>
                <a:ea typeface="Calibri"/>
                <a:cs typeface="Times New Roman"/>
              </a:rPr>
              <a:t>he </a:t>
            </a:r>
            <a:r>
              <a:rPr lang="en-US" sz="3600" b="1" cap="none" spc="0" dirty="0">
                <a:latin typeface="Calibri"/>
                <a:ea typeface="Calibri"/>
                <a:cs typeface="Times New Roman"/>
              </a:rPr>
              <a:t>Lord was not leading them!</a:t>
            </a:r>
            <a:endParaRPr lang="en-US" sz="4000" b="1" cap="none" spc="0" dirty="0">
              <a:solidFill>
                <a:srgbClr val="686868"/>
              </a:solidFill>
              <a:latin typeface="Calibri"/>
              <a:ea typeface="Calibri"/>
              <a:cs typeface="Times New Roman"/>
            </a:endParaRPr>
          </a:p>
        </p:txBody>
      </p:sp>
      <p:sp>
        <p:nvSpPr>
          <p:cNvPr id="22" name="Text Placeholder 2"/>
          <p:cNvSpPr txBox="1">
            <a:spLocks/>
          </p:cNvSpPr>
          <p:nvPr/>
        </p:nvSpPr>
        <p:spPr>
          <a:xfrm rot="20753740">
            <a:off x="4386955" y="2153950"/>
            <a:ext cx="3588642" cy="801412"/>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carnal - limited!</a:t>
            </a:r>
            <a:endParaRPr lang="en-US" sz="4000" b="1" cap="none" spc="0" dirty="0">
              <a:solidFill>
                <a:srgbClr val="686868"/>
              </a:solidFill>
              <a:latin typeface="Calibri"/>
              <a:ea typeface="Calibri"/>
              <a:cs typeface="Times New Roman"/>
            </a:endParaRPr>
          </a:p>
        </p:txBody>
      </p:sp>
      <p:sp>
        <p:nvSpPr>
          <p:cNvPr id="23" name="Text Placeholder 2"/>
          <p:cNvSpPr txBox="1">
            <a:spLocks/>
          </p:cNvSpPr>
          <p:nvPr/>
        </p:nvSpPr>
        <p:spPr>
          <a:xfrm rot="957134">
            <a:off x="2655322" y="2853495"/>
            <a:ext cx="2273734" cy="707010"/>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blind!</a:t>
            </a:r>
            <a:endParaRPr lang="en-US" sz="4000" b="1" cap="none" spc="0" dirty="0">
              <a:solidFill>
                <a:srgbClr val="686868"/>
              </a:solidFill>
              <a:latin typeface="Calibri"/>
              <a:ea typeface="Calibri"/>
              <a:cs typeface="Times New Roman"/>
            </a:endParaRPr>
          </a:p>
        </p:txBody>
      </p:sp>
      <p:sp>
        <p:nvSpPr>
          <p:cNvPr id="24" name="Text Placeholder 2"/>
          <p:cNvSpPr txBox="1">
            <a:spLocks/>
          </p:cNvSpPr>
          <p:nvPr/>
        </p:nvSpPr>
        <p:spPr>
          <a:xfrm rot="21302212">
            <a:off x="2599930" y="3458763"/>
            <a:ext cx="3588642" cy="1244375"/>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smtClean="0">
                <a:latin typeface="Calibri"/>
                <a:ea typeface="Calibri"/>
                <a:cs typeface="Times New Roman"/>
              </a:rPr>
              <a:t>Insensitive to God’s calling!</a:t>
            </a:r>
            <a:endParaRPr lang="en-US" sz="4000" b="1" cap="none" spc="0" dirty="0">
              <a:solidFill>
                <a:srgbClr val="686868"/>
              </a:solidFill>
              <a:latin typeface="Calibri"/>
              <a:ea typeface="Calibri"/>
              <a:cs typeface="Times New Roman"/>
            </a:endParaRPr>
          </a:p>
        </p:txBody>
      </p:sp>
      <p:sp>
        <p:nvSpPr>
          <p:cNvPr id="25" name="Text Placeholder 2"/>
          <p:cNvSpPr txBox="1">
            <a:spLocks/>
          </p:cNvSpPr>
          <p:nvPr/>
        </p:nvSpPr>
        <p:spPr>
          <a:xfrm rot="20471252">
            <a:off x="4791692" y="4214976"/>
            <a:ext cx="3109889" cy="1244375"/>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naked before the Lord!</a:t>
            </a:r>
            <a:endParaRPr lang="en-US" sz="4000" b="1" cap="none" spc="0" dirty="0">
              <a:solidFill>
                <a:srgbClr val="686868"/>
              </a:solidFill>
              <a:latin typeface="Calibri"/>
              <a:ea typeface="Calibri"/>
              <a:cs typeface="Times New Roman"/>
            </a:endParaRPr>
          </a:p>
        </p:txBody>
      </p:sp>
      <p:sp>
        <p:nvSpPr>
          <p:cNvPr id="26" name="Text Placeholder 2"/>
          <p:cNvSpPr txBox="1">
            <a:spLocks/>
          </p:cNvSpPr>
          <p:nvPr/>
        </p:nvSpPr>
        <p:spPr>
          <a:xfrm rot="892612">
            <a:off x="1308657" y="4831802"/>
            <a:ext cx="4193594" cy="1244375"/>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3600" b="1" cap="none" spc="0" dirty="0">
                <a:latin typeface="Calibri"/>
                <a:ea typeface="Calibri"/>
                <a:cs typeface="Times New Roman"/>
              </a:rPr>
              <a:t>happily going about their own way</a:t>
            </a:r>
            <a:endParaRPr lang="en-US" sz="4000" b="1" cap="none" spc="0" dirty="0">
              <a:solidFill>
                <a:srgbClr val="686868"/>
              </a:solidFill>
              <a:latin typeface="Calibri"/>
              <a:ea typeface="Calibri"/>
              <a:cs typeface="Times New Roman"/>
            </a:endParaRPr>
          </a:p>
        </p:txBody>
      </p:sp>
    </p:spTree>
    <p:extLst>
      <p:ext uri="{BB962C8B-B14F-4D97-AF65-F5344CB8AC3E}">
        <p14:creationId xmlns:p14="http://schemas.microsoft.com/office/powerpoint/2010/main" val="327270705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7" grpId="0" animBg="1"/>
      <p:bldP spid="18" grpId="0" animBg="1"/>
      <p:bldP spid="19" grpId="0" animBg="1"/>
      <p:bldP spid="3" grpId="0" build="p" animBg="1"/>
      <p:bldP spid="20" grpId="0" animBg="1"/>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4350" y="1016597"/>
            <a:ext cx="2384280" cy="573337"/>
          </a:xfrm>
        </p:spPr>
        <p:txBody>
          <a:bodyPr/>
          <a:lstStyle/>
          <a:p>
            <a:r>
              <a:rPr lang="en-US" dirty="0" smtClean="0"/>
              <a:t>The Letter</a:t>
            </a:r>
            <a:endParaRPr lang="en-US" dirty="0"/>
          </a:p>
        </p:txBody>
      </p:sp>
      <p:sp>
        <p:nvSpPr>
          <p:cNvPr id="3" name="Text Placeholder 2"/>
          <p:cNvSpPr>
            <a:spLocks noGrp="1"/>
          </p:cNvSpPr>
          <p:nvPr>
            <p:ph type="body" idx="1"/>
          </p:nvPr>
        </p:nvSpPr>
        <p:spPr>
          <a:xfrm>
            <a:off x="2514600" y="1066800"/>
            <a:ext cx="6324600" cy="5638800"/>
          </a:xfrm>
          <a:solidFill>
            <a:srgbClr val="FFFFFF">
              <a:alpha val="60000"/>
            </a:srgbClr>
          </a:solidFill>
        </p:spPr>
        <p:txBody>
          <a:bodyPr>
            <a:noAutofit/>
          </a:bodyPr>
          <a:lstStyle/>
          <a:p>
            <a:pPr>
              <a:spcBef>
                <a:spcPts val="0"/>
              </a:spcBef>
            </a:pPr>
            <a:r>
              <a:rPr lang="en-US" sz="4000" b="1" i="1" kern="0" cap="none" spc="0" dirty="0" smtClean="0">
                <a:latin typeface="Calibri"/>
                <a:ea typeface="Calibri"/>
                <a:cs typeface="Times New Roman"/>
              </a:rPr>
              <a:t>I counsel you to buy from Me gold refined in the fire, that you may be rich; and white garments, that you may be clothed, that the shame of your nakedness may not be revealed; and anoint your eyes with eye salve, that you may see.</a:t>
            </a:r>
            <a:endParaRPr lang="en-US" sz="2800" kern="0" cap="none" spc="0" dirty="0">
              <a:latin typeface="Calibri"/>
              <a:ea typeface="Calibri"/>
              <a:cs typeface="Times New Roman"/>
            </a:endParaRPr>
          </a:p>
        </p:txBody>
      </p:sp>
      <p:sp>
        <p:nvSpPr>
          <p:cNvPr id="5" name="Title 1"/>
          <p:cNvSpPr txBox="1">
            <a:spLocks/>
          </p:cNvSpPr>
          <p:nvPr/>
        </p:nvSpPr>
        <p:spPr>
          <a:xfrm rot="19140000">
            <a:off x="-232523" y="1435615"/>
            <a:ext cx="3429359"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God’s Counsel</a:t>
            </a:r>
            <a:endParaRPr lang="en-US" dirty="0"/>
          </a:p>
        </p:txBody>
      </p:sp>
    </p:spTree>
    <p:extLst>
      <p:ext uri="{BB962C8B-B14F-4D97-AF65-F5344CB8AC3E}">
        <p14:creationId xmlns:p14="http://schemas.microsoft.com/office/powerpoint/2010/main" val="55794078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981200" y="1723673"/>
            <a:ext cx="6705600" cy="2590800"/>
          </a:xfrm>
          <a:prstGeom prst="rect">
            <a:avLst/>
          </a:prstGeom>
          <a:solidFill>
            <a:srgbClr val="5ACEF9"/>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endParaRPr lang="en-US" sz="1800" b="1" cap="none" spc="0" dirty="0" smtClean="0">
              <a:latin typeface="Calibri"/>
              <a:ea typeface="Calibri"/>
              <a:cs typeface="Times New Roman"/>
            </a:endParaRPr>
          </a:p>
          <a:p>
            <a:pPr algn="ctr">
              <a:spcBef>
                <a:spcPts val="0"/>
              </a:spcBef>
            </a:pP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The </a:t>
            </a:r>
            <a:r>
              <a:rPr lang="en-US" sz="4000" b="1" cap="none" spc="0" dirty="0" err="1">
                <a:solidFill>
                  <a:schemeClr val="bg1"/>
                </a:solidFill>
                <a:effectLst>
                  <a:outerShdw blurRad="38100" dist="50800" dir="8100000" algn="tr" rotWithShape="0">
                    <a:prstClr val="black"/>
                  </a:outerShdw>
                </a:effectLst>
                <a:latin typeface="Calibri"/>
                <a:ea typeface="Calibri"/>
                <a:cs typeface="Times New Roman"/>
              </a:rPr>
              <a:t>Laodiceans</a:t>
            </a:r>
            <a:r>
              <a:rPr lang="en-US" sz="4000" b="1" cap="none" spc="0" dirty="0">
                <a:solidFill>
                  <a:schemeClr val="bg1"/>
                </a:solidFill>
                <a:effectLst>
                  <a:outerShdw blurRad="38100" dist="50800" dir="8100000" algn="tr" rotWithShape="0">
                    <a:prstClr val="black"/>
                  </a:outerShdw>
                </a:effectLst>
                <a:latin typeface="Calibri"/>
                <a:ea typeface="Calibri"/>
                <a:cs typeface="Times New Roman"/>
              </a:rPr>
              <a:t> loved to buy. And so, the Lord counsels them to buy </a:t>
            </a:r>
            <a:r>
              <a:rPr lang="en-US" sz="4000" b="1" cap="none" spc="0" dirty="0" smtClean="0">
                <a:solidFill>
                  <a:schemeClr val="bg1"/>
                </a:solidFill>
                <a:effectLst>
                  <a:outerShdw blurRad="38100" dist="50800" dir="8100000" algn="tr" rotWithShape="0">
                    <a:prstClr val="black"/>
                  </a:outerShdw>
                </a:effectLst>
                <a:latin typeface="Calibri"/>
                <a:ea typeface="Calibri"/>
                <a:cs typeface="Times New Roman"/>
              </a:rPr>
              <a:t>from Him!</a:t>
            </a:r>
            <a:endParaRPr lang="en-US" sz="4000" b="1" cap="none" spc="0" dirty="0">
              <a:solidFill>
                <a:schemeClr val="bg1"/>
              </a:solidFill>
              <a:effectLst>
                <a:outerShdw blurRad="38100" dist="50800" dir="8100000" algn="tr" rotWithShape="0">
                  <a:prstClr val="black"/>
                </a:outerShdw>
              </a:effectLst>
              <a:latin typeface="Calibri"/>
              <a:ea typeface="Calibri"/>
              <a:cs typeface="Times New Roman"/>
            </a:endParaRPr>
          </a:p>
        </p:txBody>
      </p:sp>
      <p:sp>
        <p:nvSpPr>
          <p:cNvPr id="6" name="Title 1"/>
          <p:cNvSpPr txBox="1">
            <a:spLocks/>
          </p:cNvSpPr>
          <p:nvPr/>
        </p:nvSpPr>
        <p:spPr>
          <a:xfrm rot="19140000">
            <a:off x="-83275" y="1017987"/>
            <a:ext cx="2384280"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7" name="Title 1"/>
          <p:cNvSpPr txBox="1">
            <a:spLocks/>
          </p:cNvSpPr>
          <p:nvPr/>
        </p:nvSpPr>
        <p:spPr>
          <a:xfrm rot="19140000">
            <a:off x="-211448" y="1437005"/>
            <a:ext cx="3429359"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God’s Counsel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05" y="762000"/>
            <a:ext cx="8049295" cy="535781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05" y="324773"/>
            <a:ext cx="8049295" cy="62579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2267"/>
            <a:ext cx="6934200" cy="687625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8" y="581406"/>
            <a:ext cx="9174868" cy="5719000"/>
          </a:xfrm>
          <a:prstGeom prst="rect">
            <a:avLst/>
          </a:prstGeom>
        </p:spPr>
      </p:pic>
      <p:sp>
        <p:nvSpPr>
          <p:cNvPr id="19" name="Rectangle 18"/>
          <p:cNvSpPr/>
          <p:nvPr/>
        </p:nvSpPr>
        <p:spPr>
          <a:xfrm>
            <a:off x="652019" y="960745"/>
            <a:ext cx="7710360" cy="4985980"/>
          </a:xfrm>
          <a:prstGeom prst="rect">
            <a:avLst/>
          </a:prstGeom>
        </p:spPr>
        <p:txBody>
          <a:bodyPr wrap="square">
            <a:spAutoFit/>
          </a:bodyPr>
          <a:lstStyle/>
          <a:p>
            <a:pPr lvl="0" algn="ctr">
              <a:spcAft>
                <a:spcPts val="1200"/>
              </a:spcAft>
            </a:pPr>
            <a:r>
              <a:rPr lang="en-US" sz="4400" b="1" i="1" dirty="0">
                <a:solidFill>
                  <a:srgbClr val="FFFFFF"/>
                </a:solidFill>
                <a:effectLst>
                  <a:outerShdw blurRad="38100" dist="50800" dir="8100000" algn="tr" rotWithShape="0">
                    <a:prstClr val="black"/>
                  </a:outerShdw>
                </a:effectLst>
                <a:latin typeface="Calibri"/>
                <a:ea typeface="Calibri"/>
                <a:cs typeface="Times New Roman"/>
              </a:rPr>
              <a:t>This fire-refined gold was only bought by completely trusting in the Lord and not in their own </a:t>
            </a:r>
            <a:r>
              <a:rPr lang="en-US" sz="4400" b="1" i="1" dirty="0" smtClean="0">
                <a:solidFill>
                  <a:srgbClr val="FFFFFF"/>
                </a:solidFill>
                <a:effectLst>
                  <a:outerShdw blurRad="38100" dist="50800" dir="8100000" algn="tr" rotWithShape="0">
                    <a:prstClr val="black"/>
                  </a:outerShdw>
                </a:effectLst>
                <a:latin typeface="Calibri"/>
                <a:ea typeface="Calibri"/>
                <a:cs typeface="Times New Roman"/>
              </a:rPr>
              <a:t>endeavors!</a:t>
            </a:r>
          </a:p>
          <a:p>
            <a:pPr lvl="0" algn="ctr">
              <a:spcAft>
                <a:spcPts val="1200"/>
              </a:spcAft>
            </a:pPr>
            <a:r>
              <a:rPr lang="en-US" sz="4400" b="1" i="1" dirty="0" smtClean="0">
                <a:solidFill>
                  <a:srgbClr val="FFFFFF"/>
                </a:solidFill>
                <a:effectLst>
                  <a:outerShdw blurRad="38100" dist="50800" dir="8100000" algn="tr" rotWithShape="0">
                    <a:prstClr val="black"/>
                  </a:outerShdw>
                </a:effectLst>
                <a:latin typeface="Calibri"/>
                <a:ea typeface="Calibri"/>
                <a:cs typeface="Times New Roman"/>
              </a:rPr>
              <a:t>Only </a:t>
            </a:r>
            <a:r>
              <a:rPr lang="en-US" sz="4400" b="1" i="1" dirty="0">
                <a:solidFill>
                  <a:srgbClr val="FFFFFF"/>
                </a:solidFill>
                <a:effectLst>
                  <a:outerShdw blurRad="38100" dist="50800" dir="8100000" algn="tr" rotWithShape="0">
                    <a:prstClr val="black"/>
                  </a:outerShdw>
                </a:effectLst>
                <a:latin typeface="Calibri"/>
                <a:ea typeface="Calibri"/>
                <a:cs typeface="Times New Roman"/>
              </a:rPr>
              <a:t>then could they </a:t>
            </a:r>
            <a:r>
              <a:rPr lang="en-US" sz="4400" b="1" i="1" dirty="0" smtClean="0">
                <a:solidFill>
                  <a:srgbClr val="FFFFFF"/>
                </a:solidFill>
                <a:effectLst>
                  <a:outerShdw blurRad="38100" dist="50800" dir="8100000" algn="tr" rotWithShape="0">
                    <a:prstClr val="black"/>
                  </a:outerShdw>
                </a:effectLst>
                <a:latin typeface="Calibri"/>
                <a:ea typeface="Calibri"/>
                <a:cs typeface="Times New Roman"/>
              </a:rPr>
              <a:t>discover </a:t>
            </a:r>
            <a:r>
              <a:rPr lang="en-US" sz="4400" b="1" i="1" dirty="0">
                <a:solidFill>
                  <a:srgbClr val="FFFFFF"/>
                </a:solidFill>
                <a:effectLst>
                  <a:outerShdw blurRad="38100" dist="50800" dir="8100000" algn="tr" rotWithShape="0">
                    <a:prstClr val="black"/>
                  </a:outerShdw>
                </a:effectLst>
                <a:latin typeface="Calibri"/>
                <a:ea typeface="Calibri"/>
                <a:cs typeface="Times New Roman"/>
              </a:rPr>
              <a:t>the riches of His grace in their lives!</a:t>
            </a: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tretch>
            <a:fillRect/>
          </a:stretch>
        </p:blipFill>
        <p:spPr>
          <a:xfrm>
            <a:off x="887699" y="0"/>
            <a:ext cx="7239000" cy="6872860"/>
          </a:xfrm>
          <a:prstGeom prst="rect">
            <a:avLst/>
          </a:prstGeom>
        </p:spPr>
      </p:pic>
      <p:sp>
        <p:nvSpPr>
          <p:cNvPr id="20" name="Rectangle 19"/>
          <p:cNvSpPr/>
          <p:nvPr/>
        </p:nvSpPr>
        <p:spPr>
          <a:xfrm>
            <a:off x="887699" y="1250187"/>
            <a:ext cx="7189501" cy="4832092"/>
          </a:xfrm>
          <a:prstGeom prst="rect">
            <a:avLst/>
          </a:prstGeom>
        </p:spPr>
        <p:txBody>
          <a:bodyPr wrap="square">
            <a:spAutoFit/>
          </a:bodyPr>
          <a:lstStyle/>
          <a:p>
            <a:pPr lvl="0" algn="ctr">
              <a:spcAft>
                <a:spcPts val="1200"/>
              </a:spcAft>
            </a:pPr>
            <a:r>
              <a:rPr lang="en-US" sz="4400" b="1" i="1" dirty="0">
                <a:solidFill>
                  <a:srgbClr val="FF8E61"/>
                </a:solidFill>
                <a:effectLst>
                  <a:outerShdw blurRad="38100" dist="50800" dir="8100000" algn="tr" rotWithShape="0">
                    <a:prstClr val="black"/>
                  </a:outerShdw>
                </a:effectLst>
                <a:latin typeface="Calibri"/>
                <a:ea typeface="Calibri"/>
                <a:cs typeface="Times New Roman"/>
              </a:rPr>
              <a:t>They needed to buy white garments by </a:t>
            </a:r>
            <a:r>
              <a:rPr lang="en-US" sz="4400" b="1" i="1" dirty="0" smtClean="0">
                <a:solidFill>
                  <a:srgbClr val="FF8E61"/>
                </a:solidFill>
                <a:effectLst>
                  <a:outerShdw blurRad="38100" dist="50800" dir="8100000" algn="tr" rotWithShape="0">
                    <a:prstClr val="black"/>
                  </a:outerShdw>
                </a:effectLst>
                <a:latin typeface="Calibri"/>
                <a:ea typeface="Calibri"/>
                <a:cs typeface="Times New Roman"/>
              </a:rPr>
              <a:t>repenting </a:t>
            </a:r>
            <a:r>
              <a:rPr lang="en-US" sz="4400" b="1" i="1" dirty="0">
                <a:solidFill>
                  <a:srgbClr val="FF8E61"/>
                </a:solidFill>
                <a:effectLst>
                  <a:outerShdw blurRad="38100" dist="50800" dir="8100000" algn="tr" rotWithShape="0">
                    <a:prstClr val="black"/>
                  </a:outerShdw>
                </a:effectLst>
                <a:latin typeface="Calibri"/>
                <a:ea typeface="Calibri"/>
                <a:cs typeface="Times New Roman"/>
              </a:rPr>
              <a:t>of </a:t>
            </a:r>
            <a:r>
              <a:rPr lang="en-US" sz="4400" b="1" i="1" dirty="0" smtClean="0">
                <a:solidFill>
                  <a:srgbClr val="FF8E61"/>
                </a:solidFill>
                <a:effectLst>
                  <a:outerShdw blurRad="38100" dist="50800" dir="8100000" algn="tr" rotWithShape="0">
                    <a:prstClr val="black"/>
                  </a:outerShdw>
                </a:effectLst>
                <a:latin typeface="Calibri"/>
                <a:ea typeface="Calibri"/>
                <a:cs typeface="Times New Roman"/>
              </a:rPr>
              <a:t>the sin </a:t>
            </a:r>
            <a:r>
              <a:rPr lang="en-US" sz="4400" b="1" i="1" dirty="0">
                <a:solidFill>
                  <a:srgbClr val="FF8E61"/>
                </a:solidFill>
                <a:effectLst>
                  <a:outerShdw blurRad="38100" dist="50800" dir="8100000" algn="tr" rotWithShape="0">
                    <a:prstClr val="black"/>
                  </a:outerShdw>
                </a:effectLst>
                <a:latin typeface="Calibri"/>
                <a:ea typeface="Calibri"/>
                <a:cs typeface="Times New Roman"/>
              </a:rPr>
              <a:t>in their lives – only then could they be clothed in His righteousness so that their </a:t>
            </a:r>
            <a:r>
              <a:rPr lang="en-US" sz="4400" b="1" i="1" dirty="0" smtClean="0">
                <a:solidFill>
                  <a:srgbClr val="FF8E61"/>
                </a:solidFill>
                <a:effectLst>
                  <a:outerShdw blurRad="38100" dist="50800" dir="8100000" algn="tr" rotWithShape="0">
                    <a:prstClr val="black"/>
                  </a:outerShdw>
                </a:effectLst>
                <a:latin typeface="Calibri"/>
                <a:ea typeface="Calibri"/>
                <a:cs typeface="Times New Roman"/>
              </a:rPr>
              <a:t>shameful, prideful hearts </a:t>
            </a:r>
            <a:r>
              <a:rPr lang="en-US" sz="4400" b="1" i="1" dirty="0">
                <a:solidFill>
                  <a:srgbClr val="FF8E61"/>
                </a:solidFill>
                <a:effectLst>
                  <a:outerShdw blurRad="38100" dist="50800" dir="8100000" algn="tr" rotWithShape="0">
                    <a:prstClr val="black"/>
                  </a:outerShdw>
                </a:effectLst>
                <a:latin typeface="Calibri"/>
                <a:ea typeface="Calibri"/>
                <a:cs typeface="Times New Roman"/>
              </a:rPr>
              <a:t>could not be seen.</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68" y="1131133"/>
            <a:ext cx="9174868" cy="4587434"/>
          </a:xfrm>
          <a:prstGeom prst="rect">
            <a:avLst/>
          </a:prstGeom>
        </p:spPr>
      </p:pic>
      <p:sp>
        <p:nvSpPr>
          <p:cNvPr id="21" name="Rectangle 20"/>
          <p:cNvSpPr/>
          <p:nvPr/>
        </p:nvSpPr>
        <p:spPr>
          <a:xfrm>
            <a:off x="228600" y="1355075"/>
            <a:ext cx="8686800" cy="4154984"/>
          </a:xfrm>
          <a:prstGeom prst="rect">
            <a:avLst/>
          </a:prstGeom>
        </p:spPr>
        <p:txBody>
          <a:bodyPr wrap="square">
            <a:spAutoFit/>
          </a:bodyPr>
          <a:lstStyle/>
          <a:p>
            <a:pPr algn="ctr">
              <a:spcBef>
                <a:spcPts val="0"/>
              </a:spcBef>
              <a:spcAft>
                <a:spcPts val="1200"/>
              </a:spcAft>
            </a:pPr>
            <a:r>
              <a:rPr lang="en-US" sz="4400" b="1" i="1" dirty="0">
                <a:solidFill>
                  <a:schemeClr val="bg1"/>
                </a:solidFill>
                <a:effectLst>
                  <a:outerShdw blurRad="38100" dist="50800" dir="8100000" algn="tr" rotWithShape="0">
                    <a:prstClr val="black"/>
                  </a:outerShdw>
                </a:effectLst>
                <a:latin typeface="Calibri"/>
                <a:ea typeface="Calibri"/>
                <a:cs typeface="Times New Roman"/>
              </a:rPr>
              <a:t>They needed eye salve </a:t>
            </a:r>
            <a:r>
              <a:rPr lang="en-US" sz="4400" b="1" i="1" dirty="0" smtClean="0">
                <a:solidFill>
                  <a:schemeClr val="bg1"/>
                </a:solidFill>
                <a:effectLst>
                  <a:outerShdw blurRad="38100" dist="50800" dir="8100000" algn="tr" rotWithShape="0">
                    <a:prstClr val="black"/>
                  </a:outerShdw>
                </a:effectLst>
                <a:latin typeface="Calibri"/>
                <a:ea typeface="Calibri"/>
                <a:cs typeface="Times New Roman"/>
              </a:rPr>
              <a:t>to see</a:t>
            </a:r>
            <a:r>
              <a:rPr lang="en-US" sz="4400" b="1" i="1" dirty="0">
                <a:solidFill>
                  <a:schemeClr val="bg1"/>
                </a:solidFill>
                <a:effectLst>
                  <a:outerShdw blurRad="38100" dist="50800" dir="8100000" algn="tr" rotWithShape="0">
                    <a:prstClr val="black"/>
                  </a:outerShdw>
                </a:effectLst>
                <a:latin typeface="Calibri"/>
                <a:ea typeface="Calibri"/>
                <a:cs typeface="Times New Roman"/>
              </a:rPr>
              <a:t>. They needed </a:t>
            </a:r>
            <a:r>
              <a:rPr lang="en-US" sz="4400" b="1" i="1" dirty="0" smtClean="0">
                <a:solidFill>
                  <a:schemeClr val="bg1"/>
                </a:solidFill>
                <a:effectLst>
                  <a:outerShdw blurRad="38100" dist="50800" dir="8100000" algn="tr" rotWithShape="0">
                    <a:prstClr val="black"/>
                  </a:outerShdw>
                </a:effectLst>
                <a:latin typeface="Calibri"/>
                <a:ea typeface="Calibri"/>
                <a:cs typeface="Times New Roman"/>
              </a:rPr>
              <a:t>to ask for God’s </a:t>
            </a:r>
            <a:r>
              <a:rPr lang="en-US" sz="4400" b="1" i="1" dirty="0">
                <a:solidFill>
                  <a:schemeClr val="bg1"/>
                </a:solidFill>
                <a:effectLst>
                  <a:outerShdw blurRad="38100" dist="50800" dir="8100000" algn="tr" rotWithShape="0">
                    <a:prstClr val="black"/>
                  </a:outerShdw>
                </a:effectLst>
                <a:latin typeface="Calibri"/>
                <a:ea typeface="Calibri"/>
                <a:cs typeface="Times New Roman"/>
              </a:rPr>
              <a:t>wisdom, the mind of Christ, and not their own limited understanding. Only then could they truly comprehend the ways of the Lord.</a:t>
            </a:r>
          </a:p>
        </p:txBody>
      </p:sp>
    </p:spTree>
    <p:extLst>
      <p:ext uri="{BB962C8B-B14F-4D97-AF65-F5344CB8AC3E}">
        <p14:creationId xmlns:p14="http://schemas.microsoft.com/office/powerpoint/2010/main" val="419210424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par>
                          <p:cTn id="16" fill="hold">
                            <p:stCondLst>
                              <p:cond delay="1000"/>
                            </p:stCondLst>
                            <p:childTnLst>
                              <p:par>
                                <p:cTn id="17" presetID="53" presetClass="entr" presetSubtype="16" fill="hold" nodeType="afterEffect">
                                  <p:stCondLst>
                                    <p:cond delay="60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8000"/>
                            </p:stCondLst>
                            <p:childTnLst>
                              <p:par>
                                <p:cTn id="23" presetID="53" presetClass="entr" presetSubtype="16" fill="hold" nodeType="afterEffect">
                                  <p:stCondLst>
                                    <p:cond delay="60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childTnLst>
                          </p:cTn>
                        </p:par>
                        <p:par>
                          <p:cTn id="28" fill="hold">
                            <p:stCondLst>
                              <p:cond delay="15000"/>
                            </p:stCondLst>
                            <p:childTnLst>
                              <p:par>
                                <p:cTn id="29" presetID="53" presetClass="entr" presetSubtype="16" fill="hold" nodeType="afterEffect">
                                  <p:stCondLst>
                                    <p:cond delay="50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Effect transition="in" filter="fade">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Effect transition="in" filter="fade">
                                      <p:cBhvr>
                                        <p:cTn id="40" dur="1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nodeType="clickEffect">
                                  <p:stCondLst>
                                    <p:cond delay="0"/>
                                  </p:stCondLst>
                                  <p:childTnLst>
                                    <p:anim calcmode="lin" valueType="num">
                                      <p:cBhvr>
                                        <p:cTn id="44" dur="500"/>
                                        <p:tgtEl>
                                          <p:spTgt spid="11"/>
                                        </p:tgtEl>
                                        <p:attrNameLst>
                                          <p:attrName>ppt_w</p:attrName>
                                        </p:attrNameLst>
                                      </p:cBhvr>
                                      <p:tavLst>
                                        <p:tav tm="0">
                                          <p:val>
                                            <p:strVal val="ppt_w"/>
                                          </p:val>
                                        </p:tav>
                                        <p:tav tm="100000">
                                          <p:val>
                                            <p:fltVal val="0"/>
                                          </p:val>
                                        </p:tav>
                                      </p:tavLst>
                                    </p:anim>
                                    <p:anim calcmode="lin" valueType="num">
                                      <p:cBhvr>
                                        <p:cTn id="45" dur="500"/>
                                        <p:tgtEl>
                                          <p:spTgt spid="11"/>
                                        </p:tgtEl>
                                        <p:attrNameLst>
                                          <p:attrName>ppt_h</p:attrName>
                                        </p:attrNameLst>
                                      </p:cBhvr>
                                      <p:tavLst>
                                        <p:tav tm="0">
                                          <p:val>
                                            <p:strVal val="ppt_h"/>
                                          </p:val>
                                        </p:tav>
                                        <p:tav tm="100000">
                                          <p:val>
                                            <p:fltVal val="0"/>
                                          </p:val>
                                        </p:tav>
                                      </p:tavLst>
                                    </p:anim>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53" presetClass="exit" presetSubtype="32" fill="hold" nodeType="with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53" presetClass="exit" presetSubtype="32" fill="hold" nodeType="withEffect">
                                  <p:stCondLst>
                                    <p:cond delay="0"/>
                                  </p:stCondLst>
                                  <p:childTnLst>
                                    <p:anim calcmode="lin" valueType="num">
                                      <p:cBhvr>
                                        <p:cTn id="54" dur="500"/>
                                        <p:tgtEl>
                                          <p:spTgt spid="13"/>
                                        </p:tgtEl>
                                        <p:attrNameLst>
                                          <p:attrName>ppt_w</p:attrName>
                                        </p:attrNameLst>
                                      </p:cBhvr>
                                      <p:tavLst>
                                        <p:tav tm="0">
                                          <p:val>
                                            <p:strVal val="ppt_w"/>
                                          </p:val>
                                        </p:tav>
                                        <p:tav tm="100000">
                                          <p:val>
                                            <p:fltVal val="0"/>
                                          </p:val>
                                        </p:tav>
                                      </p:tavLst>
                                    </p:anim>
                                    <p:anim calcmode="lin" valueType="num">
                                      <p:cBhvr>
                                        <p:cTn id="55" dur="500"/>
                                        <p:tgtEl>
                                          <p:spTgt spid="13"/>
                                        </p:tgtEl>
                                        <p:attrNameLst>
                                          <p:attrName>ppt_h</p:attrName>
                                        </p:attrNameLst>
                                      </p:cBhvr>
                                      <p:tavLst>
                                        <p:tav tm="0">
                                          <p:val>
                                            <p:strVal val="ppt_h"/>
                                          </p:val>
                                        </p:tav>
                                        <p:tav tm="100000">
                                          <p:val>
                                            <p:fltVal val="0"/>
                                          </p:val>
                                        </p:tav>
                                      </p:tavLst>
                                    </p:anim>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9"/>
                                        </p:tgtEl>
                                        <p:attrNameLst>
                                          <p:attrName>ppt_w</p:attrName>
                                        </p:attrNameLst>
                                      </p:cBhvr>
                                      <p:tavLst>
                                        <p:tav tm="0">
                                          <p:val>
                                            <p:strVal val="ppt_w"/>
                                          </p:val>
                                        </p:tav>
                                        <p:tav tm="100000">
                                          <p:val>
                                            <p:fltVal val="0"/>
                                          </p:val>
                                        </p:tav>
                                      </p:tavLst>
                                    </p:anim>
                                    <p:anim calcmode="lin" valueType="num">
                                      <p:cBhvr>
                                        <p:cTn id="65" dur="500"/>
                                        <p:tgtEl>
                                          <p:spTgt spid="19"/>
                                        </p:tgtEl>
                                        <p:attrNameLst>
                                          <p:attrName>ppt_h</p:attrName>
                                        </p:attrNameLst>
                                      </p:cBhvr>
                                      <p:tavLst>
                                        <p:tav tm="0">
                                          <p:val>
                                            <p:strVal val="ppt_h"/>
                                          </p:val>
                                        </p:tav>
                                        <p:tav tm="100000">
                                          <p:val>
                                            <p:fltVal val="0"/>
                                          </p:val>
                                        </p:tav>
                                      </p:tavLst>
                                    </p:anim>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par>
                          <p:cTn id="68" fill="hold">
                            <p:stCondLst>
                              <p:cond delay="500"/>
                            </p:stCondLst>
                            <p:childTnLst>
                              <p:par>
                                <p:cTn id="69" presetID="53" presetClass="entr" presetSubtype="16"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fltVal val="0"/>
                                          </p:val>
                                        </p:tav>
                                        <p:tav tm="100000">
                                          <p:val>
                                            <p:strVal val="#ppt_w"/>
                                          </p:val>
                                        </p:tav>
                                      </p:tavLst>
                                    </p:anim>
                                    <p:anim calcmode="lin" valueType="num">
                                      <p:cBhvr>
                                        <p:cTn id="72" dur="1000" fill="hold"/>
                                        <p:tgtEl>
                                          <p:spTgt spid="15"/>
                                        </p:tgtEl>
                                        <p:attrNameLst>
                                          <p:attrName>ppt_h</p:attrName>
                                        </p:attrNameLst>
                                      </p:cBhvr>
                                      <p:tavLst>
                                        <p:tav tm="0">
                                          <p:val>
                                            <p:fltVal val="0"/>
                                          </p:val>
                                        </p:tav>
                                        <p:tav tm="100000">
                                          <p:val>
                                            <p:strVal val="#ppt_h"/>
                                          </p:val>
                                        </p:tav>
                                      </p:tavLst>
                                    </p:anim>
                                    <p:animEffect transition="in" filter="fade">
                                      <p:cBhvr>
                                        <p:cTn id="73" dur="10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1000" fill="hold"/>
                                        <p:tgtEl>
                                          <p:spTgt spid="20"/>
                                        </p:tgtEl>
                                        <p:attrNameLst>
                                          <p:attrName>ppt_w</p:attrName>
                                        </p:attrNameLst>
                                      </p:cBhvr>
                                      <p:tavLst>
                                        <p:tav tm="0">
                                          <p:val>
                                            <p:fltVal val="0"/>
                                          </p:val>
                                        </p:tav>
                                        <p:tav tm="100000">
                                          <p:val>
                                            <p:strVal val="#ppt_w"/>
                                          </p:val>
                                        </p:tav>
                                      </p:tavLst>
                                    </p:anim>
                                    <p:anim calcmode="lin" valueType="num">
                                      <p:cBhvr>
                                        <p:cTn id="79" dur="1000" fill="hold"/>
                                        <p:tgtEl>
                                          <p:spTgt spid="20"/>
                                        </p:tgtEl>
                                        <p:attrNameLst>
                                          <p:attrName>ppt_h</p:attrName>
                                        </p:attrNameLst>
                                      </p:cBhvr>
                                      <p:tavLst>
                                        <p:tav tm="0">
                                          <p:val>
                                            <p:fltVal val="0"/>
                                          </p:val>
                                        </p:tav>
                                        <p:tav tm="100000">
                                          <p:val>
                                            <p:strVal val="#ppt_h"/>
                                          </p:val>
                                        </p:tav>
                                      </p:tavLst>
                                    </p:anim>
                                    <p:animEffect transition="in" filter="fade">
                                      <p:cBhvr>
                                        <p:cTn id="80" dur="1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xit" presetSubtype="32" fill="hold" nodeType="clickEffect">
                                  <p:stCondLst>
                                    <p:cond delay="0"/>
                                  </p:stCondLst>
                                  <p:childTnLst>
                                    <p:anim calcmode="lin" valueType="num">
                                      <p:cBhvr>
                                        <p:cTn id="84" dur="500"/>
                                        <p:tgtEl>
                                          <p:spTgt spid="15"/>
                                        </p:tgtEl>
                                        <p:attrNameLst>
                                          <p:attrName>ppt_w</p:attrName>
                                        </p:attrNameLst>
                                      </p:cBhvr>
                                      <p:tavLst>
                                        <p:tav tm="0">
                                          <p:val>
                                            <p:strVal val="ppt_w"/>
                                          </p:val>
                                        </p:tav>
                                        <p:tav tm="100000">
                                          <p:val>
                                            <p:fltVal val="0"/>
                                          </p:val>
                                        </p:tav>
                                      </p:tavLst>
                                    </p:anim>
                                    <p:anim calcmode="lin" valueType="num">
                                      <p:cBhvr>
                                        <p:cTn id="85" dur="500"/>
                                        <p:tgtEl>
                                          <p:spTgt spid="15"/>
                                        </p:tgtEl>
                                        <p:attrNameLst>
                                          <p:attrName>ppt_h</p:attrName>
                                        </p:attrNameLst>
                                      </p:cBhvr>
                                      <p:tavLst>
                                        <p:tav tm="0">
                                          <p:val>
                                            <p:strVal val="ppt_h"/>
                                          </p:val>
                                        </p:tav>
                                        <p:tav tm="100000">
                                          <p:val>
                                            <p:fltVal val="0"/>
                                          </p:val>
                                        </p:tav>
                                      </p:tavLst>
                                    </p:anim>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53" presetClass="exit" presetSubtype="32" fill="hold" grpId="1" nodeType="withEffect">
                                  <p:stCondLst>
                                    <p:cond delay="0"/>
                                  </p:stCondLst>
                                  <p:childTnLst>
                                    <p:anim calcmode="lin" valueType="num">
                                      <p:cBhvr>
                                        <p:cTn id="89" dur="500"/>
                                        <p:tgtEl>
                                          <p:spTgt spid="20"/>
                                        </p:tgtEl>
                                        <p:attrNameLst>
                                          <p:attrName>ppt_w</p:attrName>
                                        </p:attrNameLst>
                                      </p:cBhvr>
                                      <p:tavLst>
                                        <p:tav tm="0">
                                          <p:val>
                                            <p:strVal val="ppt_w"/>
                                          </p:val>
                                        </p:tav>
                                        <p:tav tm="100000">
                                          <p:val>
                                            <p:fltVal val="0"/>
                                          </p:val>
                                        </p:tav>
                                      </p:tavLst>
                                    </p:anim>
                                    <p:anim calcmode="lin" valueType="num">
                                      <p:cBhvr>
                                        <p:cTn id="90" dur="500"/>
                                        <p:tgtEl>
                                          <p:spTgt spid="20"/>
                                        </p:tgtEl>
                                        <p:attrNameLst>
                                          <p:attrName>ppt_h</p:attrName>
                                        </p:attrNameLst>
                                      </p:cBhvr>
                                      <p:tavLst>
                                        <p:tav tm="0">
                                          <p:val>
                                            <p:strVal val="ppt_h"/>
                                          </p:val>
                                        </p:tav>
                                        <p:tav tm="100000">
                                          <p:val>
                                            <p:fltVal val="0"/>
                                          </p:val>
                                        </p:tav>
                                      </p:tavLst>
                                    </p:anim>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par>
                          <p:cTn id="93" fill="hold">
                            <p:stCondLst>
                              <p:cond delay="500"/>
                            </p:stCondLst>
                            <p:childTnLst>
                              <p:par>
                                <p:cTn id="94" presetID="53" presetClass="entr" presetSubtype="16" fill="hold"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1000" fill="hold"/>
                                        <p:tgtEl>
                                          <p:spTgt spid="16"/>
                                        </p:tgtEl>
                                        <p:attrNameLst>
                                          <p:attrName>ppt_w</p:attrName>
                                        </p:attrNameLst>
                                      </p:cBhvr>
                                      <p:tavLst>
                                        <p:tav tm="0">
                                          <p:val>
                                            <p:fltVal val="0"/>
                                          </p:val>
                                        </p:tav>
                                        <p:tav tm="100000">
                                          <p:val>
                                            <p:strVal val="#ppt_w"/>
                                          </p:val>
                                        </p:tav>
                                      </p:tavLst>
                                    </p:anim>
                                    <p:anim calcmode="lin" valueType="num">
                                      <p:cBhvr>
                                        <p:cTn id="97" dur="1000" fill="hold"/>
                                        <p:tgtEl>
                                          <p:spTgt spid="16"/>
                                        </p:tgtEl>
                                        <p:attrNameLst>
                                          <p:attrName>ppt_h</p:attrName>
                                        </p:attrNameLst>
                                      </p:cBhvr>
                                      <p:tavLst>
                                        <p:tav tm="0">
                                          <p:val>
                                            <p:fltVal val="0"/>
                                          </p:val>
                                        </p:tav>
                                        <p:tav tm="100000">
                                          <p:val>
                                            <p:strVal val="#ppt_h"/>
                                          </p:val>
                                        </p:tav>
                                      </p:tavLst>
                                    </p:anim>
                                    <p:animEffect transition="in" filter="fade">
                                      <p:cBhvr>
                                        <p:cTn id="98" dur="10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Effect transition="in" filter="fade">
                                      <p:cBhvr>
                                        <p:cTn id="105" dur="10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xit" presetSubtype="32" fill="hold" nodeType="clickEffect">
                                  <p:stCondLst>
                                    <p:cond delay="0"/>
                                  </p:stCondLst>
                                  <p:childTnLst>
                                    <p:anim calcmode="lin" valueType="num">
                                      <p:cBhvr>
                                        <p:cTn id="109" dur="500"/>
                                        <p:tgtEl>
                                          <p:spTgt spid="16"/>
                                        </p:tgtEl>
                                        <p:attrNameLst>
                                          <p:attrName>ppt_w</p:attrName>
                                        </p:attrNameLst>
                                      </p:cBhvr>
                                      <p:tavLst>
                                        <p:tav tm="0">
                                          <p:val>
                                            <p:strVal val="ppt_w"/>
                                          </p:val>
                                        </p:tav>
                                        <p:tav tm="100000">
                                          <p:val>
                                            <p:fltVal val="0"/>
                                          </p:val>
                                        </p:tav>
                                      </p:tavLst>
                                    </p:anim>
                                    <p:anim calcmode="lin" valueType="num">
                                      <p:cBhvr>
                                        <p:cTn id="110" dur="500"/>
                                        <p:tgtEl>
                                          <p:spTgt spid="16"/>
                                        </p:tgtEl>
                                        <p:attrNameLst>
                                          <p:attrName>ppt_h</p:attrName>
                                        </p:attrNameLst>
                                      </p:cBhvr>
                                      <p:tavLst>
                                        <p:tav tm="0">
                                          <p:val>
                                            <p:strVal val="ppt_h"/>
                                          </p:val>
                                        </p:tav>
                                        <p:tav tm="100000">
                                          <p:val>
                                            <p:fltVal val="0"/>
                                          </p:val>
                                        </p:tav>
                                      </p:tavLst>
                                    </p:anim>
                                    <p:animEffect transition="out" filter="fade">
                                      <p:cBhvr>
                                        <p:cTn id="111" dur="500"/>
                                        <p:tgtEl>
                                          <p:spTgt spid="16"/>
                                        </p:tgtEl>
                                      </p:cBhvr>
                                    </p:animEffect>
                                    <p:set>
                                      <p:cBhvr>
                                        <p:cTn id="112" dur="1" fill="hold">
                                          <p:stCondLst>
                                            <p:cond delay="499"/>
                                          </p:stCondLst>
                                        </p:cTn>
                                        <p:tgtEl>
                                          <p:spTgt spid="16"/>
                                        </p:tgtEl>
                                        <p:attrNameLst>
                                          <p:attrName>style.visibility</p:attrName>
                                        </p:attrNameLst>
                                      </p:cBhvr>
                                      <p:to>
                                        <p:strVal val="hidden"/>
                                      </p:to>
                                    </p:set>
                                  </p:childTnLst>
                                </p:cTn>
                              </p:par>
                              <p:par>
                                <p:cTn id="113" presetID="53" presetClass="exit" presetSubtype="32" fill="hold" grpId="1" nodeType="withEffect">
                                  <p:stCondLst>
                                    <p:cond delay="0"/>
                                  </p:stCondLst>
                                  <p:childTnLst>
                                    <p:anim calcmode="lin" valueType="num">
                                      <p:cBhvr>
                                        <p:cTn id="114" dur="500"/>
                                        <p:tgtEl>
                                          <p:spTgt spid="21"/>
                                        </p:tgtEl>
                                        <p:attrNameLst>
                                          <p:attrName>ppt_w</p:attrName>
                                        </p:attrNameLst>
                                      </p:cBhvr>
                                      <p:tavLst>
                                        <p:tav tm="0">
                                          <p:val>
                                            <p:strVal val="ppt_w"/>
                                          </p:val>
                                        </p:tav>
                                        <p:tav tm="100000">
                                          <p:val>
                                            <p:fltVal val="0"/>
                                          </p:val>
                                        </p:tav>
                                      </p:tavLst>
                                    </p:anim>
                                    <p:anim calcmode="lin" valueType="num">
                                      <p:cBhvr>
                                        <p:cTn id="115" dur="500"/>
                                        <p:tgtEl>
                                          <p:spTgt spid="21"/>
                                        </p:tgtEl>
                                        <p:attrNameLst>
                                          <p:attrName>ppt_h</p:attrName>
                                        </p:attrNameLst>
                                      </p:cBhvr>
                                      <p:tavLst>
                                        <p:tav tm="0">
                                          <p:val>
                                            <p:strVal val="ppt_h"/>
                                          </p:val>
                                        </p:tav>
                                        <p:tav tm="100000">
                                          <p:val>
                                            <p:fltVal val="0"/>
                                          </p:val>
                                        </p:tav>
                                      </p:tavLst>
                                    </p:anim>
                                    <p:animEffect transition="out" filter="fade">
                                      <p:cBhvr>
                                        <p:cTn id="116" dur="500"/>
                                        <p:tgtEl>
                                          <p:spTgt spid="21"/>
                                        </p:tgtEl>
                                      </p:cBhvr>
                                    </p:animEffect>
                                    <p:set>
                                      <p:cBhvr>
                                        <p:cTn id="1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19" grpId="1"/>
      <p:bldP spid="20" grpId="0"/>
      <p:bldP spid="20" grpId="1"/>
      <p:bldP spid="21" grpId="0"/>
      <p:bldP spid="2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610215" y="3738148"/>
            <a:ext cx="2527202" cy="510820"/>
          </a:xfrm>
        </p:spPr>
        <p:txBody>
          <a:bodyPr/>
          <a:lstStyle/>
          <a:p>
            <a:r>
              <a:rPr lang="en-US" sz="3600" cap="none" dirty="0" smtClean="0"/>
              <a:t>Counsel</a:t>
            </a:r>
            <a:endParaRPr lang="en-US" sz="3600" cap="none" dirty="0"/>
          </a:p>
        </p:txBody>
      </p:sp>
      <p:sp>
        <p:nvSpPr>
          <p:cNvPr id="3" name="Text Placeholder 2"/>
          <p:cNvSpPr>
            <a:spLocks noGrp="1"/>
          </p:cNvSpPr>
          <p:nvPr>
            <p:ph type="body" idx="1"/>
          </p:nvPr>
        </p:nvSpPr>
        <p:spPr>
          <a:xfrm>
            <a:off x="76200" y="152400"/>
            <a:ext cx="7772400" cy="1219200"/>
          </a:xfrm>
          <a:solidFill>
            <a:srgbClr val="FFFFFF">
              <a:alpha val="50196"/>
            </a:srgbClr>
          </a:solidFill>
        </p:spPr>
        <p:txBody>
          <a:bodyPr>
            <a:noAutofit/>
          </a:bodyPr>
          <a:lstStyle/>
          <a:p>
            <a:pPr>
              <a:spcBef>
                <a:spcPts val="600"/>
              </a:spcBef>
              <a:spcAft>
                <a:spcPts val="1200"/>
              </a:spcAft>
            </a:pPr>
            <a:r>
              <a:rPr lang="en-US" sz="3600" b="1" i="1" cap="none" spc="0" dirty="0">
                <a:latin typeface="Calibri"/>
                <a:ea typeface="Calibri"/>
                <a:cs typeface="Times New Roman"/>
              </a:rPr>
              <a:t>As many as I love, I rebuke and chasten. Therefore be zealous and repent.</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9" name="Text Placeholder 2"/>
          <p:cNvSpPr txBox="1">
            <a:spLocks/>
          </p:cNvSpPr>
          <p:nvPr/>
        </p:nvSpPr>
        <p:spPr>
          <a:xfrm rot="20264837">
            <a:off x="71612" y="2077986"/>
            <a:ext cx="8991600" cy="2195041"/>
          </a:xfrm>
          <a:prstGeom prst="roundRect">
            <a:avLst/>
          </a:prstGeom>
          <a:solidFill>
            <a:srgbClr val="FFFF00"/>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600"/>
              </a:spcBef>
              <a:spcAft>
                <a:spcPts val="1200"/>
              </a:spcAft>
            </a:pPr>
            <a:r>
              <a:rPr lang="en-US" sz="4000" b="1" cap="none" spc="0" dirty="0">
                <a:latin typeface="Calibri"/>
                <a:ea typeface="Calibri"/>
                <a:cs typeface="Times New Roman"/>
              </a:rPr>
              <a:t>The Lord is reminding them of His great love for them, even in their unrepentant, miserable state.</a:t>
            </a:r>
          </a:p>
        </p:txBody>
      </p:sp>
      <p:sp>
        <p:nvSpPr>
          <p:cNvPr id="10" name="Text Placeholder 2"/>
          <p:cNvSpPr txBox="1">
            <a:spLocks/>
          </p:cNvSpPr>
          <p:nvPr/>
        </p:nvSpPr>
        <p:spPr>
          <a:xfrm rot="1302065">
            <a:off x="71611" y="3145020"/>
            <a:ext cx="8991600" cy="2195041"/>
          </a:xfrm>
          <a:prstGeom prst="roundRect">
            <a:avLst/>
          </a:prstGeom>
          <a:solidFill>
            <a:srgbClr val="FFFF00"/>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600"/>
              </a:spcBef>
              <a:spcAft>
                <a:spcPts val="1200"/>
              </a:spcAft>
            </a:pPr>
            <a:r>
              <a:rPr lang="en-US" sz="4000" b="1" cap="none" spc="0" dirty="0" smtClean="0">
                <a:latin typeface="Calibri"/>
                <a:ea typeface="Calibri"/>
                <a:cs typeface="Times New Roman"/>
              </a:rPr>
              <a:t>He </a:t>
            </a:r>
            <a:r>
              <a:rPr lang="en-US" sz="4000" b="1" cap="none" spc="0" dirty="0">
                <a:latin typeface="Calibri"/>
                <a:ea typeface="Calibri"/>
                <a:cs typeface="Times New Roman"/>
              </a:rPr>
              <a:t>is rebuking them; chastening them so that they will repent and share in the abundant life He has waiting for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16" y="0"/>
            <a:ext cx="7129968"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953000"/>
          </a:xfrm>
          <a:prstGeom prst="rect">
            <a:avLst/>
          </a:prstGeom>
        </p:spPr>
      </p:pic>
    </p:spTree>
    <p:extLst>
      <p:ext uri="{BB962C8B-B14F-4D97-AF65-F5344CB8AC3E}">
        <p14:creationId xmlns:p14="http://schemas.microsoft.com/office/powerpoint/2010/main" val="148156967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4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a:t>Revelation 3:14-22</a:t>
            </a:r>
            <a:endParaRPr lang="en-US" cap="none" dirty="0"/>
          </a:p>
        </p:txBody>
      </p:sp>
      <p:sp>
        <p:nvSpPr>
          <p:cNvPr id="3" name="Content Placeholder 2"/>
          <p:cNvSpPr>
            <a:spLocks noGrp="1"/>
          </p:cNvSpPr>
          <p:nvPr>
            <p:ph idx="1"/>
          </p:nvPr>
        </p:nvSpPr>
        <p:spPr>
          <a:xfrm>
            <a:off x="762000" y="1066800"/>
            <a:ext cx="7620000" cy="5486400"/>
          </a:xfrm>
          <a:solidFill>
            <a:srgbClr val="FFFFFF">
              <a:alpha val="65098"/>
            </a:srgbClr>
          </a:solidFill>
        </p:spPr>
        <p:txBody>
          <a:bodyPr>
            <a:normAutofit/>
          </a:bodyPr>
          <a:lstStyle/>
          <a:p>
            <a:r>
              <a:rPr lang="en-US" sz="4000" i="1" dirty="0" smtClean="0"/>
              <a:t>So </a:t>
            </a:r>
            <a:r>
              <a:rPr lang="en-US" sz="4000" i="1" dirty="0"/>
              <a:t>then, because you are lukewarm, and neither cold nor hot, I will vomit you out of My </a:t>
            </a:r>
            <a:r>
              <a:rPr lang="en-US" sz="4000" i="1" dirty="0" smtClean="0"/>
              <a:t>mouth</a:t>
            </a:r>
          </a:p>
          <a:p>
            <a:r>
              <a:rPr lang="en-US" sz="4000" i="1" dirty="0"/>
              <a:t>Because you say, ‘I am rich, have become wealthy, and have need of </a:t>
            </a:r>
            <a:r>
              <a:rPr lang="en-US" sz="4000" i="1" dirty="0" smtClean="0"/>
              <a:t>nothing…’</a:t>
            </a:r>
            <a:endParaRPr lang="en-US" sz="4000" dirty="0"/>
          </a:p>
        </p:txBody>
      </p:sp>
    </p:spTree>
    <p:extLst>
      <p:ext uri="{BB962C8B-B14F-4D97-AF65-F5344CB8AC3E}">
        <p14:creationId xmlns:p14="http://schemas.microsoft.com/office/powerpoint/2010/main" val="2962698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462633" y="3343423"/>
            <a:ext cx="3730522" cy="510820"/>
          </a:xfrm>
        </p:spPr>
        <p:txBody>
          <a:bodyPr/>
          <a:lstStyle/>
          <a:p>
            <a:r>
              <a:rPr lang="en-US" sz="3600" cap="none" dirty="0" smtClean="0"/>
              <a:t>Christ’s Invitation</a:t>
            </a:r>
            <a:endParaRPr lang="en-US" sz="3600" cap="none" dirty="0"/>
          </a:p>
        </p:txBody>
      </p:sp>
      <p:sp>
        <p:nvSpPr>
          <p:cNvPr id="3" name="Text Placeholder 2"/>
          <p:cNvSpPr>
            <a:spLocks noGrp="1"/>
          </p:cNvSpPr>
          <p:nvPr>
            <p:ph type="body" idx="1"/>
          </p:nvPr>
        </p:nvSpPr>
        <p:spPr>
          <a:xfrm>
            <a:off x="152400" y="152400"/>
            <a:ext cx="8841580" cy="2209801"/>
          </a:xfrm>
          <a:solidFill>
            <a:srgbClr val="FFFFFF">
              <a:alpha val="50196"/>
            </a:srgbClr>
          </a:solidFill>
        </p:spPr>
        <p:txBody>
          <a:bodyPr>
            <a:noAutofit/>
          </a:bodyPr>
          <a:lstStyle/>
          <a:p>
            <a:pPr>
              <a:spcBef>
                <a:spcPts val="600"/>
              </a:spcBef>
              <a:spcAft>
                <a:spcPts val="1200"/>
              </a:spcAft>
            </a:pPr>
            <a:r>
              <a:rPr lang="en-US" sz="3600" b="1" i="1" cap="none" spc="0" dirty="0">
                <a:latin typeface="Calibri"/>
                <a:ea typeface="Calibri"/>
                <a:cs typeface="Times New Roman"/>
              </a:rPr>
              <a:t>Behold, I stand at the door and knock. If anyone hears My voice and opens the door, I will come in to him and dine with him, and he with Me.</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6" name="Content Placeholder 2"/>
          <p:cNvSpPr txBox="1">
            <a:spLocks/>
          </p:cNvSpPr>
          <p:nvPr/>
        </p:nvSpPr>
        <p:spPr>
          <a:xfrm>
            <a:off x="3392712" y="2362200"/>
            <a:ext cx="5622840" cy="4343399"/>
          </a:xfrm>
          <a:prstGeom prst="rect">
            <a:avLst/>
          </a:prstGeom>
          <a:solidFill>
            <a:srgbClr val="FFFFFF">
              <a:alpha val="85098"/>
            </a:srgbClr>
          </a:solidFill>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58738">
              <a:spcAft>
                <a:spcPts val="1200"/>
              </a:spcAft>
            </a:pPr>
            <a:r>
              <a:rPr lang="en-US" sz="3600" b="1" kern="0" cap="none" spc="0" dirty="0">
                <a:solidFill>
                  <a:schemeClr val="accent3">
                    <a:lumMod val="50000"/>
                  </a:schemeClr>
                </a:solidFill>
                <a:effectLst>
                  <a:outerShdw blurRad="38100" dist="38100" dir="8100000" algn="tr" rotWithShape="0">
                    <a:prstClr val="black">
                      <a:alpha val="75000"/>
                    </a:prstClr>
                  </a:outerShdw>
                </a:effectLst>
                <a:latin typeface="Calibri" panose="020F0502020204030204" pitchFamily="34" charset="0"/>
                <a:ea typeface="Calibri"/>
                <a:cs typeface="Calibri" panose="020F0502020204030204" pitchFamily="34" charset="0"/>
              </a:rPr>
              <a:t>Here is the pitiful state of the Laodicean </a:t>
            </a:r>
            <a:r>
              <a:rPr lang="en-US" sz="3600" b="1" kern="0" cap="none" spc="0" dirty="0" smtClean="0">
                <a:solidFill>
                  <a:schemeClr val="accent3">
                    <a:lumMod val="50000"/>
                  </a:schemeClr>
                </a:solidFill>
                <a:effectLst>
                  <a:outerShdw blurRad="38100" dist="38100" dir="8100000" algn="tr" rotWithShape="0">
                    <a:prstClr val="black">
                      <a:alpha val="75000"/>
                    </a:prstClr>
                  </a:outerShdw>
                </a:effectLst>
                <a:latin typeface="Calibri" panose="020F0502020204030204" pitchFamily="34" charset="0"/>
                <a:cs typeface="Calibri" panose="020F0502020204030204" pitchFamily="34" charset="0"/>
              </a:rPr>
              <a:t>Church:</a:t>
            </a:r>
          </a:p>
          <a:p>
            <a:pPr marL="58738" algn="ctr"/>
            <a:r>
              <a:rPr lang="en-US" sz="3600" b="1" kern="0" cap="none" spc="0" dirty="0" smtClean="0">
                <a:solidFill>
                  <a:schemeClr val="accent3">
                    <a:lumMod val="50000"/>
                  </a:schemeClr>
                </a:solidFill>
                <a:effectLst>
                  <a:outerShdw blurRad="38100" dist="38100" dir="8100000" algn="tr" rotWithShape="0">
                    <a:prstClr val="black">
                      <a:alpha val="75000"/>
                    </a:prstClr>
                  </a:outerShdw>
                </a:effectLst>
                <a:latin typeface="Calibri" panose="020F0502020204030204" pitchFamily="34" charset="0"/>
                <a:cs typeface="Calibri" panose="020F0502020204030204" pitchFamily="34" charset="0"/>
              </a:rPr>
              <a:t>Christ </a:t>
            </a:r>
            <a:r>
              <a:rPr lang="en-US" sz="3600" b="1" kern="0" cap="none" spc="0" dirty="0">
                <a:solidFill>
                  <a:schemeClr val="accent3">
                    <a:lumMod val="50000"/>
                  </a:schemeClr>
                </a:solidFill>
                <a:effectLst>
                  <a:outerShdw blurRad="38100" dist="38100" dir="8100000" algn="tr" rotWithShape="0">
                    <a:prstClr val="black">
                      <a:alpha val="75000"/>
                    </a:prstClr>
                  </a:outerShdw>
                </a:effectLst>
                <a:latin typeface="Calibri" panose="020F0502020204030204" pitchFamily="34" charset="0"/>
                <a:cs typeface="Calibri" panose="020F0502020204030204" pitchFamily="34" charset="0"/>
              </a:rPr>
              <a:t>is not inside the church – He is on the outside, and finds the door shut in front of Him so that He must </a:t>
            </a:r>
            <a:r>
              <a:rPr lang="en-US" sz="3600" b="1" kern="0" cap="none" spc="0" dirty="0" smtClean="0">
                <a:solidFill>
                  <a:schemeClr val="accent3">
                    <a:lumMod val="50000"/>
                  </a:schemeClr>
                </a:solidFill>
                <a:effectLst>
                  <a:outerShdw blurRad="38100" dist="38100" dir="8100000" algn="tr" rotWithShape="0">
                    <a:prstClr val="black">
                      <a:alpha val="75000"/>
                    </a:prstClr>
                  </a:outerShdw>
                </a:effectLst>
                <a:latin typeface="Calibri" panose="020F0502020204030204" pitchFamily="34" charset="0"/>
                <a:cs typeface="Calibri" panose="020F0502020204030204" pitchFamily="34" charset="0"/>
              </a:rPr>
              <a:t>knock!</a:t>
            </a:r>
            <a:endParaRPr lang="en-US" sz="3600" b="1" kern="0" cap="none" spc="0" dirty="0">
              <a:solidFill>
                <a:schemeClr val="accent3">
                  <a:lumMod val="50000"/>
                </a:schemeClr>
              </a:solidFill>
              <a:effectLst>
                <a:outerShdw blurRad="38100" dist="38100" dir="8100000" algn="tr" rotWithShape="0">
                  <a:prstClr val="black">
                    <a:alpha val="75000"/>
                  </a:prstClr>
                </a:outerShdw>
              </a:effectLst>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28" t="2345" r="50000" b="2002"/>
          <a:stretch/>
        </p:blipFill>
        <p:spPr>
          <a:xfrm>
            <a:off x="192313" y="2362199"/>
            <a:ext cx="3200399" cy="4343399"/>
          </a:xfrm>
          <a:prstGeom prst="rect">
            <a:avLst/>
          </a:prstGeom>
        </p:spPr>
      </p:pic>
    </p:spTree>
    <p:extLst>
      <p:ext uri="{BB962C8B-B14F-4D97-AF65-F5344CB8AC3E}">
        <p14:creationId xmlns:p14="http://schemas.microsoft.com/office/powerpoint/2010/main" val="76018743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7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childTnLst>
                          </p:cTn>
                        </p:par>
                        <p:par>
                          <p:cTn id="17" fill="hold">
                            <p:stCondLst>
                              <p:cond delay="0"/>
                            </p:stCondLst>
                            <p:childTnLst>
                              <p:par>
                                <p:cTn id="18" presetID="2" presetClass="entr" presetSubtype="8"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1000"/>
                                  </p:stCondLst>
                                  <p:iterate type="wd">
                                    <p:tmPct val="10000"/>
                                  </p:iterate>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450370" y="3310625"/>
            <a:ext cx="3830505" cy="510820"/>
          </a:xfrm>
        </p:spPr>
        <p:txBody>
          <a:bodyPr/>
          <a:lstStyle/>
          <a:p>
            <a:r>
              <a:rPr lang="en-US" sz="3600" cap="none" dirty="0" smtClean="0"/>
              <a:t>Christ’s invitation</a:t>
            </a:r>
            <a:endParaRPr lang="en-US" sz="3600" cap="none" dirty="0"/>
          </a:p>
        </p:txBody>
      </p:sp>
      <p:sp>
        <p:nvSpPr>
          <p:cNvPr id="3" name="Text Placeholder 2"/>
          <p:cNvSpPr>
            <a:spLocks noGrp="1"/>
          </p:cNvSpPr>
          <p:nvPr>
            <p:ph type="body" idx="1"/>
          </p:nvPr>
        </p:nvSpPr>
        <p:spPr>
          <a:xfrm>
            <a:off x="304800" y="228600"/>
            <a:ext cx="8610600" cy="1752600"/>
          </a:xfrm>
          <a:solidFill>
            <a:srgbClr val="FFFFFF">
              <a:alpha val="50196"/>
            </a:srgbClr>
          </a:solidFill>
        </p:spPr>
        <p:txBody>
          <a:bodyPr>
            <a:noAutofit/>
          </a:bodyPr>
          <a:lstStyle/>
          <a:p>
            <a:pPr>
              <a:spcBef>
                <a:spcPts val="600"/>
              </a:spcBef>
              <a:spcAft>
                <a:spcPts val="1200"/>
              </a:spcAft>
            </a:pPr>
            <a:r>
              <a:rPr lang="en-US" sz="3600" b="1" i="1" cap="none" spc="0" dirty="0" smtClean="0">
                <a:latin typeface="Calibri"/>
                <a:ea typeface="Calibri"/>
                <a:cs typeface="Times New Roman"/>
              </a:rPr>
              <a:t>NOTICE: </a:t>
            </a:r>
            <a:r>
              <a:rPr lang="en-US" sz="3600" cap="none" spc="0" dirty="0" smtClean="0">
                <a:latin typeface="Calibri"/>
                <a:ea typeface="Calibri"/>
                <a:cs typeface="Times New Roman"/>
              </a:rPr>
              <a:t>He </a:t>
            </a:r>
            <a:r>
              <a:rPr lang="en-US" sz="3600" cap="none" spc="0" dirty="0">
                <a:latin typeface="Calibri"/>
                <a:ea typeface="Calibri"/>
                <a:cs typeface="Times New Roman"/>
              </a:rPr>
              <a:t>speaks to the individual – not to the church as a group. He knocks at the door of each individual heart. </a:t>
            </a: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6" name="Content Placeholder 2"/>
          <p:cNvSpPr txBox="1">
            <a:spLocks/>
          </p:cNvSpPr>
          <p:nvPr/>
        </p:nvSpPr>
        <p:spPr>
          <a:xfrm>
            <a:off x="3526772" y="1981200"/>
            <a:ext cx="5388628" cy="4724400"/>
          </a:xfrm>
          <a:prstGeom prst="rect">
            <a:avLst/>
          </a:prstGeom>
          <a:solidFill>
            <a:srgbClr val="FFFFFF">
              <a:alpha val="85098"/>
            </a:srgbClr>
          </a:solidFill>
        </p:spPr>
        <p:txBody>
          <a:bodyPr vert="horz" lIns="91440" tIns="45720" rIns="91440" bIns="45720" rtlCol="0" anchor="t">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Opening the door – simply saying, “Yes, Lord, what will you have me do?”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God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comes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in – the Holy Spirit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takes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up residence in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your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heart –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your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very will, and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begins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to lead </a:t>
            </a:r>
            <a:r>
              <a:rPr lang="en-US" sz="3600" b="1" kern="0" cap="none" spc="0" dirty="0" smtClean="0">
                <a:solidFill>
                  <a:schemeClr val="accent3">
                    <a:lumMod val="50000"/>
                  </a:schemeClr>
                </a:solidFill>
                <a:effectLst>
                  <a:innerShdw blurRad="38100" dist="38100" dir="8100000">
                    <a:prstClr val="black"/>
                  </a:innerShdw>
                </a:effectLst>
                <a:latin typeface="Calibri"/>
                <a:ea typeface="Calibri"/>
                <a:cs typeface="Times New Roman"/>
              </a:rPr>
              <a:t>you </a:t>
            </a:r>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into wonders and blessings of the spiritual life that are endless!</a:t>
            </a:r>
            <a:endParaRPr lang="en-US" sz="3600" b="1" kern="0" cap="none" spc="0" dirty="0">
              <a:solidFill>
                <a:schemeClr val="accent3">
                  <a:lumMod val="50000"/>
                </a:schemeClr>
              </a:solidFill>
              <a:effectLst>
                <a:innerShdw blurRad="38100" dist="38100" dir="8100000">
                  <a:prstClr val="black"/>
                </a:inn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28" t="2345" r="50000" b="2002"/>
          <a:stretch/>
        </p:blipFill>
        <p:spPr>
          <a:xfrm>
            <a:off x="192313" y="2210201"/>
            <a:ext cx="3334459" cy="4502655"/>
          </a:xfrm>
          <a:prstGeom prst="rect">
            <a:avLst/>
          </a:prstGeom>
        </p:spPr>
      </p:pic>
    </p:spTree>
    <p:extLst>
      <p:ext uri="{BB962C8B-B14F-4D97-AF65-F5344CB8AC3E}">
        <p14:creationId xmlns:p14="http://schemas.microsoft.com/office/powerpoint/2010/main" val="177002437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450370" y="3310625"/>
            <a:ext cx="3830505" cy="510820"/>
          </a:xfrm>
        </p:spPr>
        <p:txBody>
          <a:bodyPr/>
          <a:lstStyle/>
          <a:p>
            <a:r>
              <a:rPr lang="en-US" sz="3600" cap="none" dirty="0" smtClean="0"/>
              <a:t>Christ’s invitation</a:t>
            </a:r>
            <a:endParaRPr lang="en-US" sz="3600" cap="none" dirty="0"/>
          </a:p>
        </p:txBody>
      </p:sp>
      <p:sp>
        <p:nvSpPr>
          <p:cNvPr id="3" name="Text Placeholder 2"/>
          <p:cNvSpPr>
            <a:spLocks noGrp="1"/>
          </p:cNvSpPr>
          <p:nvPr>
            <p:ph type="body" idx="1"/>
          </p:nvPr>
        </p:nvSpPr>
        <p:spPr>
          <a:xfrm>
            <a:off x="304800" y="228600"/>
            <a:ext cx="5791200" cy="685800"/>
          </a:xfrm>
          <a:solidFill>
            <a:srgbClr val="FFFFFF">
              <a:alpha val="50196"/>
            </a:srgbClr>
          </a:solidFill>
        </p:spPr>
        <p:txBody>
          <a:bodyPr>
            <a:noAutofit/>
          </a:bodyPr>
          <a:lstStyle/>
          <a:p>
            <a:pPr>
              <a:spcBef>
                <a:spcPts val="600"/>
              </a:spcBef>
              <a:spcAft>
                <a:spcPts val="1200"/>
              </a:spcAft>
            </a:pPr>
            <a:r>
              <a:rPr lang="en-US" sz="3600" b="1" cap="none" spc="0" dirty="0">
                <a:latin typeface="Calibri"/>
                <a:ea typeface="Calibri"/>
                <a:cs typeface="Times New Roman"/>
              </a:rPr>
              <a:t>He promises to dine with us! </a:t>
            </a:r>
            <a:endParaRPr lang="en-US" sz="3600" cap="none" spc="0" dirty="0">
              <a:latin typeface="Calibri"/>
              <a:ea typeface="Calibri"/>
              <a:cs typeface="Times New Roman"/>
            </a:endParaRPr>
          </a:p>
        </p:txBody>
      </p:sp>
      <p:sp>
        <p:nvSpPr>
          <p:cNvPr id="4" name="Title 1"/>
          <p:cNvSpPr txBox="1">
            <a:spLocks/>
          </p:cNvSpPr>
          <p:nvPr/>
        </p:nvSpPr>
        <p:spPr>
          <a:xfrm rot="19140000">
            <a:off x="1319147" y="3355215"/>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6" name="Content Placeholder 2"/>
          <p:cNvSpPr txBox="1">
            <a:spLocks/>
          </p:cNvSpPr>
          <p:nvPr/>
        </p:nvSpPr>
        <p:spPr>
          <a:xfrm>
            <a:off x="3526772" y="1981200"/>
            <a:ext cx="5388628" cy="4724400"/>
          </a:xfrm>
          <a:prstGeom prst="rect">
            <a:avLst/>
          </a:prstGeom>
          <a:solidFill>
            <a:srgbClr val="FFFFFF">
              <a:alpha val="85098"/>
            </a:srgbClr>
          </a:solidFill>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58738"/>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We dine with people we enjoy – people we love to be with – people we are close to. We enjoy good food and good conversation with those we cherish.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28" t="2345" r="50000" b="2002"/>
          <a:stretch/>
        </p:blipFill>
        <p:spPr>
          <a:xfrm>
            <a:off x="192313" y="2210201"/>
            <a:ext cx="3334459" cy="4502655"/>
          </a:xfrm>
          <a:prstGeom prst="rect">
            <a:avLst/>
          </a:prstGeom>
        </p:spPr>
      </p:pic>
      <p:sp>
        <p:nvSpPr>
          <p:cNvPr id="8" name="Content Placeholder 2"/>
          <p:cNvSpPr txBox="1">
            <a:spLocks/>
          </p:cNvSpPr>
          <p:nvPr/>
        </p:nvSpPr>
        <p:spPr>
          <a:xfrm>
            <a:off x="192312" y="800501"/>
            <a:ext cx="8723087" cy="1180699"/>
          </a:xfrm>
          <a:prstGeom prst="rect">
            <a:avLst/>
          </a:prstGeom>
          <a:solidFill>
            <a:srgbClr val="FFFFFF">
              <a:alpha val="65098"/>
            </a:srgbClr>
          </a:solidFill>
        </p:spPr>
        <p:txBody>
          <a:bodyPr vert="horz" lIns="91440" tIns="45720" rIns="91440" bIns="45720" rtlCol="0" anchor="t">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3600" b="1" kern="0" cap="none" spc="0" dirty="0">
                <a:solidFill>
                  <a:schemeClr val="accent3">
                    <a:lumMod val="50000"/>
                  </a:schemeClr>
                </a:solidFill>
                <a:effectLst>
                  <a:innerShdw blurRad="38100" dist="38100" dir="8100000">
                    <a:prstClr val="black"/>
                  </a:innerShdw>
                </a:effectLst>
                <a:latin typeface="Calibri"/>
                <a:ea typeface="Calibri"/>
                <a:cs typeface="Times New Roman"/>
              </a:rPr>
              <a:t>Dining is an intimate pastime. It is hard to digest food when we are bothered, upset, or disgusted. </a:t>
            </a:r>
            <a:endParaRPr lang="en-US" sz="3600" b="1" kern="0" cap="none" spc="0" dirty="0">
              <a:solidFill>
                <a:schemeClr val="accent3">
                  <a:lumMod val="50000"/>
                </a:schemeClr>
              </a:solidFill>
              <a:effectLst>
                <a:innerShdw blurRad="38100" dist="38100" dir="8100000">
                  <a:prstClr val="black"/>
                </a:innerShdw>
              </a:effectLst>
            </a:endParaRPr>
          </a:p>
        </p:txBody>
      </p:sp>
      <p:sp>
        <p:nvSpPr>
          <p:cNvPr id="9" name="Content Placeholder 2"/>
          <p:cNvSpPr txBox="1">
            <a:spLocks/>
          </p:cNvSpPr>
          <p:nvPr/>
        </p:nvSpPr>
        <p:spPr>
          <a:xfrm rot="1105065">
            <a:off x="1913088" y="1336951"/>
            <a:ext cx="6923314" cy="2667000"/>
          </a:xfrm>
          <a:prstGeom prst="roundRect">
            <a:avLst/>
          </a:prstGeom>
          <a:solidFill>
            <a:srgbClr val="DEF6FE"/>
          </a:solidFill>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ctr">
              <a:spcAft>
                <a:spcPts val="1200"/>
              </a:spcAft>
            </a:pPr>
            <a:r>
              <a:rPr lang="en-US" sz="3600" dirty="0" smtClean="0">
                <a:solidFill>
                  <a:srgbClr val="8B3403"/>
                </a:solidFill>
                <a:effectLst>
                  <a:innerShdw blurRad="38100" dist="38100" dir="8100000">
                    <a:prstClr val="black"/>
                  </a:innerShdw>
                </a:effectLst>
                <a:latin typeface="Calibri"/>
                <a:ea typeface="Calibri"/>
                <a:cs typeface="Times New Roman"/>
              </a:rPr>
              <a:t>The Lord Jesus, who said this church has made Him sick, now says He wants to dine with them!! If they will only open the door!</a:t>
            </a:r>
            <a:endParaRPr lang="en-US" sz="3600" dirty="0">
              <a:solidFill>
                <a:srgbClr val="8B3403"/>
              </a:solidFill>
              <a:effectLst>
                <a:innerShdw blurRad="38100" dist="38100" dir="8100000">
                  <a:prstClr val="black"/>
                </a:innerShdw>
              </a:effectLst>
            </a:endParaRPr>
          </a:p>
        </p:txBody>
      </p:sp>
    </p:spTree>
    <p:extLst>
      <p:ext uri="{BB962C8B-B14F-4D97-AF65-F5344CB8AC3E}">
        <p14:creationId xmlns:p14="http://schemas.microsoft.com/office/powerpoint/2010/main" val="173747115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ppt_w</p:attrName>
                                        </p:attrNameLst>
                                      </p:cBhvr>
                                      <p:tavLst>
                                        <p:tav tm="0" fmla="#ppt_w*sin(2.5*pi*$)">
                                          <p:val>
                                            <p:fltVal val="0"/>
                                          </p:val>
                                        </p:tav>
                                        <p:tav tm="100000">
                                          <p:val>
                                            <p:fltVal val="1"/>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12129" y="3025032"/>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228600" y="152400"/>
            <a:ext cx="8763000" cy="1905000"/>
          </a:xfrm>
          <a:solidFill>
            <a:srgbClr val="FFFFFF">
              <a:alpha val="60000"/>
            </a:srgbClr>
          </a:solidFill>
        </p:spPr>
        <p:txBody>
          <a:bodyPr>
            <a:normAutofit/>
          </a:bodyPr>
          <a:lstStyle/>
          <a:p>
            <a:pPr marL="0" indent="0">
              <a:spcAft>
                <a:spcPts val="1200"/>
              </a:spcAft>
            </a:pPr>
            <a:r>
              <a:rPr lang="en-US" sz="3600" i="1" dirty="0">
                <a:latin typeface="Calibri"/>
                <a:ea typeface="Calibri"/>
                <a:cs typeface="Times New Roman"/>
              </a:rPr>
              <a:t>To him who overcomes I will grant to sit with Me on My throne, as I also overcame and sat down with My Father on His throne.</a:t>
            </a:r>
            <a:r>
              <a:rPr lang="en-US" sz="3600" dirty="0">
                <a:latin typeface="Calibri"/>
                <a:ea typeface="Calibri"/>
                <a:cs typeface="Times New Roman"/>
              </a:rPr>
              <a:t> </a:t>
            </a:r>
            <a:endParaRPr lang="en-US" sz="3600" b="0" dirty="0">
              <a:solidFill>
                <a:srgbClr val="8B3403"/>
              </a:solidFill>
              <a:effectLst>
                <a:innerShdw blurRad="38100" dist="38100" dir="8100000">
                  <a:prstClr val="black"/>
                </a:innerShdw>
              </a:effectLst>
            </a:endParaRPr>
          </a:p>
        </p:txBody>
      </p:sp>
      <p:sp>
        <p:nvSpPr>
          <p:cNvPr id="4" name="Text Placeholder 3"/>
          <p:cNvSpPr>
            <a:spLocks noGrp="1"/>
          </p:cNvSpPr>
          <p:nvPr>
            <p:ph type="body" sz="half" idx="2"/>
          </p:nvPr>
        </p:nvSpPr>
        <p:spPr>
          <a:xfrm rot="19140000">
            <a:off x="1550593" y="3550108"/>
            <a:ext cx="2692913" cy="623314"/>
          </a:xfrm>
        </p:spPr>
        <p:txBody>
          <a:bodyPr>
            <a:noAutofit/>
          </a:bodyPr>
          <a:lstStyle/>
          <a:p>
            <a:r>
              <a:rPr lang="en-US" sz="3600" dirty="0" smtClean="0"/>
              <a:t>The Reward</a:t>
            </a:r>
            <a:endParaRPr lang="en-US" sz="3600" dirty="0"/>
          </a:p>
        </p:txBody>
      </p:sp>
      <p:sp>
        <p:nvSpPr>
          <p:cNvPr id="5" name="Rectangle 4"/>
          <p:cNvSpPr/>
          <p:nvPr/>
        </p:nvSpPr>
        <p:spPr>
          <a:xfrm rot="19161328">
            <a:off x="-270025" y="2967335"/>
            <a:ext cx="968406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anose="04020705040A02060702" pitchFamily="82" charset="0"/>
              </a:rPr>
              <a:t>The Greatest of Rewards!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anose="04020705040A02060702" pitchFamily="82" charset="0"/>
            </a:endParaRPr>
          </a:p>
        </p:txBody>
      </p:sp>
      <p:sp>
        <p:nvSpPr>
          <p:cNvPr id="6" name="Rectangle 5"/>
          <p:cNvSpPr/>
          <p:nvPr/>
        </p:nvSpPr>
        <p:spPr>
          <a:xfrm rot="19161328">
            <a:off x="2450820" y="2997635"/>
            <a:ext cx="7108641" cy="255454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cap="none" spc="0" dirty="0" smtClean="0">
                <a:ln w="11430"/>
                <a:solidFill>
                  <a:srgbClr val="F95D07"/>
                </a:solidFill>
                <a:effectLst>
                  <a:outerShdw blurRad="80000" dist="40000" dir="5040000" algn="tl">
                    <a:srgbClr val="000000">
                      <a:alpha val="30000"/>
                    </a:srgbClr>
                  </a:outerShdw>
                </a:effectLst>
                <a:latin typeface="Cooper Black" panose="0208090404030B020404" pitchFamily="18" charset="0"/>
              </a:rPr>
              <a:t>Given to those</a:t>
            </a:r>
          </a:p>
          <a:p>
            <a:pPr algn="ctr"/>
            <a:r>
              <a:rPr lang="en-US" sz="4000" cap="none" spc="0" dirty="0" smtClean="0">
                <a:ln w="11430"/>
                <a:solidFill>
                  <a:srgbClr val="F95D07"/>
                </a:solidFill>
                <a:effectLst>
                  <a:outerShdw blurRad="80000" dist="40000" dir="5040000" algn="tl">
                    <a:srgbClr val="000000">
                      <a:alpha val="30000"/>
                    </a:srgbClr>
                  </a:outerShdw>
                </a:effectLst>
                <a:latin typeface="Cooper Black" panose="0208090404030B020404" pitchFamily="18" charset="0"/>
              </a:rPr>
              <a:t>who overcome their</a:t>
            </a:r>
          </a:p>
          <a:p>
            <a:pPr algn="ctr"/>
            <a:r>
              <a:rPr lang="en-US" sz="4000" cap="none" spc="0" dirty="0" smtClean="0">
                <a:ln w="11430"/>
                <a:solidFill>
                  <a:srgbClr val="F95D07"/>
                </a:solidFill>
                <a:effectLst>
                  <a:outerShdw blurRad="80000" dist="40000" dir="5040000" algn="tl">
                    <a:srgbClr val="000000">
                      <a:alpha val="30000"/>
                    </a:srgbClr>
                  </a:outerShdw>
                </a:effectLst>
                <a:latin typeface="Cooper Black" panose="0208090404030B020404" pitchFamily="18" charset="0"/>
              </a:rPr>
              <a:t>self-centered pride</a:t>
            </a:r>
          </a:p>
          <a:p>
            <a:pPr algn="ctr"/>
            <a:r>
              <a:rPr lang="en-US" sz="4000" cap="none" spc="0" dirty="0" smtClean="0">
                <a:ln w="11430"/>
                <a:solidFill>
                  <a:srgbClr val="F95D07"/>
                </a:solidFill>
                <a:effectLst>
                  <a:outerShdw blurRad="80000" dist="40000" dir="5040000" algn="tl">
                    <a:srgbClr val="000000">
                      <a:alpha val="30000"/>
                    </a:srgbClr>
                  </a:outerShdw>
                </a:effectLst>
                <a:latin typeface="Cooper Black" panose="0208090404030B020404" pitchFamily="18" charset="0"/>
              </a:rPr>
              <a:t>and open the door!</a:t>
            </a:r>
            <a:endParaRPr lang="en-US" sz="4000" cap="none" spc="0" dirty="0">
              <a:ln w="11430"/>
              <a:solidFill>
                <a:srgbClr val="F95D07"/>
              </a:solidFill>
              <a:effectLst>
                <a:outerShdw blurRad="80000" dist="40000" dir="5040000" algn="tl">
                  <a:srgbClr val="000000">
                    <a:alpha val="30000"/>
                  </a:srgbClr>
                </a:outerShdw>
              </a:effectLst>
              <a:latin typeface="Cooper Black" panose="0208090404030B020404" pitchFamily="18" charset="0"/>
            </a:endParaRPr>
          </a:p>
        </p:txBody>
      </p:sp>
      <p:grpSp>
        <p:nvGrpSpPr>
          <p:cNvPr id="10" name="Group 9"/>
          <p:cNvGrpSpPr/>
          <p:nvPr/>
        </p:nvGrpSpPr>
        <p:grpSpPr>
          <a:xfrm>
            <a:off x="0" y="0"/>
            <a:ext cx="9144000" cy="6858000"/>
            <a:chOff x="0" y="0"/>
            <a:chExt cx="9144000" cy="68580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2286000" y="381000"/>
              <a:ext cx="4191000" cy="1323439"/>
            </a:xfrm>
            <a:prstGeom prst="rect">
              <a:avLst/>
            </a:prstGeom>
            <a:noFill/>
          </p:spPr>
          <p:txBody>
            <a:bodyPr wrap="square" rtlCol="0">
              <a:spAutoFit/>
            </a:bodyPr>
            <a:lstStyle/>
            <a:p>
              <a:pPr algn="ctr"/>
              <a:r>
                <a:rPr lang="en-US" sz="4000" b="1" dirty="0" smtClean="0"/>
                <a:t>They will sit with Him on His throne! </a:t>
              </a:r>
              <a:endParaRPr lang="en-US" sz="4000" b="1" dirty="0"/>
            </a:p>
          </p:txBody>
        </p:sp>
        <p:sp>
          <p:nvSpPr>
            <p:cNvPr id="9" name="TextBox 8"/>
            <p:cNvSpPr txBox="1"/>
            <p:nvPr/>
          </p:nvSpPr>
          <p:spPr>
            <a:xfrm>
              <a:off x="457200" y="4953000"/>
              <a:ext cx="8229600" cy="1754326"/>
            </a:xfrm>
            <a:prstGeom prst="rect">
              <a:avLst/>
            </a:prstGeom>
            <a:solidFill>
              <a:srgbClr val="FFFFFF">
                <a:alpha val="60000"/>
              </a:srgbClr>
            </a:solidFill>
            <a:effectLst>
              <a:softEdge rad="127000"/>
            </a:effectLst>
          </p:spPr>
          <p:txBody>
            <a:bodyPr wrap="square" rtlCol="0">
              <a:spAutoFit/>
            </a:bodyPr>
            <a:lstStyle/>
            <a:p>
              <a:pPr algn="ctr"/>
              <a:r>
                <a:rPr lang="en-US" sz="3600" b="1" dirty="0" smtClean="0"/>
                <a:t>We will rule with Christ! He said we would call Him our Brother and be joint heirs with Him of all the riches of the universe!!</a:t>
              </a:r>
              <a:endParaRPr lang="en-US" sz="3600" b="1" dirty="0"/>
            </a:p>
          </p:txBody>
        </p:sp>
      </p:grpSp>
      <p:sp>
        <p:nvSpPr>
          <p:cNvPr id="11" name="Content Placeholder 2"/>
          <p:cNvSpPr txBox="1">
            <a:spLocks/>
          </p:cNvSpPr>
          <p:nvPr/>
        </p:nvSpPr>
        <p:spPr>
          <a:xfrm rot="1105065">
            <a:off x="1643460" y="1021875"/>
            <a:ext cx="6923314" cy="4916538"/>
          </a:xfrm>
          <a:prstGeom prst="roundRect">
            <a:avLst/>
          </a:prstGeom>
          <a:solidFill>
            <a:srgbClr val="DEF6FE"/>
          </a:solidFill>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ctr">
              <a:spcAft>
                <a:spcPts val="1200"/>
              </a:spcAft>
            </a:pPr>
            <a:r>
              <a:rPr lang="en-US" sz="4000" u="sng" dirty="0" smtClean="0">
                <a:solidFill>
                  <a:srgbClr val="8B3403"/>
                </a:solidFill>
                <a:effectLst>
                  <a:innerShdw blurRad="38100" dist="38100" dir="8100000">
                    <a:prstClr val="black"/>
                  </a:innerShdw>
                </a:effectLst>
                <a:latin typeface="Calibri"/>
                <a:ea typeface="Calibri"/>
                <a:cs typeface="Times New Roman"/>
              </a:rPr>
              <a:t>2 Peter 1:10</a:t>
            </a:r>
            <a:r>
              <a:rPr lang="en-US" sz="4000" dirty="0" smtClean="0">
                <a:solidFill>
                  <a:srgbClr val="8B3403"/>
                </a:solidFill>
                <a:effectLst>
                  <a:innerShdw blurRad="38100" dist="38100" dir="8100000">
                    <a:prstClr val="black"/>
                  </a:innerShdw>
                </a:effectLst>
                <a:latin typeface="Calibri"/>
                <a:ea typeface="Calibri"/>
                <a:cs typeface="Times New Roman"/>
              </a:rPr>
              <a:t> tells us it is best to </a:t>
            </a:r>
            <a:r>
              <a:rPr lang="en-US" sz="4000" dirty="0">
                <a:solidFill>
                  <a:srgbClr val="8B3403"/>
                </a:solidFill>
                <a:effectLst>
                  <a:innerShdw blurRad="38100" dist="38100" dir="8100000">
                    <a:prstClr val="black"/>
                  </a:innerShdw>
                </a:effectLst>
                <a:latin typeface="Calibri"/>
                <a:ea typeface="Calibri"/>
                <a:cs typeface="Times New Roman"/>
              </a:rPr>
              <a:t>make </a:t>
            </a:r>
            <a:r>
              <a:rPr lang="en-US" sz="4000" dirty="0" smtClean="0">
                <a:solidFill>
                  <a:srgbClr val="8B3403"/>
                </a:solidFill>
                <a:effectLst>
                  <a:innerShdw blurRad="38100" dist="38100" dir="8100000">
                    <a:prstClr val="black"/>
                  </a:innerShdw>
                </a:effectLst>
                <a:latin typeface="Calibri"/>
                <a:ea typeface="Calibri"/>
                <a:cs typeface="Times New Roman"/>
              </a:rPr>
              <a:t>certain</a:t>
            </a:r>
            <a:r>
              <a:rPr lang="en-US" sz="4000" dirty="0" smtClean="0">
                <a:solidFill>
                  <a:srgbClr val="8B3403"/>
                </a:solidFill>
                <a:effectLst>
                  <a:innerShdw blurRad="38100" dist="38100" dir="8100000">
                    <a:prstClr val="black"/>
                  </a:innerShdw>
                </a:effectLst>
              </a:rPr>
              <a:t> </a:t>
            </a:r>
            <a:r>
              <a:rPr lang="en-US" sz="4000" dirty="0" smtClean="0">
                <a:solidFill>
                  <a:srgbClr val="8B3403"/>
                </a:solidFill>
                <a:effectLst>
                  <a:innerShdw blurRad="38100" dist="38100" dir="8100000">
                    <a:prstClr val="black"/>
                  </a:innerShdw>
                </a:effectLst>
                <a:latin typeface="Calibri" panose="020F0502020204030204" pitchFamily="34" charset="0"/>
                <a:cs typeface="Calibri" panose="020F0502020204030204" pitchFamily="34" charset="0"/>
              </a:rPr>
              <a:t>of </a:t>
            </a:r>
            <a:r>
              <a:rPr lang="en-US" sz="4000" dirty="0" smtClean="0">
                <a:solidFill>
                  <a:srgbClr val="8B3403"/>
                </a:solidFill>
                <a:effectLst>
                  <a:innerShdw blurRad="38100" dist="38100" dir="8100000">
                    <a:prstClr val="black"/>
                  </a:innerShdw>
                </a:effectLst>
                <a:latin typeface="Calibri"/>
                <a:ea typeface="Calibri"/>
                <a:cs typeface="Times New Roman"/>
              </a:rPr>
              <a:t>our calling and election – we don’t want to miss out on the blessings of the Lord in this life or all the marvels in the life to come!</a:t>
            </a:r>
            <a:endParaRPr lang="en-US" sz="4000" dirty="0">
              <a:solidFill>
                <a:srgbClr val="8B3403"/>
              </a:solidFill>
              <a:effectLst>
                <a:innerShdw blurRad="38100" dist="38100" dir="8100000">
                  <a:prstClr val="black"/>
                </a:innerShdw>
              </a:effectLst>
            </a:endParaRPr>
          </a:p>
        </p:txBody>
      </p:sp>
    </p:spTree>
    <p:extLst>
      <p:ext uri="{BB962C8B-B14F-4D97-AF65-F5344CB8AC3E}">
        <p14:creationId xmlns:p14="http://schemas.microsoft.com/office/powerpoint/2010/main" val="35412866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xit" presetSubtype="32" fill="hold" grpId="0" nodeType="withEffect">
                                  <p:stCondLst>
                                    <p:cond delay="0"/>
                                  </p:stCondLst>
                                  <p:childTnLst>
                                    <p:anim calcmode="lin" valueType="num">
                                      <p:cBhvr>
                                        <p:cTn id="11" dur="1250"/>
                                        <p:tgtEl>
                                          <p:spTgt spid="3">
                                            <p:txEl>
                                              <p:pRg st="0" end="0"/>
                                            </p:txEl>
                                          </p:spTgt>
                                        </p:tgtEl>
                                        <p:attrNameLst>
                                          <p:attrName>ppt_w</p:attrName>
                                        </p:attrNameLst>
                                      </p:cBhvr>
                                      <p:tavLst>
                                        <p:tav tm="0">
                                          <p:val>
                                            <p:strVal val="ppt_w"/>
                                          </p:val>
                                        </p:tav>
                                        <p:tav tm="100000">
                                          <p:val>
                                            <p:fltVal val="0"/>
                                          </p:val>
                                        </p:tav>
                                      </p:tavLst>
                                    </p:anim>
                                    <p:anim calcmode="lin" valueType="num">
                                      <p:cBhvr>
                                        <p:cTn id="12" dur="1250"/>
                                        <p:tgtEl>
                                          <p:spTgt spid="3">
                                            <p:txEl>
                                              <p:pRg st="0" end="0"/>
                                            </p:txEl>
                                          </p:spTgt>
                                        </p:tgtEl>
                                        <p:attrNameLst>
                                          <p:attrName>ppt_h</p:attrName>
                                        </p:attrNameLst>
                                      </p:cBhvr>
                                      <p:tavLst>
                                        <p:tav tm="0">
                                          <p:val>
                                            <p:strVal val="ppt_h"/>
                                          </p:val>
                                        </p:tav>
                                        <p:tav tm="100000">
                                          <p:val>
                                            <p:fltVal val="0"/>
                                          </p:val>
                                        </p:tav>
                                      </p:tavLst>
                                    </p:anim>
                                    <p:animEffect transition="out" filter="fade">
                                      <p:cBhvr>
                                        <p:cTn id="13" dur="1250"/>
                                        <p:tgtEl>
                                          <p:spTgt spid="3">
                                            <p:txEl>
                                              <p:pRg st="0" end="0"/>
                                            </p:txEl>
                                          </p:spTgt>
                                        </p:tgtEl>
                                      </p:cBhvr>
                                    </p:animEffect>
                                    <p:set>
                                      <p:cBhvr>
                                        <p:cTn id="14" dur="1" fill="hold">
                                          <p:stCondLst>
                                            <p:cond delay="1249"/>
                                          </p:stCondLst>
                                        </p:cTn>
                                        <p:tgtEl>
                                          <p:spTgt spid="3">
                                            <p:txEl>
                                              <p:pRg st="0" end="0"/>
                                            </p:txEl>
                                          </p:spTgt>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1250"/>
                                        <p:tgtEl>
                                          <p:spTgt spid="3">
                                            <p:bg/>
                                          </p:spTgt>
                                        </p:tgtEl>
                                        <p:attrNameLst>
                                          <p:attrName>ppt_w</p:attrName>
                                        </p:attrNameLst>
                                      </p:cBhvr>
                                      <p:tavLst>
                                        <p:tav tm="0">
                                          <p:val>
                                            <p:strVal val="ppt_w"/>
                                          </p:val>
                                        </p:tav>
                                        <p:tav tm="100000">
                                          <p:val>
                                            <p:fltVal val="0"/>
                                          </p:val>
                                        </p:tav>
                                      </p:tavLst>
                                    </p:anim>
                                    <p:anim calcmode="lin" valueType="num">
                                      <p:cBhvr>
                                        <p:cTn id="17" dur="1250"/>
                                        <p:tgtEl>
                                          <p:spTgt spid="3">
                                            <p:bg/>
                                          </p:spTgt>
                                        </p:tgtEl>
                                        <p:attrNameLst>
                                          <p:attrName>ppt_h</p:attrName>
                                        </p:attrNameLst>
                                      </p:cBhvr>
                                      <p:tavLst>
                                        <p:tav tm="0">
                                          <p:val>
                                            <p:strVal val="ppt_h"/>
                                          </p:val>
                                        </p:tav>
                                        <p:tav tm="100000">
                                          <p:val>
                                            <p:fltVal val="0"/>
                                          </p:val>
                                        </p:tav>
                                      </p:tavLst>
                                    </p:anim>
                                    <p:animEffect transition="out" filter="fade">
                                      <p:cBhvr>
                                        <p:cTn id="18" dur="1250"/>
                                        <p:tgtEl>
                                          <p:spTgt spid="3">
                                            <p:bg/>
                                          </p:spTgt>
                                        </p:tgtEl>
                                      </p:cBhvr>
                                    </p:animEffect>
                                    <p:set>
                                      <p:cBhvr>
                                        <p:cTn id="19" dur="1" fill="hold">
                                          <p:stCondLst>
                                            <p:cond delay="1249"/>
                                          </p:stCondLst>
                                        </p:cTn>
                                        <p:tgtEl>
                                          <p:spTgt spid="3">
                                            <p:bg/>
                                          </p:spTgt>
                                        </p:tgtEl>
                                        <p:attrNameLst>
                                          <p:attrName>style.visibility</p:attrName>
                                        </p:attrNameLst>
                                      </p:cBhvr>
                                      <p:to>
                                        <p:strVal val="hidden"/>
                                      </p:to>
                                    </p:set>
                                  </p:childTnLst>
                                </p:cTn>
                              </p:par>
                            </p:childTnLst>
                          </p:cTn>
                        </p:par>
                        <p:par>
                          <p:cTn id="20" fill="hold">
                            <p:stCondLst>
                              <p:cond delay="2000"/>
                            </p:stCondLst>
                            <p:childTnLst>
                              <p:par>
                                <p:cTn id="21" presetID="53" presetClass="entr" presetSubtype="16" fill="hold" grpId="0" nodeType="afterEffect">
                                  <p:stCondLst>
                                    <p:cond delay="2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1000"/>
                                        <p:tgtEl>
                                          <p:spTgt spid="5"/>
                                        </p:tgtEl>
                                        <p:attrNameLst>
                                          <p:attrName>ppt_w</p:attrName>
                                        </p:attrNameLst>
                                      </p:cBhvr>
                                      <p:tavLst>
                                        <p:tav tm="0">
                                          <p:val>
                                            <p:strVal val="ppt_w"/>
                                          </p:val>
                                        </p:tav>
                                        <p:tav tm="100000">
                                          <p:val>
                                            <p:fltVal val="0"/>
                                          </p:val>
                                        </p:tav>
                                      </p:tavLst>
                                    </p:anim>
                                    <p:anim calcmode="lin" valueType="num">
                                      <p:cBhvr>
                                        <p:cTn id="30" dur="1000"/>
                                        <p:tgtEl>
                                          <p:spTgt spid="5"/>
                                        </p:tgtEl>
                                        <p:attrNameLst>
                                          <p:attrName>ppt_h</p:attrName>
                                        </p:attrNameLst>
                                      </p:cBhvr>
                                      <p:tavLst>
                                        <p:tav tm="0">
                                          <p:val>
                                            <p:strVal val="ppt_h"/>
                                          </p:val>
                                        </p:tav>
                                        <p:tav tm="100000">
                                          <p:val>
                                            <p:fltVal val="0"/>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1000"/>
                                        <p:tgtEl>
                                          <p:spTgt spid="6"/>
                                        </p:tgtEl>
                                        <p:attrNameLst>
                                          <p:attrName>ppt_w</p:attrName>
                                        </p:attrNameLst>
                                      </p:cBhvr>
                                      <p:tavLst>
                                        <p:tav tm="0">
                                          <p:val>
                                            <p:strVal val="ppt_w"/>
                                          </p:val>
                                        </p:tav>
                                        <p:tav tm="100000">
                                          <p:val>
                                            <p:fltVal val="0"/>
                                          </p:val>
                                        </p:tav>
                                      </p:tavLst>
                                    </p:anim>
                                    <p:anim calcmode="lin" valueType="num">
                                      <p:cBhvr>
                                        <p:cTn id="35" dur="1000"/>
                                        <p:tgtEl>
                                          <p:spTgt spid="6"/>
                                        </p:tgtEl>
                                        <p:attrNameLst>
                                          <p:attrName>ppt_h</p:attrName>
                                        </p:attrNameLst>
                                      </p:cBhvr>
                                      <p:tavLst>
                                        <p:tav tm="0">
                                          <p:val>
                                            <p:strVal val="ppt_h"/>
                                          </p:val>
                                        </p:tav>
                                        <p:tav tm="100000">
                                          <p:val>
                                            <p:fltVal val="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Effect transition="in" filter="fade">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1000"/>
                                        <p:tgtEl>
                                          <p:spTgt spid="10"/>
                                        </p:tgtEl>
                                        <p:attrNameLst>
                                          <p:attrName>ppt_w</p:attrName>
                                        </p:attrNameLst>
                                      </p:cBhvr>
                                      <p:tavLst>
                                        <p:tav tm="0">
                                          <p:val>
                                            <p:strVal val="ppt_w"/>
                                          </p:val>
                                        </p:tav>
                                        <p:tav tm="100000">
                                          <p:val>
                                            <p:fltVal val="0"/>
                                          </p:val>
                                        </p:tav>
                                      </p:tavLst>
                                    </p:anim>
                                    <p:anim calcmode="lin" valueType="num">
                                      <p:cBhvr>
                                        <p:cTn id="48" dur="1000"/>
                                        <p:tgtEl>
                                          <p:spTgt spid="10"/>
                                        </p:tgtEl>
                                        <p:attrNameLst>
                                          <p:attrName>ppt_h</p:attrName>
                                        </p:attrNameLst>
                                      </p:cBhvr>
                                      <p:tavLst>
                                        <p:tav tm="0">
                                          <p:val>
                                            <p:strVal val="ppt_h"/>
                                          </p:val>
                                        </p:tav>
                                        <p:tav tm="100000">
                                          <p:val>
                                            <p:fltVal val="0"/>
                                          </p:val>
                                        </p:tav>
                                      </p:tavLst>
                                    </p:anim>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45"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500"/>
                                        <p:tgtEl>
                                          <p:spTgt spid="11"/>
                                        </p:tgtEl>
                                      </p:cBhvr>
                                    </p:animEffect>
                                    <p:anim calcmode="lin" valueType="num">
                                      <p:cBhvr>
                                        <p:cTn id="55" dur="1500" fill="hold"/>
                                        <p:tgtEl>
                                          <p:spTgt spid="11"/>
                                        </p:tgtEl>
                                        <p:attrNameLst>
                                          <p:attrName>ppt_w</p:attrName>
                                        </p:attrNameLst>
                                      </p:cBhvr>
                                      <p:tavLst>
                                        <p:tav tm="0" fmla="#ppt_w*sin(2.5*pi*$)">
                                          <p:val>
                                            <p:fltVal val="0"/>
                                          </p:val>
                                        </p:tav>
                                        <p:tav tm="100000">
                                          <p:val>
                                            <p:fltVal val="1"/>
                                          </p:val>
                                        </p:tav>
                                      </p:tavLst>
                                    </p:anim>
                                    <p:anim calcmode="lin" valueType="num">
                                      <p:cBhvr>
                                        <p:cTn id="56" dur="1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5" grpId="1"/>
      <p:bldP spid="6" grpId="0"/>
      <p:bldP spid="6" grpId="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04869" y="2340801"/>
            <a:ext cx="2548923" cy="778840"/>
          </a:xfrm>
        </p:spPr>
        <p:txBody>
          <a:bodyPr/>
          <a:lstStyle/>
          <a:p>
            <a:r>
              <a:rPr lang="en-US" sz="3600" dirty="0" smtClean="0"/>
              <a:t>The Letter</a:t>
            </a:r>
            <a:endParaRPr lang="en-US" sz="3600" dirty="0"/>
          </a:p>
        </p:txBody>
      </p:sp>
      <p:sp>
        <p:nvSpPr>
          <p:cNvPr id="3" name="Content Placeholder 2"/>
          <p:cNvSpPr>
            <a:spLocks noGrp="1"/>
          </p:cNvSpPr>
          <p:nvPr>
            <p:ph idx="1"/>
          </p:nvPr>
        </p:nvSpPr>
        <p:spPr>
          <a:xfrm>
            <a:off x="3276600" y="457200"/>
            <a:ext cx="5562600" cy="1905000"/>
          </a:xfrm>
          <a:solidFill>
            <a:srgbClr val="FFFFFF">
              <a:alpha val="60000"/>
            </a:srgbClr>
          </a:solidFill>
        </p:spPr>
        <p:txBody>
          <a:bodyPr>
            <a:normAutofit/>
          </a:bodyPr>
          <a:lstStyle/>
          <a:p>
            <a:pPr marL="0" indent="0"/>
            <a:r>
              <a:rPr lang="en-US" sz="3600" i="1" dirty="0">
                <a:latin typeface="Calibri"/>
                <a:ea typeface="Calibri"/>
                <a:cs typeface="Times New Roman"/>
              </a:rPr>
              <a:t>He who has an ear, let him hear what the Spirit says to the churches</a:t>
            </a:r>
            <a:r>
              <a:rPr lang="en-US" sz="3600" i="1" dirty="0" smtClean="0">
                <a:latin typeface="Calibri"/>
                <a:ea typeface="Calibri"/>
                <a:cs typeface="Times New Roman"/>
              </a:rPr>
              <a:t>.</a:t>
            </a:r>
          </a:p>
        </p:txBody>
      </p:sp>
      <p:sp>
        <p:nvSpPr>
          <p:cNvPr id="4" name="Text Placeholder 3"/>
          <p:cNvSpPr>
            <a:spLocks noGrp="1"/>
          </p:cNvSpPr>
          <p:nvPr>
            <p:ph type="body" sz="half" idx="2"/>
          </p:nvPr>
        </p:nvSpPr>
        <p:spPr>
          <a:xfrm rot="19140000">
            <a:off x="1269013" y="3131791"/>
            <a:ext cx="1882265" cy="623314"/>
          </a:xfrm>
        </p:spPr>
        <p:txBody>
          <a:bodyPr>
            <a:noAutofit/>
          </a:bodyPr>
          <a:lstStyle/>
          <a:p>
            <a:r>
              <a:rPr lang="en-US" sz="3600" dirty="0" smtClean="0"/>
              <a:t>Closing</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37408">
            <a:off x="-915037" y="839731"/>
            <a:ext cx="5277211" cy="5277211"/>
          </a:xfrm>
          <a:prstGeom prst="rect">
            <a:avLst/>
          </a:prstGeom>
        </p:spPr>
      </p:pic>
      <p:sp>
        <p:nvSpPr>
          <p:cNvPr id="6" name="Text Placeholder 2"/>
          <p:cNvSpPr txBox="1">
            <a:spLocks/>
          </p:cNvSpPr>
          <p:nvPr/>
        </p:nvSpPr>
        <p:spPr>
          <a:xfrm>
            <a:off x="3505200" y="2789892"/>
            <a:ext cx="5185228" cy="3753134"/>
          </a:xfrm>
          <a:prstGeom prst="round2DiagRect">
            <a:avLst/>
          </a:prstGeom>
          <a:solidFill>
            <a:srgbClr val="FA945C"/>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spcAft>
                <a:spcPts val="1200"/>
              </a:spcAft>
            </a:pPr>
            <a:r>
              <a:rPr lang="en-US" sz="4400" b="1" i="1" cap="none" spc="0" dirty="0">
                <a:solidFill>
                  <a:schemeClr val="bg1"/>
                </a:solidFill>
                <a:effectLst>
                  <a:outerShdw blurRad="38100" dist="50800" dir="8100000" algn="tr" rotWithShape="0">
                    <a:prstClr val="black"/>
                  </a:outerShdw>
                </a:effectLst>
                <a:latin typeface="Calibri"/>
                <a:ea typeface="Calibri"/>
                <a:cs typeface="Times New Roman"/>
              </a:rPr>
              <a:t>Is your spiritual ear hearing the message that Christ gave to the church of Laodicea? </a:t>
            </a:r>
          </a:p>
        </p:txBody>
      </p:sp>
      <p:sp>
        <p:nvSpPr>
          <p:cNvPr id="7" name="Text Placeholder 2"/>
          <p:cNvSpPr txBox="1">
            <a:spLocks/>
          </p:cNvSpPr>
          <p:nvPr/>
        </p:nvSpPr>
        <p:spPr>
          <a:xfrm>
            <a:off x="3657600" y="3373469"/>
            <a:ext cx="5185228" cy="3143534"/>
          </a:xfrm>
          <a:prstGeom prst="round2DiagRect">
            <a:avLst/>
          </a:prstGeom>
          <a:solidFill>
            <a:srgbClr val="FA945C"/>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spcAft>
                <a:spcPts val="1200"/>
              </a:spcAft>
            </a:pPr>
            <a:r>
              <a:rPr lang="en-US" sz="4400" b="1" i="1" cap="none" spc="0" dirty="0">
                <a:solidFill>
                  <a:schemeClr val="bg1"/>
                </a:solidFill>
                <a:effectLst>
                  <a:outerShdw blurRad="38100" dist="50800" dir="8100000" algn="tr" rotWithShape="0">
                    <a:prstClr val="black"/>
                  </a:outerShdw>
                </a:effectLst>
                <a:latin typeface="Calibri"/>
                <a:ea typeface="Calibri"/>
                <a:cs typeface="Times New Roman"/>
              </a:rPr>
              <a:t>Does your heart beat with knocking as the Lord calls you? </a:t>
            </a:r>
          </a:p>
        </p:txBody>
      </p:sp>
      <p:sp>
        <p:nvSpPr>
          <p:cNvPr id="8" name="Text Placeholder 2"/>
          <p:cNvSpPr txBox="1">
            <a:spLocks/>
          </p:cNvSpPr>
          <p:nvPr/>
        </p:nvSpPr>
        <p:spPr>
          <a:xfrm rot="957134">
            <a:off x="5846190" y="901355"/>
            <a:ext cx="2788857" cy="793782"/>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400" b="1" cap="none" spc="0" dirty="0" smtClean="0">
                <a:latin typeface="Calibri"/>
                <a:ea typeface="Calibri"/>
                <a:cs typeface="Times New Roman"/>
              </a:rPr>
              <a:t>LISTEN!</a:t>
            </a:r>
            <a:endParaRPr lang="en-US" sz="4800" b="1" cap="none" spc="0" dirty="0">
              <a:solidFill>
                <a:srgbClr val="686868"/>
              </a:solidFill>
              <a:latin typeface="Calibri"/>
              <a:ea typeface="Calibri"/>
              <a:cs typeface="Times New Roman"/>
            </a:endParaRPr>
          </a:p>
        </p:txBody>
      </p:sp>
      <p:sp>
        <p:nvSpPr>
          <p:cNvPr id="9" name="Text Placeholder 2"/>
          <p:cNvSpPr txBox="1">
            <a:spLocks/>
          </p:cNvSpPr>
          <p:nvPr/>
        </p:nvSpPr>
        <p:spPr>
          <a:xfrm rot="20188039">
            <a:off x="3943022" y="1541139"/>
            <a:ext cx="2444344" cy="793782"/>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400" b="1" cap="none" spc="0" dirty="0" smtClean="0">
                <a:latin typeface="Calibri"/>
                <a:ea typeface="Calibri"/>
                <a:cs typeface="Times New Roman"/>
              </a:rPr>
              <a:t>HEAR!</a:t>
            </a:r>
            <a:endParaRPr lang="en-US" sz="4800" b="1" cap="none" spc="0" dirty="0">
              <a:solidFill>
                <a:srgbClr val="686868"/>
              </a:solidFill>
              <a:latin typeface="Calibri"/>
              <a:ea typeface="Calibri"/>
              <a:cs typeface="Times New Roman"/>
            </a:endParaRPr>
          </a:p>
        </p:txBody>
      </p:sp>
      <p:sp>
        <p:nvSpPr>
          <p:cNvPr id="10" name="Text Placeholder 2"/>
          <p:cNvSpPr txBox="1">
            <a:spLocks/>
          </p:cNvSpPr>
          <p:nvPr/>
        </p:nvSpPr>
        <p:spPr>
          <a:xfrm rot="645136">
            <a:off x="5383080" y="2488178"/>
            <a:ext cx="2843848" cy="793782"/>
          </a:xfrm>
          <a:prstGeom prst="roundRect">
            <a:avLst/>
          </a:prstGeom>
          <a:solidFill>
            <a:schemeClr val="accent3">
              <a:lumMod val="40000"/>
              <a:lumOff val="60000"/>
            </a:schemeClr>
          </a:solidFill>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400" b="1" cap="none" spc="0" dirty="0" smtClean="0">
                <a:latin typeface="Calibri"/>
                <a:ea typeface="Calibri"/>
                <a:cs typeface="Times New Roman"/>
              </a:rPr>
              <a:t>RESPOND!</a:t>
            </a:r>
            <a:endParaRPr lang="en-US" sz="4800" b="1" cap="none" spc="0" dirty="0">
              <a:solidFill>
                <a:srgbClr val="686868"/>
              </a:solidFill>
              <a:latin typeface="Calibri"/>
              <a:ea typeface="Calibri"/>
              <a:cs typeface="Times New Roman"/>
            </a:endParaRPr>
          </a:p>
        </p:txBody>
      </p:sp>
      <p:pic>
        <p:nvPicPr>
          <p:cNvPr id="11" name="Picture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00" t="9778" r="11667" b="7496"/>
          <a:stretch/>
        </p:blipFill>
        <p:spPr>
          <a:xfrm>
            <a:off x="-228600" y="152400"/>
            <a:ext cx="5819351" cy="4792836"/>
          </a:xfrm>
          <a:prstGeom prst="rect">
            <a:avLst/>
          </a:prstGeom>
        </p:spPr>
      </p:pic>
    </p:spTree>
    <p:extLst>
      <p:ext uri="{BB962C8B-B14F-4D97-AF65-F5344CB8AC3E}">
        <p14:creationId xmlns:p14="http://schemas.microsoft.com/office/powerpoint/2010/main" val="152209697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750" fill="hold"/>
                                        <p:tgtEl>
                                          <p:spTgt spid="3">
                                            <p:bg/>
                                          </p:spTgt>
                                        </p:tgtEl>
                                        <p:attrNameLst>
                                          <p:attrName>ppt_w</p:attrName>
                                        </p:attrNameLst>
                                      </p:cBhvr>
                                      <p:tavLst>
                                        <p:tav tm="0">
                                          <p:val>
                                            <p:fltVal val="0"/>
                                          </p:val>
                                        </p:tav>
                                        <p:tav tm="100000">
                                          <p:val>
                                            <p:strVal val="#ppt_w"/>
                                          </p:val>
                                        </p:tav>
                                      </p:tavLst>
                                    </p:anim>
                                    <p:anim calcmode="lin" valueType="num">
                                      <p:cBhvr>
                                        <p:cTn id="8" dur="1750" fill="hold"/>
                                        <p:tgtEl>
                                          <p:spTgt spid="3">
                                            <p:bg/>
                                          </p:spTgt>
                                        </p:tgtEl>
                                        <p:attrNameLst>
                                          <p:attrName>ppt_h</p:attrName>
                                        </p:attrNameLst>
                                      </p:cBhvr>
                                      <p:tavLst>
                                        <p:tav tm="0">
                                          <p:val>
                                            <p:fltVal val="0"/>
                                          </p:val>
                                        </p:tav>
                                        <p:tav tm="100000">
                                          <p:val>
                                            <p:strVal val="#ppt_h"/>
                                          </p:val>
                                        </p:tav>
                                      </p:tavLst>
                                    </p:anim>
                                    <p:animEffect transition="in" filter="fade">
                                      <p:cBhvr>
                                        <p:cTn id="9" dur="175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75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53" presetClass="exit" presetSubtype="32" fill="hold" grpId="1" nodeType="withEffect">
                                  <p:stCondLst>
                                    <p:cond delay="0"/>
                                  </p:stCondLst>
                                  <p:childTnLst>
                                    <p:anim calcmode="lin" valueType="num">
                                      <p:cBhvr>
                                        <p:cTn id="29" dur="500"/>
                                        <p:tgtEl>
                                          <p:spTgt spid="3">
                                            <p:txEl>
                                              <p:pRg st="0" end="0"/>
                                            </p:txEl>
                                          </p:spTgt>
                                        </p:tgtEl>
                                        <p:attrNameLst>
                                          <p:attrName>ppt_w</p:attrName>
                                        </p:attrNameLst>
                                      </p:cBhvr>
                                      <p:tavLst>
                                        <p:tav tm="0">
                                          <p:val>
                                            <p:strVal val="ppt_w"/>
                                          </p:val>
                                        </p:tav>
                                        <p:tav tm="100000">
                                          <p:val>
                                            <p:fltVal val="0"/>
                                          </p:val>
                                        </p:tav>
                                      </p:tavLst>
                                    </p:anim>
                                    <p:anim calcmode="lin" valueType="num">
                                      <p:cBhvr>
                                        <p:cTn id="30"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3">
                                            <p:bg/>
                                          </p:spTgt>
                                        </p:tgtEl>
                                        <p:attrNameLst>
                                          <p:attrName>ppt_w</p:attrName>
                                        </p:attrNameLst>
                                      </p:cBhvr>
                                      <p:tavLst>
                                        <p:tav tm="0">
                                          <p:val>
                                            <p:strVal val="ppt_w"/>
                                          </p:val>
                                        </p:tav>
                                        <p:tav tm="100000">
                                          <p:val>
                                            <p:fltVal val="0"/>
                                          </p:val>
                                        </p:tav>
                                      </p:tavLst>
                                    </p:anim>
                                    <p:anim calcmode="lin" valueType="num">
                                      <p:cBhvr>
                                        <p:cTn id="35" dur="500"/>
                                        <p:tgtEl>
                                          <p:spTgt spid="3">
                                            <p:bg/>
                                          </p:spTgt>
                                        </p:tgtEl>
                                        <p:attrNameLst>
                                          <p:attrName>ppt_h</p:attrName>
                                        </p:attrNameLst>
                                      </p:cBhvr>
                                      <p:tavLst>
                                        <p:tav tm="0">
                                          <p:val>
                                            <p:strVal val="ppt_h"/>
                                          </p:val>
                                        </p:tav>
                                        <p:tav tm="100000">
                                          <p:val>
                                            <p:fltVal val="0"/>
                                          </p:val>
                                        </p:tav>
                                      </p:tavLst>
                                    </p:anim>
                                    <p:animEffect transition="out" filter="fade">
                                      <p:cBhvr>
                                        <p:cTn id="36" dur="500"/>
                                        <p:tgtEl>
                                          <p:spTgt spid="3">
                                            <p:bg/>
                                          </p:spTgt>
                                        </p:tgtEl>
                                      </p:cBhvr>
                                    </p:animEffect>
                                    <p:set>
                                      <p:cBhvr>
                                        <p:cTn id="37" dur="1" fill="hold">
                                          <p:stCondLst>
                                            <p:cond delay="499"/>
                                          </p:stCondLst>
                                        </p:cTn>
                                        <p:tgtEl>
                                          <p:spTgt spid="3">
                                            <p:bg/>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53" presetClass="exit" presetSubtype="32" fill="hold" grpId="1" nodeType="withEffect">
                                  <p:stCondLst>
                                    <p:cond delay="0"/>
                                  </p:stCondLst>
                                  <p:childTnLst>
                                    <p:anim calcmode="lin" valueType="num">
                                      <p:cBhvr>
                                        <p:cTn id="62" dur="500"/>
                                        <p:tgtEl>
                                          <p:spTgt spid="6"/>
                                        </p:tgtEl>
                                        <p:attrNameLst>
                                          <p:attrName>ppt_w</p:attrName>
                                        </p:attrNameLst>
                                      </p:cBhvr>
                                      <p:tavLst>
                                        <p:tav tm="0">
                                          <p:val>
                                            <p:strVal val="ppt_w"/>
                                          </p:val>
                                        </p:tav>
                                        <p:tav tm="100000">
                                          <p:val>
                                            <p:fltVal val="0"/>
                                          </p:val>
                                        </p:tav>
                                      </p:tavLst>
                                    </p:anim>
                                    <p:anim calcmode="lin" valueType="num">
                                      <p:cBhvr>
                                        <p:cTn id="63" dur="500"/>
                                        <p:tgtEl>
                                          <p:spTgt spid="6"/>
                                        </p:tgtEl>
                                        <p:attrNameLst>
                                          <p:attrName>ppt_h</p:attrName>
                                        </p:attrNameLst>
                                      </p:cBhvr>
                                      <p:tavLst>
                                        <p:tav tm="0">
                                          <p:val>
                                            <p:strVal val="ppt_h"/>
                                          </p:val>
                                        </p:tav>
                                        <p:tav tm="100000">
                                          <p:val>
                                            <p:fltVal val="0"/>
                                          </p:val>
                                        </p:tav>
                                      </p:tavLst>
                                    </p:anim>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5"/>
                                        </p:tgtEl>
                                        <p:attrNameLst>
                                          <p:attrName>ppt_w</p:attrName>
                                        </p:attrNameLst>
                                      </p:cBhvr>
                                      <p:tavLst>
                                        <p:tav tm="0">
                                          <p:val>
                                            <p:strVal val="ppt_w"/>
                                          </p:val>
                                        </p:tav>
                                        <p:tav tm="100000">
                                          <p:val>
                                            <p:fltVal val="0"/>
                                          </p:val>
                                        </p:tav>
                                      </p:tavLst>
                                    </p:anim>
                                    <p:anim calcmode="lin" valueType="num">
                                      <p:cBhvr>
                                        <p:cTn id="68" dur="1000"/>
                                        <p:tgtEl>
                                          <p:spTgt spid="5"/>
                                        </p:tgtEl>
                                        <p:attrNameLst>
                                          <p:attrName>ppt_h</p:attrName>
                                        </p:attrNameLst>
                                      </p:cBhvr>
                                      <p:tavLst>
                                        <p:tav tm="0">
                                          <p:val>
                                            <p:strVal val="ppt_h"/>
                                          </p:val>
                                        </p:tav>
                                        <p:tav tm="100000">
                                          <p:val>
                                            <p:fltVal val="0"/>
                                          </p:val>
                                        </p:tav>
                                      </p:tavLst>
                                    </p:anim>
                                    <p:anim calcmode="lin" valueType="num">
                                      <p:cBhvr>
                                        <p:cTn id="69" dur="1000"/>
                                        <p:tgtEl>
                                          <p:spTgt spid="5"/>
                                        </p:tgtEl>
                                        <p:attrNameLst>
                                          <p:attrName>style.rotation</p:attrName>
                                        </p:attrNameLst>
                                      </p:cBhvr>
                                      <p:tavLst>
                                        <p:tav tm="0">
                                          <p:val>
                                            <p:fltVal val="0"/>
                                          </p:val>
                                        </p:tav>
                                        <p:tav tm="100000">
                                          <p:val>
                                            <p:fltVal val="90"/>
                                          </p:val>
                                        </p:tav>
                                      </p:tavLst>
                                    </p:anim>
                                    <p:animEffect transition="out" filter="fade">
                                      <p:cBhvr>
                                        <p:cTn id="70" dur="1000"/>
                                        <p:tgtEl>
                                          <p:spTgt spid="5"/>
                                        </p:tgtEl>
                                      </p:cBhvr>
                                    </p:animEffect>
                                    <p:set>
                                      <p:cBhvr>
                                        <p:cTn id="71" dur="1" fill="hold">
                                          <p:stCondLst>
                                            <p:cond delay="999"/>
                                          </p:stCondLst>
                                        </p:cTn>
                                        <p:tgtEl>
                                          <p:spTgt spid="5"/>
                                        </p:tgtEl>
                                        <p:attrNameLst>
                                          <p:attrName>style.visibility</p:attrName>
                                        </p:attrNameLst>
                                      </p:cBhvr>
                                      <p:to>
                                        <p:strVal val="hidden"/>
                                      </p:to>
                                    </p:set>
                                  </p:childTnLst>
                                </p:cTn>
                              </p:par>
                              <p:par>
                                <p:cTn id="72" presetID="31" presetClass="exit" presetSubtype="0" fill="hold" grpId="1" nodeType="withEffect">
                                  <p:stCondLst>
                                    <p:cond delay="0"/>
                                  </p:stCondLst>
                                  <p:childTnLst>
                                    <p:anim calcmode="lin" valueType="num">
                                      <p:cBhvr>
                                        <p:cTn id="73" dur="1000"/>
                                        <p:tgtEl>
                                          <p:spTgt spid="8"/>
                                        </p:tgtEl>
                                        <p:attrNameLst>
                                          <p:attrName>ppt_w</p:attrName>
                                        </p:attrNameLst>
                                      </p:cBhvr>
                                      <p:tavLst>
                                        <p:tav tm="0">
                                          <p:val>
                                            <p:strVal val="ppt_w"/>
                                          </p:val>
                                        </p:tav>
                                        <p:tav tm="100000">
                                          <p:val>
                                            <p:fltVal val="0"/>
                                          </p:val>
                                        </p:tav>
                                      </p:tavLst>
                                    </p:anim>
                                    <p:anim calcmode="lin" valueType="num">
                                      <p:cBhvr>
                                        <p:cTn id="74" dur="1000"/>
                                        <p:tgtEl>
                                          <p:spTgt spid="8"/>
                                        </p:tgtEl>
                                        <p:attrNameLst>
                                          <p:attrName>ppt_h</p:attrName>
                                        </p:attrNameLst>
                                      </p:cBhvr>
                                      <p:tavLst>
                                        <p:tav tm="0">
                                          <p:val>
                                            <p:strVal val="ppt_h"/>
                                          </p:val>
                                        </p:tav>
                                        <p:tav tm="100000">
                                          <p:val>
                                            <p:fltVal val="0"/>
                                          </p:val>
                                        </p:tav>
                                      </p:tavLst>
                                    </p:anim>
                                    <p:anim calcmode="lin" valueType="num">
                                      <p:cBhvr>
                                        <p:cTn id="75" dur="1000"/>
                                        <p:tgtEl>
                                          <p:spTgt spid="8"/>
                                        </p:tgtEl>
                                        <p:attrNameLst>
                                          <p:attrName>style.rotation</p:attrName>
                                        </p:attrNameLst>
                                      </p:cBhvr>
                                      <p:tavLst>
                                        <p:tav tm="0">
                                          <p:val>
                                            <p:fltVal val="0"/>
                                          </p:val>
                                        </p:tav>
                                        <p:tav tm="100000">
                                          <p:val>
                                            <p:fltVal val="90"/>
                                          </p:val>
                                        </p:tav>
                                      </p:tavLst>
                                    </p:anim>
                                    <p:animEffect transition="out" filter="fade">
                                      <p:cBhvr>
                                        <p:cTn id="76" dur="1000"/>
                                        <p:tgtEl>
                                          <p:spTgt spid="8"/>
                                        </p:tgtEl>
                                      </p:cBhvr>
                                    </p:animEffect>
                                    <p:set>
                                      <p:cBhvr>
                                        <p:cTn id="77" dur="1" fill="hold">
                                          <p:stCondLst>
                                            <p:cond delay="999"/>
                                          </p:stCondLst>
                                        </p:cTn>
                                        <p:tgtEl>
                                          <p:spTgt spid="8"/>
                                        </p:tgtEl>
                                        <p:attrNameLst>
                                          <p:attrName>style.visibility</p:attrName>
                                        </p:attrNameLst>
                                      </p:cBhvr>
                                      <p:to>
                                        <p:strVal val="hidden"/>
                                      </p:to>
                                    </p:set>
                                  </p:childTnLst>
                                </p:cTn>
                              </p:par>
                              <p:par>
                                <p:cTn id="78" presetID="31" presetClass="exit" presetSubtype="0" fill="hold" grpId="1" nodeType="with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par>
                                <p:cTn id="84" presetID="31" presetClass="entr" presetSubtype="0"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90"/>
                                          </p:val>
                                        </p:tav>
                                        <p:tav tm="100000">
                                          <p:val>
                                            <p:fltVal val="0"/>
                                          </p:val>
                                        </p:tav>
                                      </p:tavLst>
                                    </p:anim>
                                    <p:animEffect transition="in" filter="fade">
                                      <p:cBhvr>
                                        <p:cTn id="89" dur="10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1000" fill="hold"/>
                                        <p:tgtEl>
                                          <p:spTgt spid="10"/>
                                        </p:tgtEl>
                                        <p:attrNameLst>
                                          <p:attrName>ppt_w</p:attrName>
                                        </p:attrNameLst>
                                      </p:cBhvr>
                                      <p:tavLst>
                                        <p:tav tm="0">
                                          <p:val>
                                            <p:fltVal val="0"/>
                                          </p:val>
                                        </p:tav>
                                        <p:tav tm="100000">
                                          <p:val>
                                            <p:strVal val="#ppt_w"/>
                                          </p:val>
                                        </p:tav>
                                      </p:tavLst>
                                    </p:anim>
                                    <p:anim calcmode="lin" valueType="num">
                                      <p:cBhvr>
                                        <p:cTn id="95" dur="1000" fill="hold"/>
                                        <p:tgtEl>
                                          <p:spTgt spid="10"/>
                                        </p:tgtEl>
                                        <p:attrNameLst>
                                          <p:attrName>ppt_h</p:attrName>
                                        </p:attrNameLst>
                                      </p:cBhvr>
                                      <p:tavLst>
                                        <p:tav tm="0">
                                          <p:val>
                                            <p:fltVal val="0"/>
                                          </p:val>
                                        </p:tav>
                                        <p:tav tm="100000">
                                          <p:val>
                                            <p:strVal val="#ppt_h"/>
                                          </p:val>
                                        </p:tav>
                                      </p:tavLst>
                                    </p:anim>
                                    <p:anim calcmode="lin" valueType="num">
                                      <p:cBhvr>
                                        <p:cTn id="96" dur="1000" fill="hold"/>
                                        <p:tgtEl>
                                          <p:spTgt spid="10"/>
                                        </p:tgtEl>
                                        <p:attrNameLst>
                                          <p:attrName>style.rotation</p:attrName>
                                        </p:attrNameLst>
                                      </p:cBhvr>
                                      <p:tavLst>
                                        <p:tav tm="0">
                                          <p:val>
                                            <p:fltVal val="90"/>
                                          </p:val>
                                        </p:tav>
                                        <p:tav tm="100000">
                                          <p:val>
                                            <p:fltVal val="0"/>
                                          </p:val>
                                        </p:tav>
                                      </p:tavLst>
                                    </p:anim>
                                    <p:animEffect transition="in" filter="fade">
                                      <p:cBhvr>
                                        <p:cTn id="97" dur="10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xit" presetSubtype="0" fill="hold" nodeType="clickEffect">
                                  <p:stCondLst>
                                    <p:cond delay="0"/>
                                  </p:stCondLst>
                                  <p:childTnLst>
                                    <p:anim calcmode="lin" valueType="num">
                                      <p:cBhvr>
                                        <p:cTn id="101" dur="1000"/>
                                        <p:tgtEl>
                                          <p:spTgt spid="5"/>
                                        </p:tgtEl>
                                        <p:attrNameLst>
                                          <p:attrName>ppt_w</p:attrName>
                                        </p:attrNameLst>
                                      </p:cBhvr>
                                      <p:tavLst>
                                        <p:tav tm="0">
                                          <p:val>
                                            <p:strVal val="ppt_w"/>
                                          </p:val>
                                        </p:tav>
                                        <p:tav tm="100000">
                                          <p:val>
                                            <p:fltVal val="0"/>
                                          </p:val>
                                        </p:tav>
                                      </p:tavLst>
                                    </p:anim>
                                    <p:anim calcmode="lin" valueType="num">
                                      <p:cBhvr>
                                        <p:cTn id="102" dur="1000"/>
                                        <p:tgtEl>
                                          <p:spTgt spid="5"/>
                                        </p:tgtEl>
                                        <p:attrNameLst>
                                          <p:attrName>ppt_h</p:attrName>
                                        </p:attrNameLst>
                                      </p:cBhvr>
                                      <p:tavLst>
                                        <p:tav tm="0">
                                          <p:val>
                                            <p:strVal val="ppt_h"/>
                                          </p:val>
                                        </p:tav>
                                        <p:tav tm="100000">
                                          <p:val>
                                            <p:fltVal val="0"/>
                                          </p:val>
                                        </p:tav>
                                      </p:tavLst>
                                    </p:anim>
                                    <p:anim calcmode="lin" valueType="num">
                                      <p:cBhvr>
                                        <p:cTn id="103" dur="1000"/>
                                        <p:tgtEl>
                                          <p:spTgt spid="5"/>
                                        </p:tgtEl>
                                        <p:attrNameLst>
                                          <p:attrName>style.rotation</p:attrName>
                                        </p:attrNameLst>
                                      </p:cBhvr>
                                      <p:tavLst>
                                        <p:tav tm="0">
                                          <p:val>
                                            <p:fltVal val="0"/>
                                          </p:val>
                                        </p:tav>
                                        <p:tav tm="100000">
                                          <p:val>
                                            <p:fltVal val="90"/>
                                          </p:val>
                                        </p:tav>
                                      </p:tavLst>
                                    </p:anim>
                                    <p:animEffect transition="out" filter="fade">
                                      <p:cBhvr>
                                        <p:cTn id="104" dur="1000"/>
                                        <p:tgtEl>
                                          <p:spTgt spid="5"/>
                                        </p:tgtEl>
                                      </p:cBhvr>
                                    </p:animEffect>
                                    <p:set>
                                      <p:cBhvr>
                                        <p:cTn id="10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6" grpId="0" animBg="1"/>
      <p:bldP spid="6" grpId="1" animBg="1"/>
      <p:bldP spid="7" grpId="0" animBg="1"/>
      <p:bldP spid="8" grpId="0" animBg="1"/>
      <p:bldP spid="8" grpId="1" animBg="1"/>
      <p:bldP spid="9" grpId="0" animBg="1"/>
      <p:bldP spid="9" grpId="1"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72591" y="1685131"/>
            <a:ext cx="5426129" cy="1364146"/>
          </a:xfrm>
        </p:spPr>
        <p:txBody>
          <a:bodyPr/>
          <a:lstStyle/>
          <a:p>
            <a:pPr marL="0" marR="0">
              <a:lnSpc>
                <a:spcPct val="115000"/>
              </a:lnSpc>
              <a:spcBef>
                <a:spcPts val="0"/>
              </a:spcBef>
              <a:spcAft>
                <a:spcPts val="1000"/>
              </a:spcAft>
            </a:pPr>
            <a:r>
              <a:rPr lang="en-US" sz="4000" b="1" dirty="0">
                <a:latin typeface="Calibri"/>
                <a:ea typeface="Calibri"/>
                <a:cs typeface="Times New Roman"/>
              </a:rPr>
              <a:t>The Church of </a:t>
            </a:r>
            <a:r>
              <a:rPr lang="en-US" sz="4000" b="1" dirty="0" smtClean="0">
                <a:latin typeface="Calibri"/>
                <a:ea typeface="Calibri"/>
                <a:cs typeface="Times New Roman"/>
              </a:rPr>
              <a:t>Laodicea</a:t>
            </a:r>
            <a:br>
              <a:rPr lang="en-US" sz="4000" b="1" dirty="0" smtClean="0">
                <a:latin typeface="Calibri"/>
                <a:ea typeface="Calibri"/>
                <a:cs typeface="Times New Roman"/>
              </a:rPr>
            </a:br>
            <a:r>
              <a:rPr lang="en-US" sz="2800" dirty="0">
                <a:latin typeface="Calibri"/>
                <a:ea typeface="Calibri"/>
                <a:cs typeface="Times New Roman"/>
              </a:rPr>
              <a:t>The Fashionable </a:t>
            </a:r>
            <a:r>
              <a:rPr lang="en-US" sz="2800" dirty="0" smtClean="0">
                <a:latin typeface="Calibri"/>
                <a:ea typeface="Calibri"/>
                <a:cs typeface="Times New Roman"/>
              </a:rPr>
              <a:t>Church</a:t>
            </a:r>
            <a:br>
              <a:rPr lang="en-US" sz="2800" dirty="0" smtClean="0">
                <a:latin typeface="Calibri"/>
                <a:ea typeface="Calibri"/>
                <a:cs typeface="Times New Roman"/>
              </a:rPr>
            </a:br>
            <a:r>
              <a:rPr lang="en-US" sz="2800" dirty="0" smtClean="0">
                <a:latin typeface="Calibri"/>
                <a:ea typeface="Calibri"/>
                <a:cs typeface="Times New Roman"/>
              </a:rPr>
              <a:t>Luke </a:t>
            </a:r>
            <a:r>
              <a:rPr lang="en-US" sz="2800" dirty="0">
                <a:latin typeface="Calibri"/>
                <a:ea typeface="Calibri"/>
                <a:cs typeface="Times New Roman"/>
              </a:rPr>
              <a:t>warmness, Materialism</a:t>
            </a:r>
            <a:endParaRPr lang="en-US" sz="4000" dirty="0"/>
          </a:p>
        </p:txBody>
      </p:sp>
      <p:sp>
        <p:nvSpPr>
          <p:cNvPr id="3" name="Subtitle 2"/>
          <p:cNvSpPr>
            <a:spLocks noGrp="1"/>
          </p:cNvSpPr>
          <p:nvPr>
            <p:ph type="subTitle" idx="1"/>
          </p:nvPr>
        </p:nvSpPr>
        <p:spPr>
          <a:xfrm rot="19140000">
            <a:off x="1948823" y="2592159"/>
            <a:ext cx="6511131" cy="1871119"/>
          </a:xfrm>
        </p:spPr>
        <p:txBody>
          <a:bodyPr>
            <a:normAutofit/>
          </a:bodyPr>
          <a:lstStyle/>
          <a:p>
            <a:r>
              <a:rPr lang="en-US" sz="2400" b="1" u="sng" cap="none" spc="0" dirty="0" smtClean="0"/>
              <a:t>Lesson 11</a:t>
            </a:r>
            <a:r>
              <a:rPr lang="en-US" sz="2400" b="1" cap="none" spc="0" dirty="0" smtClean="0"/>
              <a:t> in </a:t>
            </a:r>
            <a:r>
              <a:rPr lang="en-US" sz="2400" b="1" i="1" cap="none" spc="0" dirty="0" smtClean="0"/>
              <a:t>When Are We Now?</a:t>
            </a:r>
          </a:p>
          <a:p>
            <a:r>
              <a:rPr lang="en-US" sz="2400" b="1" cap="none" spc="0" dirty="0" smtClean="0"/>
              <a:t>The first of three </a:t>
            </a:r>
            <a:r>
              <a:rPr lang="en-US" sz="2400" b="1" cap="none" spc="0" dirty="0"/>
              <a:t>s</a:t>
            </a:r>
            <a:r>
              <a:rPr lang="en-US" sz="2400" b="1" cap="none" spc="0" dirty="0" smtClean="0"/>
              <a:t>tudies of</a:t>
            </a:r>
          </a:p>
          <a:p>
            <a:r>
              <a:rPr lang="en-US" sz="2400" b="1" i="1" cap="none" spc="0" dirty="0" smtClean="0"/>
              <a:t>The Revelation of Jesus Christ</a:t>
            </a:r>
            <a:r>
              <a:rPr lang="en-US" sz="2400" b="1" cap="none" spc="0" dirty="0" smtClean="0"/>
              <a:t> </a:t>
            </a:r>
          </a:p>
          <a:p>
            <a:r>
              <a:rPr lang="en-US" sz="2000" b="1" cap="none" spc="0" dirty="0"/>
              <a:t>b</a:t>
            </a:r>
            <a:r>
              <a:rPr lang="en-US" sz="2000" b="1" cap="none" spc="0" dirty="0" smtClean="0"/>
              <a:t>y Paige Ramsey</a:t>
            </a:r>
          </a:p>
          <a:p>
            <a:endParaRPr lang="en-US" dirty="0"/>
          </a:p>
        </p:txBody>
      </p:sp>
    </p:spTree>
    <p:extLst>
      <p:ext uri="{BB962C8B-B14F-4D97-AF65-F5344CB8AC3E}">
        <p14:creationId xmlns:p14="http://schemas.microsoft.com/office/powerpoint/2010/main" val="2630418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a:t>Revelation 3:14-22</a:t>
            </a:r>
            <a:endParaRPr lang="en-US" cap="none" dirty="0"/>
          </a:p>
        </p:txBody>
      </p:sp>
      <p:sp>
        <p:nvSpPr>
          <p:cNvPr id="3" name="Content Placeholder 2"/>
          <p:cNvSpPr>
            <a:spLocks noGrp="1"/>
          </p:cNvSpPr>
          <p:nvPr>
            <p:ph idx="1"/>
          </p:nvPr>
        </p:nvSpPr>
        <p:spPr>
          <a:xfrm>
            <a:off x="381000" y="990600"/>
            <a:ext cx="8458200" cy="5715000"/>
          </a:xfrm>
          <a:solidFill>
            <a:srgbClr val="FFFFFF">
              <a:alpha val="65098"/>
            </a:srgbClr>
          </a:solidFill>
        </p:spPr>
        <p:txBody>
          <a:bodyPr>
            <a:normAutofit lnSpcReduction="10000"/>
          </a:bodyPr>
          <a:lstStyle/>
          <a:p>
            <a:r>
              <a:rPr lang="en-US" sz="4000" i="1" dirty="0" smtClean="0"/>
              <a:t>“…and </a:t>
            </a:r>
            <a:r>
              <a:rPr lang="en-US" sz="4000" i="1" dirty="0"/>
              <a:t>do not know that you are wretched, miserable, poor, blind, and </a:t>
            </a:r>
            <a:r>
              <a:rPr lang="en-US" sz="4000" i="1" dirty="0" smtClean="0"/>
              <a:t>naked—I </a:t>
            </a:r>
            <a:r>
              <a:rPr lang="en-US" sz="4000" i="1" dirty="0"/>
              <a:t>counsel you to buy from Me gold refined in the fire, that you may be rich; and white garments, that you may be clothed, that the shame of your nakedness may not be revealed; and anoint your eyes with eye salve, that you may see. </a:t>
            </a:r>
            <a:endParaRPr lang="en-US" sz="4000" dirty="0"/>
          </a:p>
        </p:txBody>
      </p:sp>
    </p:spTree>
    <p:extLst>
      <p:ext uri="{BB962C8B-B14F-4D97-AF65-F5344CB8AC3E}">
        <p14:creationId xmlns:p14="http://schemas.microsoft.com/office/powerpoint/2010/main" val="1337015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a:t>Revelation 3:14-22</a:t>
            </a:r>
            <a:endParaRPr lang="en-US" cap="none" dirty="0"/>
          </a:p>
        </p:txBody>
      </p:sp>
      <p:sp>
        <p:nvSpPr>
          <p:cNvPr id="3" name="Content Placeholder 2"/>
          <p:cNvSpPr>
            <a:spLocks noGrp="1"/>
          </p:cNvSpPr>
          <p:nvPr>
            <p:ph idx="1"/>
          </p:nvPr>
        </p:nvSpPr>
        <p:spPr>
          <a:xfrm>
            <a:off x="533400" y="1143000"/>
            <a:ext cx="8077200" cy="5410200"/>
          </a:xfrm>
          <a:solidFill>
            <a:srgbClr val="FFFFFF">
              <a:alpha val="65098"/>
            </a:srgbClr>
          </a:solidFill>
        </p:spPr>
        <p:txBody>
          <a:bodyPr>
            <a:normAutofit/>
          </a:bodyPr>
          <a:lstStyle/>
          <a:p>
            <a:r>
              <a:rPr lang="en-US" sz="4000" i="1" dirty="0"/>
              <a:t>“‘As many as I love, I rebuke and chasten. Therefore be zealous and repent. </a:t>
            </a:r>
            <a:endParaRPr lang="en-US" sz="4000" i="1" dirty="0" smtClean="0"/>
          </a:p>
          <a:p>
            <a:r>
              <a:rPr lang="en-US" sz="4000" i="1" dirty="0" smtClean="0"/>
              <a:t>“Behold</a:t>
            </a:r>
            <a:r>
              <a:rPr lang="en-US" sz="4000" i="1" dirty="0"/>
              <a:t>, I stand at the door and knock. If anyone hears My voice and opens the door, I will come in to him and dine with him, and he with Me. </a:t>
            </a:r>
            <a:endParaRPr lang="en-US" sz="4000" dirty="0"/>
          </a:p>
        </p:txBody>
      </p:sp>
    </p:spTree>
    <p:extLst>
      <p:ext uri="{BB962C8B-B14F-4D97-AF65-F5344CB8AC3E}">
        <p14:creationId xmlns:p14="http://schemas.microsoft.com/office/powerpoint/2010/main" val="2058912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cap="none" dirty="0"/>
              <a:t>Revelation 3:14-22</a:t>
            </a:r>
            <a:endParaRPr lang="en-US" cap="none" dirty="0"/>
          </a:p>
        </p:txBody>
      </p:sp>
      <p:sp>
        <p:nvSpPr>
          <p:cNvPr id="3" name="Content Placeholder 2"/>
          <p:cNvSpPr>
            <a:spLocks noGrp="1"/>
          </p:cNvSpPr>
          <p:nvPr>
            <p:ph idx="1"/>
          </p:nvPr>
        </p:nvSpPr>
        <p:spPr>
          <a:xfrm>
            <a:off x="457200" y="1143000"/>
            <a:ext cx="8305800" cy="5334000"/>
          </a:xfrm>
          <a:solidFill>
            <a:srgbClr val="FFFFFF">
              <a:alpha val="50196"/>
            </a:srgbClr>
          </a:solidFill>
        </p:spPr>
        <p:txBody>
          <a:bodyPr>
            <a:noAutofit/>
          </a:bodyPr>
          <a:lstStyle/>
          <a:p>
            <a:r>
              <a:rPr lang="en-US" sz="4000" i="1" dirty="0" smtClean="0"/>
              <a:t>“To </a:t>
            </a:r>
            <a:r>
              <a:rPr lang="en-US" sz="4000" i="1" dirty="0"/>
              <a:t>him who overcomes I will grant to sit with Me on My throne, as I also overcame and sat down with My Father on His throne</a:t>
            </a:r>
            <a:r>
              <a:rPr lang="en-US" sz="4000" i="1" dirty="0" smtClean="0"/>
              <a:t>.</a:t>
            </a:r>
            <a:endParaRPr lang="en-US" sz="4000" i="1" dirty="0"/>
          </a:p>
          <a:p>
            <a:r>
              <a:rPr lang="en-US" sz="4000" i="1" dirty="0" smtClean="0"/>
              <a:t>“He </a:t>
            </a:r>
            <a:r>
              <a:rPr lang="en-US" sz="4000" i="1" dirty="0"/>
              <a:t>who has an ear, let him hear what the Spirit says to the churches</a:t>
            </a:r>
            <a:r>
              <a:rPr lang="en-US" sz="4000" i="1" dirty="0" smtClean="0"/>
              <a:t>.”</a:t>
            </a:r>
            <a:endParaRPr lang="en-US" sz="4000" i="1" dirty="0"/>
          </a:p>
        </p:txBody>
      </p:sp>
    </p:spTree>
    <p:extLst>
      <p:ext uri="{BB962C8B-B14F-4D97-AF65-F5344CB8AC3E}">
        <p14:creationId xmlns:p14="http://schemas.microsoft.com/office/powerpoint/2010/main" val="1695573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46529" y="1268553"/>
            <a:ext cx="2533889" cy="783058"/>
          </a:xfrm>
        </p:spPr>
        <p:txBody>
          <a:bodyPr/>
          <a:lstStyle/>
          <a:p>
            <a:r>
              <a:rPr lang="en-US" sz="3600" b="1" dirty="0" smtClean="0"/>
              <a:t>Laodicea</a:t>
            </a:r>
            <a:endParaRPr lang="en-US" sz="3600" dirty="0"/>
          </a:p>
        </p:txBody>
      </p:sp>
      <p:sp>
        <p:nvSpPr>
          <p:cNvPr id="3" name="Content Placeholder 2"/>
          <p:cNvSpPr>
            <a:spLocks noGrp="1"/>
          </p:cNvSpPr>
          <p:nvPr>
            <p:ph idx="1"/>
          </p:nvPr>
        </p:nvSpPr>
        <p:spPr>
          <a:xfrm>
            <a:off x="2133600" y="304800"/>
            <a:ext cx="6858000" cy="6400800"/>
          </a:xfrm>
          <a:solidFill>
            <a:srgbClr val="B2C78C">
              <a:alpha val="60000"/>
            </a:srgbClr>
          </a:solidFill>
        </p:spPr>
        <p:txBody>
          <a:bodyPr>
            <a:normAutofit/>
          </a:bodyPr>
          <a:lstStyle/>
          <a:p>
            <a:pPr marL="0" indent="0"/>
            <a:r>
              <a:rPr lang="en-US" sz="4000" dirty="0"/>
              <a:t>The Church of the </a:t>
            </a:r>
            <a:r>
              <a:rPr lang="en-US" sz="4000" dirty="0" err="1"/>
              <a:t>Laodiceans</a:t>
            </a:r>
            <a:r>
              <a:rPr lang="en-US" sz="4000" dirty="0"/>
              <a:t> is mentioned in </a:t>
            </a:r>
            <a:r>
              <a:rPr lang="en-US" sz="4000" u="sng" dirty="0"/>
              <a:t>Colossians </a:t>
            </a:r>
            <a:r>
              <a:rPr lang="en-US" sz="4000" u="sng" dirty="0" smtClean="0"/>
              <a:t>4:12-17</a:t>
            </a:r>
            <a:r>
              <a:rPr lang="en-US" sz="4000" dirty="0" smtClean="0"/>
              <a:t>:“Epaphras…has a great zeal for…those who are in Laodicea,… Greet the brethren…in Laodicea… see that it is read also in the church of the </a:t>
            </a:r>
            <a:r>
              <a:rPr lang="en-US" sz="4000" dirty="0" err="1" smtClean="0"/>
              <a:t>Laodiceans</a:t>
            </a:r>
            <a:r>
              <a:rPr lang="en-US" sz="4000" dirty="0" smtClean="0"/>
              <a:t>… likewise read the epistle from Laodicea.”</a:t>
            </a:r>
            <a:endParaRPr lang="en-US" sz="4000" dirty="0"/>
          </a:p>
        </p:txBody>
      </p:sp>
      <p:sp>
        <p:nvSpPr>
          <p:cNvPr id="12" name="Content Placeholder 2"/>
          <p:cNvSpPr txBox="1">
            <a:spLocks/>
          </p:cNvSpPr>
          <p:nvPr/>
        </p:nvSpPr>
        <p:spPr>
          <a:xfrm rot="20288012">
            <a:off x="2251758" y="1438909"/>
            <a:ext cx="6096000" cy="4267200"/>
          </a:xfrm>
          <a:prstGeom prst="rect">
            <a:avLst/>
          </a:prstGeom>
          <a:solidFill>
            <a:srgbClr val="FFFFFF"/>
          </a:solidFill>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ctr"/>
            <a:r>
              <a:rPr lang="en-US" sz="4000" dirty="0"/>
              <a:t>We apparently no longer have </a:t>
            </a:r>
            <a:r>
              <a:rPr lang="en-US" sz="4000" dirty="0" smtClean="0"/>
              <a:t>this </a:t>
            </a:r>
            <a:r>
              <a:rPr lang="en-US" sz="4000" dirty="0"/>
              <a:t>letter to the </a:t>
            </a:r>
            <a:r>
              <a:rPr lang="en-US" sz="4000" dirty="0" err="1"/>
              <a:t>Laodiceans</a:t>
            </a:r>
            <a:r>
              <a:rPr lang="en-US" sz="4000" dirty="0"/>
              <a:t>… at least I couldn’t find it listed on the Early Christian Writings  website, which is tragic.</a:t>
            </a:r>
          </a:p>
        </p:txBody>
      </p:sp>
    </p:spTree>
    <p:extLst>
      <p:ext uri="{BB962C8B-B14F-4D97-AF65-F5344CB8AC3E}">
        <p14:creationId xmlns:p14="http://schemas.microsoft.com/office/powerpoint/2010/main" val="12069767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65394" y="1275606"/>
            <a:ext cx="2533889" cy="725549"/>
          </a:xfrm>
        </p:spPr>
        <p:txBody>
          <a:bodyPr/>
          <a:lstStyle/>
          <a:p>
            <a:r>
              <a:rPr lang="en-US" sz="3600" b="1" dirty="0" smtClean="0"/>
              <a:t>Laodicea</a:t>
            </a:r>
            <a:endParaRPr lang="en-US" sz="3600" dirty="0"/>
          </a:p>
        </p:txBody>
      </p:sp>
      <p:sp>
        <p:nvSpPr>
          <p:cNvPr id="3" name="Content Placeholder 2"/>
          <p:cNvSpPr>
            <a:spLocks noGrp="1"/>
          </p:cNvSpPr>
          <p:nvPr>
            <p:ph idx="1"/>
          </p:nvPr>
        </p:nvSpPr>
        <p:spPr>
          <a:xfrm>
            <a:off x="2057400" y="304800"/>
            <a:ext cx="6804731" cy="6248400"/>
          </a:xfrm>
          <a:solidFill>
            <a:srgbClr val="B2C78C">
              <a:alpha val="60000"/>
            </a:srgbClr>
          </a:solidFill>
        </p:spPr>
        <p:txBody>
          <a:bodyPr>
            <a:normAutofit/>
          </a:bodyPr>
          <a:lstStyle/>
          <a:p>
            <a:pPr marL="0" indent="0"/>
            <a:r>
              <a:rPr lang="en-US" sz="4000" dirty="0"/>
              <a:t>Colossae is located just </a:t>
            </a:r>
            <a:r>
              <a:rPr lang="en-US" sz="4000" dirty="0" smtClean="0"/>
              <a:t>nine miles </a:t>
            </a:r>
            <a:r>
              <a:rPr lang="en-US" sz="4000" dirty="0"/>
              <a:t>west of Laodicea. The Church of Colossae, though well-known and respected at the time, was not included in the seven churches in Revelation.</a:t>
            </a:r>
          </a:p>
        </p:txBody>
      </p:sp>
      <p:sp>
        <p:nvSpPr>
          <p:cNvPr id="8" name="Content Placeholder 2"/>
          <p:cNvSpPr txBox="1">
            <a:spLocks/>
          </p:cNvSpPr>
          <p:nvPr/>
        </p:nvSpPr>
        <p:spPr>
          <a:xfrm rot="20288012">
            <a:off x="2251758" y="1229033"/>
            <a:ext cx="6096000" cy="4267200"/>
          </a:xfrm>
          <a:prstGeom prst="rect">
            <a:avLst/>
          </a:prstGeom>
          <a:solidFill>
            <a:srgbClr val="FFFFFF"/>
          </a:solidFill>
        </p:spPr>
        <p:txBody>
          <a:bodyPr vert="horz" lIns="91440" tIns="45720" rIns="91440" bIns="45720" rtlCol="0">
            <a:normAutofit fontScale="92500"/>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ctr"/>
            <a:r>
              <a:rPr lang="en-US" sz="4000" dirty="0"/>
              <a:t>I believe this may be because the attributes of the Church of Colossae did not provide an adequate rendering for any of the conditions that would shape the Church Age to come.</a:t>
            </a:r>
          </a:p>
        </p:txBody>
      </p:sp>
    </p:spTree>
    <p:extLst>
      <p:ext uri="{BB962C8B-B14F-4D97-AF65-F5344CB8AC3E}">
        <p14:creationId xmlns:p14="http://schemas.microsoft.com/office/powerpoint/2010/main" val="38308458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65394" y="1275606"/>
            <a:ext cx="2533889" cy="725549"/>
          </a:xfrm>
        </p:spPr>
        <p:txBody>
          <a:bodyPr/>
          <a:lstStyle/>
          <a:p>
            <a:r>
              <a:rPr lang="en-US" sz="3600" b="1" dirty="0" smtClean="0"/>
              <a:t>Laodicea</a:t>
            </a:r>
            <a:endParaRPr lang="en-US" sz="3600" dirty="0"/>
          </a:p>
        </p:txBody>
      </p:sp>
      <p:sp>
        <p:nvSpPr>
          <p:cNvPr id="3" name="Content Placeholder 2"/>
          <p:cNvSpPr>
            <a:spLocks noGrp="1"/>
          </p:cNvSpPr>
          <p:nvPr>
            <p:ph idx="1"/>
          </p:nvPr>
        </p:nvSpPr>
        <p:spPr>
          <a:xfrm>
            <a:off x="2057400" y="304800"/>
            <a:ext cx="6804731" cy="6248400"/>
          </a:xfrm>
          <a:solidFill>
            <a:srgbClr val="B2C78C">
              <a:alpha val="60000"/>
            </a:srgbClr>
          </a:solidFill>
        </p:spPr>
        <p:txBody>
          <a:bodyPr>
            <a:normAutofit/>
          </a:bodyPr>
          <a:lstStyle/>
          <a:p>
            <a:pPr marL="0" indent="0"/>
            <a:r>
              <a:rPr lang="en-US" sz="4000" dirty="0" smtClean="0"/>
              <a:t>Laodicea was </a:t>
            </a:r>
            <a:r>
              <a:rPr lang="en-US" sz="4000" dirty="0"/>
              <a:t>located </a:t>
            </a:r>
            <a:r>
              <a:rPr lang="en-US" sz="4000" dirty="0" smtClean="0"/>
              <a:t>at the crossroads of major trade routes. It was very prosperous and busy, famous for its black wool, banking services, &amp; medical achievements. Originally named </a:t>
            </a:r>
            <a:r>
              <a:rPr lang="en-US" sz="4000" dirty="0" err="1" smtClean="0"/>
              <a:t>Dispolis</a:t>
            </a:r>
            <a:r>
              <a:rPr lang="en-US" sz="4000" dirty="0" smtClean="0"/>
              <a:t> (city of Zeus), then </a:t>
            </a:r>
            <a:r>
              <a:rPr lang="en-US" sz="4000" dirty="0" err="1" smtClean="0"/>
              <a:t>Rhodas</a:t>
            </a:r>
            <a:r>
              <a:rPr lang="en-US" sz="4000" dirty="0" smtClean="0"/>
              <a:t>, before Antiochus named it after his wife, </a:t>
            </a:r>
            <a:r>
              <a:rPr lang="en-US" sz="4000" dirty="0" err="1" smtClean="0"/>
              <a:t>Laodice</a:t>
            </a:r>
            <a:r>
              <a:rPr lang="en-US" sz="4000" dirty="0" smtClean="0"/>
              <a:t>.</a:t>
            </a:r>
            <a:endParaRPr lang="en-US" sz="4000" dirty="0"/>
          </a:p>
        </p:txBody>
      </p:sp>
      <p:grpSp>
        <p:nvGrpSpPr>
          <p:cNvPr id="5" name="Group 4"/>
          <p:cNvGrpSpPr/>
          <p:nvPr/>
        </p:nvGrpSpPr>
        <p:grpSpPr>
          <a:xfrm>
            <a:off x="2140423" y="1371600"/>
            <a:ext cx="6698777" cy="4977782"/>
            <a:chOff x="2895600" y="2057400"/>
            <a:chExt cx="6078949" cy="457200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3625" b="36468"/>
            <a:stretch/>
          </p:blipFill>
          <p:spPr>
            <a:xfrm>
              <a:off x="2895600" y="2057400"/>
              <a:ext cx="6078949" cy="4572000"/>
            </a:xfrm>
            <a:prstGeom prst="rect">
              <a:avLst/>
            </a:prstGeom>
          </p:spPr>
        </p:pic>
        <p:sp>
          <p:nvSpPr>
            <p:cNvPr id="7" name="TextBox 6"/>
            <p:cNvSpPr txBox="1"/>
            <p:nvPr/>
          </p:nvSpPr>
          <p:spPr>
            <a:xfrm>
              <a:off x="4792074" y="6260068"/>
              <a:ext cx="1143000" cy="369332"/>
            </a:xfrm>
            <a:prstGeom prst="rect">
              <a:avLst/>
            </a:prstGeom>
            <a:noFill/>
          </p:spPr>
          <p:txBody>
            <a:bodyPr wrap="square" rtlCol="0">
              <a:spAutoFit/>
            </a:bodyPr>
            <a:lstStyle/>
            <a:p>
              <a:r>
                <a:rPr lang="en-US" b="1" dirty="0" smtClean="0"/>
                <a:t>Ephesus</a:t>
              </a:r>
              <a:endParaRPr lang="en-US" b="1" dirty="0"/>
            </a:p>
          </p:txBody>
        </p:sp>
        <p:sp>
          <p:nvSpPr>
            <p:cNvPr id="9" name="TextBox 8"/>
            <p:cNvSpPr txBox="1"/>
            <p:nvPr/>
          </p:nvSpPr>
          <p:spPr>
            <a:xfrm>
              <a:off x="4572000" y="5043690"/>
              <a:ext cx="1143000" cy="369332"/>
            </a:xfrm>
            <a:prstGeom prst="rect">
              <a:avLst/>
            </a:prstGeom>
            <a:noFill/>
          </p:spPr>
          <p:txBody>
            <a:bodyPr wrap="square" rtlCol="0">
              <a:spAutoFit/>
            </a:bodyPr>
            <a:lstStyle/>
            <a:p>
              <a:r>
                <a:rPr lang="en-US" b="1" dirty="0" smtClean="0"/>
                <a:t>Smyrna</a:t>
              </a:r>
              <a:endParaRPr lang="en-US" b="1" dirty="0"/>
            </a:p>
          </p:txBody>
        </p:sp>
        <p:sp>
          <p:nvSpPr>
            <p:cNvPr id="10" name="TextBox 9"/>
            <p:cNvSpPr txBox="1"/>
            <p:nvPr/>
          </p:nvSpPr>
          <p:spPr>
            <a:xfrm>
              <a:off x="4286538" y="3490961"/>
              <a:ext cx="1332924" cy="369332"/>
            </a:xfrm>
            <a:prstGeom prst="rect">
              <a:avLst/>
            </a:prstGeom>
            <a:noFill/>
          </p:spPr>
          <p:txBody>
            <a:bodyPr wrap="square" rtlCol="0">
              <a:spAutoFit/>
            </a:bodyPr>
            <a:lstStyle/>
            <a:p>
              <a:r>
                <a:rPr lang="en-US" b="1" dirty="0" err="1" smtClean="0"/>
                <a:t>Pergamos</a:t>
              </a:r>
              <a:endParaRPr lang="en-US" b="1" dirty="0"/>
            </a:p>
          </p:txBody>
        </p:sp>
        <p:sp>
          <p:nvSpPr>
            <p:cNvPr id="11" name="TextBox 10"/>
            <p:cNvSpPr txBox="1"/>
            <p:nvPr/>
          </p:nvSpPr>
          <p:spPr>
            <a:xfrm>
              <a:off x="5904935" y="3569732"/>
              <a:ext cx="1143000" cy="369332"/>
            </a:xfrm>
            <a:prstGeom prst="rect">
              <a:avLst/>
            </a:prstGeom>
            <a:noFill/>
          </p:spPr>
          <p:txBody>
            <a:bodyPr wrap="square" rtlCol="0">
              <a:spAutoFit/>
            </a:bodyPr>
            <a:lstStyle/>
            <a:p>
              <a:r>
                <a:rPr lang="en-US" b="1" dirty="0" smtClean="0"/>
                <a:t>Thyatira</a:t>
              </a:r>
              <a:endParaRPr lang="en-US" b="1" dirty="0"/>
            </a:p>
          </p:txBody>
        </p:sp>
        <p:sp>
          <p:nvSpPr>
            <p:cNvPr id="12" name="TextBox 11"/>
            <p:cNvSpPr txBox="1"/>
            <p:nvPr/>
          </p:nvSpPr>
          <p:spPr>
            <a:xfrm>
              <a:off x="6170498" y="4507047"/>
              <a:ext cx="990600" cy="369332"/>
            </a:xfrm>
            <a:prstGeom prst="rect">
              <a:avLst/>
            </a:prstGeom>
            <a:noFill/>
          </p:spPr>
          <p:txBody>
            <a:bodyPr wrap="square" rtlCol="0">
              <a:spAutoFit/>
            </a:bodyPr>
            <a:lstStyle/>
            <a:p>
              <a:r>
                <a:rPr lang="en-US" b="1" dirty="0" smtClean="0"/>
                <a:t>Sardis</a:t>
              </a:r>
              <a:endParaRPr lang="en-US" b="1" dirty="0"/>
            </a:p>
          </p:txBody>
        </p:sp>
        <p:sp>
          <p:nvSpPr>
            <p:cNvPr id="13" name="TextBox 12"/>
            <p:cNvSpPr txBox="1"/>
            <p:nvPr/>
          </p:nvSpPr>
          <p:spPr>
            <a:xfrm>
              <a:off x="7299286" y="5035729"/>
              <a:ext cx="1675263" cy="369332"/>
            </a:xfrm>
            <a:prstGeom prst="rect">
              <a:avLst/>
            </a:prstGeom>
            <a:noFill/>
          </p:spPr>
          <p:txBody>
            <a:bodyPr wrap="square" rtlCol="0">
              <a:spAutoFit/>
            </a:bodyPr>
            <a:lstStyle/>
            <a:p>
              <a:r>
                <a:rPr lang="en-US" b="1" dirty="0" smtClean="0"/>
                <a:t>Philadelphia</a:t>
              </a:r>
              <a:endParaRPr lang="en-US" b="1" dirty="0"/>
            </a:p>
          </p:txBody>
        </p:sp>
        <p:sp>
          <p:nvSpPr>
            <p:cNvPr id="14" name="TextBox 13"/>
            <p:cNvSpPr txBox="1"/>
            <p:nvPr/>
          </p:nvSpPr>
          <p:spPr>
            <a:xfrm>
              <a:off x="7047935" y="6075402"/>
              <a:ext cx="1291419" cy="369332"/>
            </a:xfrm>
            <a:prstGeom prst="rect">
              <a:avLst/>
            </a:prstGeom>
            <a:noFill/>
          </p:spPr>
          <p:txBody>
            <a:bodyPr wrap="square" rtlCol="0">
              <a:spAutoFit/>
            </a:bodyPr>
            <a:lstStyle/>
            <a:p>
              <a:r>
                <a:rPr lang="en-US" b="1" dirty="0" smtClean="0"/>
                <a:t>Laodicea</a:t>
              </a:r>
              <a:endParaRPr lang="en-US" b="1" dirty="0"/>
            </a:p>
          </p:txBody>
        </p:sp>
      </p:grpSp>
    </p:spTree>
    <p:extLst>
      <p:ext uri="{BB962C8B-B14F-4D97-AF65-F5344CB8AC3E}">
        <p14:creationId xmlns:p14="http://schemas.microsoft.com/office/powerpoint/2010/main" val="41885301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6223</TotalTime>
  <Words>2876</Words>
  <Application>Microsoft Office PowerPoint</Application>
  <PresentationFormat>On-screen Show (4:3)</PresentationFormat>
  <Paragraphs>195</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Angles</vt:lpstr>
      <vt:lpstr>The Church of Laodicea The Fashionable Church Luke warmness, Materialism</vt:lpstr>
      <vt:lpstr>Revelation 3:14-22</vt:lpstr>
      <vt:lpstr>Revelation 3:14-22</vt:lpstr>
      <vt:lpstr>Revelation 3:14-22</vt:lpstr>
      <vt:lpstr>Revelation 3:14-22</vt:lpstr>
      <vt:lpstr>Revelation 3:14-22</vt:lpstr>
      <vt:lpstr>Laodicea</vt:lpstr>
      <vt:lpstr>Laodicea</vt:lpstr>
      <vt:lpstr>Laodicea</vt:lpstr>
      <vt:lpstr>Laodicea</vt:lpstr>
      <vt:lpstr>Laodicea</vt:lpstr>
      <vt:lpstr>The Letter</vt:lpstr>
      <vt:lpstr>The Letter</vt:lpstr>
      <vt:lpstr>The Letter</vt:lpstr>
      <vt:lpstr>The Letter</vt:lpstr>
      <vt:lpstr>The Letter</vt:lpstr>
      <vt:lpstr>Commendations</vt:lpstr>
      <vt:lpstr>Complaint</vt:lpstr>
      <vt:lpstr>Complaint</vt:lpstr>
      <vt:lpstr>Complaint</vt:lpstr>
      <vt:lpstr>Complaint</vt:lpstr>
      <vt:lpstr>Complaint</vt:lpstr>
      <vt:lpstr>Complaint</vt:lpstr>
      <vt:lpstr>Complaint</vt:lpstr>
      <vt:lpstr>Complaint</vt:lpstr>
      <vt:lpstr>Complaint</vt:lpstr>
      <vt:lpstr>The Letter</vt:lpstr>
      <vt:lpstr>PowerPoint Presentation</vt:lpstr>
      <vt:lpstr>Counsel</vt:lpstr>
      <vt:lpstr>Christ’s Invitation</vt:lpstr>
      <vt:lpstr>Christ’s invitation</vt:lpstr>
      <vt:lpstr>Christ’s invitation</vt:lpstr>
      <vt:lpstr>The Letter</vt:lpstr>
      <vt:lpstr>The Letter</vt:lpstr>
      <vt:lpstr>The Church of Laodicea The Fashionable Church Luke warmness, Materialism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Laodicea/The Lukewarm Church</dc:title>
  <dc:creator>Paige</dc:creator>
  <cp:lastModifiedBy>Paige</cp:lastModifiedBy>
  <cp:revision>204</cp:revision>
  <dcterms:created xsi:type="dcterms:W3CDTF">2017-10-10T20:12:24Z</dcterms:created>
  <dcterms:modified xsi:type="dcterms:W3CDTF">2018-01-21T14:34:26Z</dcterms:modified>
</cp:coreProperties>
</file>