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01" r:id="rId5"/>
    <p:sldId id="302" r:id="rId6"/>
    <p:sldId id="312" r:id="rId7"/>
    <p:sldId id="263" r:id="rId8"/>
    <p:sldId id="308" r:id="rId9"/>
    <p:sldId id="259" r:id="rId10"/>
    <p:sldId id="269" r:id="rId11"/>
    <p:sldId id="270" r:id="rId12"/>
    <p:sldId id="271" r:id="rId13"/>
    <p:sldId id="272" r:id="rId14"/>
    <p:sldId id="313" r:id="rId15"/>
    <p:sldId id="311" r:id="rId16"/>
    <p:sldId id="322" r:id="rId17"/>
    <p:sldId id="261" r:id="rId18"/>
    <p:sldId id="273" r:id="rId19"/>
    <p:sldId id="314" r:id="rId20"/>
    <p:sldId id="274" r:id="rId21"/>
    <p:sldId id="275" r:id="rId22"/>
    <p:sldId id="303" r:id="rId23"/>
    <p:sldId id="276" r:id="rId24"/>
    <p:sldId id="262" r:id="rId25"/>
    <p:sldId id="277" r:id="rId26"/>
    <p:sldId id="315" r:id="rId27"/>
    <p:sldId id="316" r:id="rId28"/>
    <p:sldId id="317" r:id="rId29"/>
    <p:sldId id="278" r:id="rId30"/>
    <p:sldId id="279" r:id="rId31"/>
    <p:sldId id="318" r:id="rId32"/>
    <p:sldId id="319" r:id="rId33"/>
    <p:sldId id="268" r:id="rId34"/>
    <p:sldId id="264" r:id="rId35"/>
    <p:sldId id="266" r:id="rId36"/>
    <p:sldId id="288" r:id="rId37"/>
    <p:sldId id="320" r:id="rId38"/>
    <p:sldId id="289" r:id="rId39"/>
    <p:sldId id="290" r:id="rId40"/>
    <p:sldId id="267" r:id="rId41"/>
    <p:sldId id="291" r:id="rId42"/>
    <p:sldId id="292" r:id="rId43"/>
    <p:sldId id="321" r:id="rId44"/>
    <p:sldId id="260" r:id="rId45"/>
    <p:sldId id="298"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E83C"/>
    <a:srgbClr val="4AC618"/>
    <a:srgbClr val="FFE5F0"/>
    <a:srgbClr val="FFD7E8"/>
    <a:srgbClr val="420019"/>
    <a:srgbClr val="9BEF79"/>
    <a:srgbClr val="003399"/>
    <a:srgbClr val="18020C"/>
    <a:srgbClr val="1D320C"/>
    <a:srgbClr val="A7F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8" autoAdjust="0"/>
    <p:restoredTop sz="94662" autoAdjust="0"/>
  </p:normalViewPr>
  <p:slideViewPr>
    <p:cSldViewPr>
      <p:cViewPr>
        <p:scale>
          <a:sx n="60" d="100"/>
          <a:sy n="60" d="100"/>
        </p:scale>
        <p:origin x="-816"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243BA21-8890-4E80-99E1-F22CFDF3E70D}" type="datetimeFigureOut">
              <a:rPr lang="en-US" smtClean="0"/>
              <a:t>9/8/2017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0B8B62C-0C7C-495A-81E9-7846323CB2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43BA21-8890-4E80-99E1-F22CFDF3E70D}"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8B62C-0C7C-495A-81E9-7846323CB2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43BA21-8890-4E80-99E1-F22CFDF3E70D}"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8B62C-0C7C-495A-81E9-7846323CB2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243BA21-8890-4E80-99E1-F22CFDF3E70D}" type="datetimeFigureOut">
              <a:rPr lang="en-US" smtClean="0"/>
              <a:t>9/8/2017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0B8B62C-0C7C-495A-81E9-7846323CB2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243BA21-8890-4E80-99E1-F22CFDF3E70D}" type="datetimeFigureOut">
              <a:rPr lang="en-US" smtClean="0"/>
              <a:t>9/8/2017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0B8B62C-0C7C-495A-81E9-7846323CB235}"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243BA21-8890-4E80-99E1-F22CFDF3E70D}" type="datetimeFigureOut">
              <a:rPr lang="en-US" smtClean="0"/>
              <a:t>9/8/2017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0B8B62C-0C7C-495A-81E9-7846323CB2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243BA21-8890-4E80-99E1-F22CFDF3E70D}" type="datetimeFigureOut">
              <a:rPr lang="en-US" smtClean="0"/>
              <a:t>9/8/2017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0B8B62C-0C7C-495A-81E9-7846323CB2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43BA21-8890-4E80-99E1-F22CFDF3E70D}"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8B62C-0C7C-495A-81E9-7846323CB2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243BA21-8890-4E80-99E1-F22CFDF3E70D}" type="datetimeFigureOut">
              <a:rPr lang="en-US" smtClean="0"/>
              <a:t>9/8/2017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0B8B62C-0C7C-495A-81E9-7846323CB2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243BA21-8890-4E80-99E1-F22CFDF3E70D}" type="datetimeFigureOut">
              <a:rPr lang="en-US" smtClean="0"/>
              <a:t>9/8/2017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0B8B62C-0C7C-495A-81E9-7846323CB2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243BA21-8890-4E80-99E1-F22CFDF3E70D}" type="datetimeFigureOut">
              <a:rPr lang="en-US" smtClean="0"/>
              <a:t>9/8/2017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0B8B62C-0C7C-495A-81E9-7846323CB2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243BA21-8890-4E80-99E1-F22CFDF3E70D}" type="datetimeFigureOut">
              <a:rPr lang="en-US" smtClean="0"/>
              <a:t>9/8/2017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0B8B62C-0C7C-495A-81E9-7846323CB2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lstStyle/>
          <a:p>
            <a:r>
              <a:rPr lang="en-US" dirty="0" smtClean="0">
                <a:solidFill>
                  <a:srgbClr val="003399"/>
                </a:solidFill>
              </a:rPr>
              <a:t>The Church of </a:t>
            </a:r>
            <a:r>
              <a:rPr lang="en-US" dirty="0" err="1" smtClean="0">
                <a:solidFill>
                  <a:srgbClr val="003399"/>
                </a:solidFill>
              </a:rPr>
              <a:t>Pergamos</a:t>
            </a:r>
            <a:endParaRPr lang="en-US" dirty="0">
              <a:solidFill>
                <a:srgbClr val="003399"/>
              </a:solidFill>
            </a:endParaRPr>
          </a:p>
        </p:txBody>
      </p:sp>
      <p:sp>
        <p:nvSpPr>
          <p:cNvPr id="3" name="Subtitle 2"/>
          <p:cNvSpPr>
            <a:spLocks noGrp="1"/>
          </p:cNvSpPr>
          <p:nvPr>
            <p:ph type="subTitle" idx="1"/>
          </p:nvPr>
        </p:nvSpPr>
        <p:spPr>
          <a:xfrm>
            <a:off x="1676400" y="3048001"/>
            <a:ext cx="6781800" cy="1905000"/>
          </a:xfrm>
        </p:spPr>
        <p:txBody>
          <a:bodyPr>
            <a:normAutofit fontScale="92500"/>
          </a:bodyPr>
          <a:lstStyle/>
          <a:p>
            <a:r>
              <a:rPr lang="en-US" sz="3500" b="1" dirty="0" smtClean="0">
                <a:solidFill>
                  <a:schemeClr val="accent1">
                    <a:lumMod val="75000"/>
                  </a:schemeClr>
                </a:solidFill>
              </a:rPr>
              <a:t>Lesson 7 in “When Are We Now?”</a:t>
            </a:r>
          </a:p>
          <a:p>
            <a:r>
              <a:rPr lang="en-US" sz="2600" dirty="0" smtClean="0">
                <a:solidFill>
                  <a:srgbClr val="6DE83C"/>
                </a:solidFill>
              </a:rPr>
              <a:t>The first of three studies in</a:t>
            </a:r>
          </a:p>
          <a:p>
            <a:r>
              <a:rPr lang="en-US" sz="2600" u="sng" dirty="0" smtClean="0">
                <a:solidFill>
                  <a:srgbClr val="6DE83C"/>
                </a:solidFill>
              </a:rPr>
              <a:t>The Revelation of Jesus Christ</a:t>
            </a:r>
            <a:endParaRPr lang="en-US" sz="2600" dirty="0">
              <a:solidFill>
                <a:srgbClr val="6DE83C"/>
              </a:solidFill>
            </a:endParaRPr>
          </a:p>
          <a:p>
            <a:r>
              <a:rPr lang="en-US" sz="2600" i="1" dirty="0" smtClean="0">
                <a:solidFill>
                  <a:schemeClr val="tx1"/>
                </a:solidFill>
              </a:rPr>
              <a:t>by Paige Ramsey</a:t>
            </a:r>
            <a:endParaRPr lang="en-US" sz="2600" dirty="0">
              <a:solidFill>
                <a:schemeClr val="tx1"/>
              </a:solidFill>
            </a:endParaRPr>
          </a:p>
        </p:txBody>
      </p:sp>
      <p:grpSp>
        <p:nvGrpSpPr>
          <p:cNvPr id="5" name="Group 4"/>
          <p:cNvGrpSpPr/>
          <p:nvPr/>
        </p:nvGrpSpPr>
        <p:grpSpPr>
          <a:xfrm>
            <a:off x="-213245" y="-485958"/>
            <a:ext cx="9559604" cy="1586172"/>
            <a:chOff x="-213245" y="-485958"/>
            <a:chExt cx="9559604" cy="1586172"/>
          </a:xfrm>
          <a:effectLst>
            <a:outerShdw blurRad="50800" dist="38100" dir="8100000" algn="tr" rotWithShape="0">
              <a:prstClr val="black">
                <a:alpha val="40000"/>
              </a:prstClr>
            </a:outerShdw>
          </a:effectLst>
        </p:grpSpPr>
        <p:sp>
          <p:nvSpPr>
            <p:cNvPr id="6" name="Wave 5"/>
            <p:cNvSpPr/>
            <p:nvPr/>
          </p:nvSpPr>
          <p:spPr>
            <a:xfrm rot="574894">
              <a:off x="-213245" y="121590"/>
              <a:ext cx="9475287" cy="978624"/>
            </a:xfrm>
            <a:prstGeom prst="wave">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rot="285700">
              <a:off x="-128928" y="-485958"/>
              <a:ext cx="9475287" cy="1507220"/>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67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normAutofit fontScale="90000"/>
          </a:bodyPr>
          <a:lstStyle/>
          <a:p>
            <a:pPr marL="225425"/>
            <a:r>
              <a:rPr lang="en-US" sz="3600" b="1" dirty="0" smtClean="0">
                <a:ln w="6350">
                  <a:solidFill>
                    <a:schemeClr val="accent4"/>
                  </a:solidFill>
                </a:ln>
                <a:solidFill>
                  <a:schemeClr val="accent2"/>
                </a:solidFill>
                <a:effectLst>
                  <a:outerShdw blurRad="38100" dist="50800" dir="8100000" algn="tr" rotWithShape="0">
                    <a:prstClr val="black"/>
                  </a:outerShdw>
                </a:effectLst>
              </a:rPr>
              <a:t>4 Magnificent </a:t>
            </a:r>
            <a:r>
              <a:rPr lang="en-US" sz="3600" b="1" dirty="0">
                <a:ln w="6350">
                  <a:solidFill>
                    <a:schemeClr val="accent4"/>
                  </a:solidFill>
                </a:ln>
                <a:solidFill>
                  <a:schemeClr val="accent2"/>
                </a:solidFill>
                <a:effectLst>
                  <a:outerShdw blurRad="38100" dist="50800" dir="8100000" algn="tr" rotWithShape="0">
                    <a:prstClr val="black"/>
                  </a:outerShdw>
                </a:effectLst>
              </a:rPr>
              <a:t>Greek </a:t>
            </a:r>
            <a:r>
              <a:rPr lang="en-US" sz="3600" b="1" dirty="0" smtClean="0">
                <a:ln w="6350">
                  <a:solidFill>
                    <a:schemeClr val="accent4"/>
                  </a:solidFill>
                </a:ln>
                <a:solidFill>
                  <a:schemeClr val="accent2"/>
                </a:solidFill>
                <a:effectLst>
                  <a:outerShdw blurRad="38100" dist="50800" dir="8100000" algn="tr" rotWithShape="0">
                    <a:prstClr val="black"/>
                  </a:outerShdw>
                </a:effectLst>
              </a:rPr>
              <a:t>Temples </a:t>
            </a:r>
            <a:r>
              <a:rPr lang="en-US" sz="3600" b="1" dirty="0">
                <a:ln w="6350">
                  <a:solidFill>
                    <a:schemeClr val="accent4"/>
                  </a:solidFill>
                </a:ln>
                <a:solidFill>
                  <a:schemeClr val="accent2"/>
                </a:solidFill>
                <a:effectLst>
                  <a:outerShdw blurRad="38100" dist="50800" dir="8100000" algn="tr" rotWithShape="0">
                    <a:prstClr val="black"/>
                  </a:outerShdw>
                </a:effectLst>
              </a:rPr>
              <a:t>in </a:t>
            </a:r>
            <a:r>
              <a:rPr lang="en-US" sz="3600" b="1" dirty="0" err="1">
                <a:ln w="6350">
                  <a:solidFill>
                    <a:schemeClr val="accent4"/>
                  </a:solidFill>
                </a:ln>
                <a:solidFill>
                  <a:schemeClr val="accent2"/>
                </a:solidFill>
                <a:effectLst>
                  <a:outerShdw blurRad="38100" dist="50800" dir="8100000" algn="tr" rotWithShape="0">
                    <a:prstClr val="black"/>
                  </a:outerShdw>
                </a:effectLst>
              </a:rPr>
              <a:t>Pergamos</a:t>
            </a:r>
            <a:endParaRPr lang="en-US" b="1" dirty="0">
              <a:ln w="6350">
                <a:solidFill>
                  <a:schemeClr val="accent4"/>
                </a:solidFill>
              </a:ln>
              <a:solidFill>
                <a:schemeClr val="accent2"/>
              </a:solidFill>
              <a:effectLst>
                <a:outerShdw blurRad="38100" dist="50800" dir="8100000" algn="tr" rotWithShape="0">
                  <a:prstClr val="black"/>
                </a:outerShdw>
              </a:effectLst>
            </a:endParaRPr>
          </a:p>
        </p:txBody>
      </p:sp>
      <p:sp>
        <p:nvSpPr>
          <p:cNvPr id="3" name="Content Placeholder 2"/>
          <p:cNvSpPr>
            <a:spLocks noGrp="1"/>
          </p:cNvSpPr>
          <p:nvPr>
            <p:ph idx="1"/>
          </p:nvPr>
        </p:nvSpPr>
        <p:spPr>
          <a:xfrm>
            <a:off x="152400" y="1143000"/>
            <a:ext cx="8839200" cy="5562600"/>
          </a:xfrm>
        </p:spPr>
        <p:txBody>
          <a:bodyPr>
            <a:noAutofit/>
          </a:bodyPr>
          <a:lstStyle/>
          <a:p>
            <a:pPr marL="852678" indent="-742950">
              <a:lnSpc>
                <a:spcPct val="110000"/>
              </a:lnSpc>
              <a:buClr>
                <a:srgbClr val="589824"/>
              </a:buClr>
              <a:buFont typeface="+mj-lt"/>
              <a:buAutoNum type="arabicPeriod"/>
            </a:pPr>
            <a:r>
              <a:rPr lang="en-US" sz="4000" b="1" dirty="0" smtClean="0">
                <a:effectLst>
                  <a:outerShdw blurRad="38100" dist="50800" dir="8100000" algn="tr" rotWithShape="0">
                    <a:prstClr val="black"/>
                  </a:outerShdw>
                </a:effectLst>
              </a:rPr>
              <a:t>Zeus</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 </a:t>
            </a:r>
            <a:r>
              <a:rPr lang="en-US" sz="3600" b="1" dirty="0">
                <a:solidFill>
                  <a:srgbClr val="6DE83C"/>
                </a:solidFill>
                <a:effectLst>
                  <a:outerShdw blurRad="38100" dist="50800" dir="8100000" algn="tr" rotWithShape="0">
                    <a:prstClr val="black"/>
                  </a:outerShdw>
                </a:effectLst>
              </a:rPr>
              <a:t>the “head god,” referred to as the “sovereign of all </a:t>
            </a:r>
            <a:r>
              <a:rPr lang="en-US" sz="3600" b="1" dirty="0" smtClean="0">
                <a:solidFill>
                  <a:srgbClr val="6DE83C"/>
                </a:solidFill>
                <a:effectLst>
                  <a:outerShdw blurRad="38100" dist="50800" dir="8100000" algn="tr" rotWithShape="0">
                    <a:prstClr val="black"/>
                  </a:outerShdw>
                </a:effectLst>
              </a:rPr>
              <a:t>sovereigns”</a:t>
            </a:r>
          </a:p>
          <a:p>
            <a:pPr marL="852678" indent="-742950">
              <a:lnSpc>
                <a:spcPct val="110000"/>
              </a:lnSpc>
              <a:buClr>
                <a:srgbClr val="589824"/>
              </a:buClr>
              <a:buFont typeface="+mj-lt"/>
              <a:buAutoNum type="arabicPeriod"/>
            </a:pPr>
            <a:r>
              <a:rPr lang="en-US" sz="4000" b="1" dirty="0" err="1" smtClean="0">
                <a:effectLst>
                  <a:outerShdw blurRad="38100" dist="50800" dir="8100000" algn="tr" rotWithShape="0">
                    <a:prstClr val="black"/>
                  </a:outerShdw>
                </a:effectLst>
              </a:rPr>
              <a:t>Dionesius</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 </a:t>
            </a:r>
            <a:r>
              <a:rPr lang="en-US" sz="3600" b="1" dirty="0">
                <a:solidFill>
                  <a:schemeClr val="accent3"/>
                </a:solidFill>
                <a:effectLst>
                  <a:outerShdw blurRad="38100" dist="50800" dir="8100000" algn="tr" rotWithShape="0">
                    <a:prstClr val="black"/>
                  </a:outerShdw>
                </a:effectLst>
              </a:rPr>
              <a:t>the god of wine &amp; </a:t>
            </a:r>
            <a:r>
              <a:rPr lang="en-US" sz="3600" b="1" dirty="0" smtClean="0">
                <a:solidFill>
                  <a:schemeClr val="accent3"/>
                </a:solidFill>
                <a:effectLst>
                  <a:outerShdw blurRad="38100" dist="50800" dir="8100000" algn="tr" rotWithShape="0">
                    <a:prstClr val="black"/>
                  </a:outerShdw>
                </a:effectLst>
              </a:rPr>
              <a:t>drama</a:t>
            </a:r>
          </a:p>
          <a:p>
            <a:pPr marL="852678" indent="-742950">
              <a:lnSpc>
                <a:spcPct val="110000"/>
              </a:lnSpc>
              <a:buClr>
                <a:srgbClr val="589824"/>
              </a:buClr>
              <a:buFont typeface="+mj-lt"/>
              <a:buAutoNum type="arabicPeriod"/>
            </a:pPr>
            <a:r>
              <a:rPr lang="en-US" sz="4000" b="1" dirty="0" smtClean="0">
                <a:effectLst>
                  <a:outerShdw blurRad="38100" dist="50800" dir="8100000" algn="tr" rotWithShape="0">
                    <a:prstClr val="black"/>
                  </a:outerShdw>
                </a:effectLst>
              </a:rPr>
              <a:t>Athena</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the goddess of wisdom in art &amp; </a:t>
            </a:r>
            <a:r>
              <a:rPr lang="en-US" sz="3600" b="1" dirty="0" smtClean="0">
                <a:solidFill>
                  <a:schemeClr val="accent2"/>
                </a:solidFill>
                <a:effectLst>
                  <a:outerShdw blurRad="38100" dist="50800" dir="8100000" algn="tr" rotWithShape="0">
                    <a:prstClr val="black"/>
                  </a:outerShdw>
                </a:effectLst>
              </a:rPr>
              <a:t>war</a:t>
            </a:r>
          </a:p>
          <a:p>
            <a:pPr marL="852678" indent="-742950">
              <a:lnSpc>
                <a:spcPct val="110000"/>
              </a:lnSpc>
              <a:buClr>
                <a:srgbClr val="589824"/>
              </a:buClr>
              <a:buFont typeface="+mj-lt"/>
              <a:buAutoNum type="arabicPeriod"/>
            </a:pPr>
            <a:r>
              <a:rPr lang="en-US" sz="4000" b="1" dirty="0" smtClean="0">
                <a:effectLst>
                  <a:outerShdw blurRad="38100" dist="50800" dir="8100000" algn="tr" rotWithShape="0">
                    <a:prstClr val="black"/>
                  </a:outerShdw>
                </a:effectLst>
              </a:rPr>
              <a:t>Asclepius</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 </a:t>
            </a:r>
            <a:r>
              <a:rPr lang="en-US" sz="3600" b="1" dirty="0">
                <a:solidFill>
                  <a:schemeClr val="accent5"/>
                </a:solidFill>
                <a:effectLst>
                  <a:outerShdw blurRad="38100" dist="50800" dir="8100000" algn="tr" rotWithShape="0">
                    <a:prstClr val="black"/>
                  </a:outerShdw>
                </a:effectLst>
              </a:rPr>
              <a:t>the god of healing, symbolized by </a:t>
            </a:r>
            <a:r>
              <a:rPr lang="en-US" sz="3600" b="1" dirty="0" smtClean="0">
                <a:solidFill>
                  <a:schemeClr val="accent5"/>
                </a:solidFill>
                <a:effectLst>
                  <a:outerShdw blurRad="38100" dist="50800" dir="8100000" algn="tr" rotWithShape="0">
                    <a:prstClr val="black"/>
                  </a:outerShdw>
                </a:effectLst>
              </a:rPr>
              <a:t>serpents</a:t>
            </a:r>
            <a:endParaRPr lang="en-US" sz="3600" b="1" dirty="0">
              <a:solidFill>
                <a:schemeClr val="accent5"/>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4023723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rmAutofit fontScale="90000"/>
          </a:bodyPr>
          <a:lstStyle/>
          <a:p>
            <a:pPr marL="225425"/>
            <a:r>
              <a:rPr lang="en-US" sz="3600" dirty="0"/>
              <a:t>4 Magnificent Greek Temples in </a:t>
            </a:r>
            <a:r>
              <a:rPr lang="en-US" sz="3600" dirty="0" err="1"/>
              <a:t>Pergamos</a:t>
            </a:r>
            <a:endParaRPr lang="en-US" dirty="0"/>
          </a:p>
        </p:txBody>
      </p:sp>
      <p:sp>
        <p:nvSpPr>
          <p:cNvPr id="3" name="Content Placeholder 2"/>
          <p:cNvSpPr>
            <a:spLocks noGrp="1"/>
          </p:cNvSpPr>
          <p:nvPr>
            <p:ph idx="1"/>
          </p:nvPr>
        </p:nvSpPr>
        <p:spPr>
          <a:xfrm>
            <a:off x="152400" y="1371600"/>
            <a:ext cx="8839200" cy="5224272"/>
          </a:xfrm>
        </p:spPr>
        <p:txBody>
          <a:bodyPr>
            <a:noAutofit/>
          </a:bodyPr>
          <a:lstStyle/>
          <a:p>
            <a:pPr marL="109728" indent="0">
              <a:lnSpc>
                <a:spcPct val="110000"/>
              </a:lnSpc>
              <a:buNone/>
            </a:pPr>
            <a:r>
              <a:rPr lang="en-US" sz="4000" b="1" dirty="0">
                <a:effectLst>
                  <a:outerShdw blurRad="38100" dist="50800" dir="8100000" algn="tr" rotWithShape="0">
                    <a:prstClr val="black"/>
                  </a:outerShdw>
                </a:effectLst>
              </a:rPr>
              <a:t>Zeus</a:t>
            </a:r>
            <a:r>
              <a:rPr lang="en-US" sz="3600" b="1" dirty="0">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 </a:t>
            </a:r>
            <a:r>
              <a:rPr lang="en-US" sz="3300" b="1" dirty="0" smtClean="0">
                <a:solidFill>
                  <a:srgbClr val="4AC618"/>
                </a:solidFill>
                <a:effectLst>
                  <a:outerShdw blurRad="38100" dist="50800" dir="8100000" algn="tr" rotWithShape="0">
                    <a:prstClr val="black"/>
                  </a:outerShdw>
                </a:effectLst>
              </a:rPr>
              <a:t>Zeus </a:t>
            </a:r>
            <a:r>
              <a:rPr lang="en-US" sz="3300" b="1" dirty="0">
                <a:solidFill>
                  <a:srgbClr val="4AC618"/>
                </a:solidFill>
                <a:effectLst>
                  <a:outerShdw blurRad="38100" dist="50800" dir="8100000" algn="tr" rotWithShape="0">
                    <a:prstClr val="black"/>
                  </a:outerShdw>
                </a:effectLst>
              </a:rPr>
              <a:t>overthrew his Father </a:t>
            </a:r>
            <a:r>
              <a:rPr lang="en-US" sz="3300" b="1" dirty="0" smtClean="0">
                <a:solidFill>
                  <a:srgbClr val="4AC618"/>
                </a:solidFill>
                <a:effectLst>
                  <a:outerShdw blurRad="38100" dist="50800" dir="8100000" algn="tr" rotWithShape="0">
                    <a:prstClr val="black"/>
                  </a:outerShdw>
                </a:effectLst>
              </a:rPr>
              <a:t>Cronus, </a:t>
            </a:r>
            <a:r>
              <a:rPr lang="en-US" sz="3300" b="1" dirty="0">
                <a:solidFill>
                  <a:srgbClr val="4AC618"/>
                </a:solidFill>
                <a:effectLst>
                  <a:outerShdw blurRad="38100" dist="50800" dir="8100000" algn="tr" rotWithShape="0">
                    <a:prstClr val="black"/>
                  </a:outerShdw>
                </a:effectLst>
              </a:rPr>
              <a:t>drew lots with his </a:t>
            </a:r>
            <a:r>
              <a:rPr lang="en-US" sz="3300" b="1" dirty="0" smtClean="0">
                <a:solidFill>
                  <a:srgbClr val="4AC618"/>
                </a:solidFill>
                <a:effectLst>
                  <a:outerShdw blurRad="38100" dist="50800" dir="8100000" algn="tr" rotWithShape="0">
                    <a:prstClr val="black"/>
                  </a:outerShdw>
                </a:effectLst>
              </a:rPr>
              <a:t>brothers </a:t>
            </a:r>
            <a:r>
              <a:rPr lang="en-US" sz="3300" b="1" dirty="0">
                <a:solidFill>
                  <a:srgbClr val="4AC618"/>
                </a:solidFill>
                <a:effectLst>
                  <a:outerShdw blurRad="38100" dist="50800" dir="8100000" algn="tr" rotWithShape="0">
                    <a:prstClr val="black"/>
                  </a:outerShdw>
                </a:effectLst>
              </a:rPr>
              <a:t>Poseidon &amp;</a:t>
            </a:r>
            <a:r>
              <a:rPr lang="en-US" sz="3300" b="1" dirty="0" smtClean="0">
                <a:solidFill>
                  <a:srgbClr val="4AC618"/>
                </a:solidFill>
                <a:effectLst>
                  <a:outerShdw blurRad="38100" dist="50800" dir="8100000" algn="tr" rotWithShape="0">
                    <a:prstClr val="black"/>
                  </a:outerShdw>
                </a:effectLst>
              </a:rPr>
              <a:t> Hades and won to become </a:t>
            </a:r>
            <a:r>
              <a:rPr lang="en-US" sz="3300" b="1" dirty="0">
                <a:solidFill>
                  <a:srgbClr val="4AC618"/>
                </a:solidFill>
                <a:effectLst>
                  <a:outerShdw blurRad="38100" dist="50800" dir="8100000" algn="tr" rotWithShape="0">
                    <a:prstClr val="black"/>
                  </a:outerShdw>
                </a:effectLst>
              </a:rPr>
              <a:t>supreme ruler of </a:t>
            </a:r>
            <a:r>
              <a:rPr lang="en-US" sz="3300" b="1" dirty="0" smtClean="0">
                <a:solidFill>
                  <a:srgbClr val="4AC618"/>
                </a:solidFill>
                <a:effectLst>
                  <a:outerShdw blurRad="38100" dist="50800" dir="8100000" algn="tr" rotWithShape="0">
                    <a:prstClr val="black"/>
                  </a:outerShdw>
                </a:effectLst>
              </a:rPr>
              <a:t>Olympian </a:t>
            </a:r>
            <a:r>
              <a:rPr lang="en-US" sz="3300" b="1" dirty="0">
                <a:solidFill>
                  <a:srgbClr val="4AC618"/>
                </a:solidFill>
                <a:effectLst>
                  <a:outerShdw blurRad="38100" dist="50800" dir="8100000" algn="tr" rotWithShape="0">
                    <a:prstClr val="black"/>
                  </a:outerShdw>
                </a:effectLst>
              </a:rPr>
              <a:t>gods. He is lord of the sky, the rain </a:t>
            </a:r>
            <a:r>
              <a:rPr lang="en-US" sz="3300" b="1" dirty="0" smtClean="0">
                <a:solidFill>
                  <a:srgbClr val="4AC618"/>
                </a:solidFill>
                <a:effectLst>
                  <a:outerShdw blurRad="38100" dist="50800" dir="8100000" algn="tr" rotWithShape="0">
                    <a:prstClr val="black"/>
                  </a:outerShdw>
                </a:effectLst>
              </a:rPr>
              <a:t>god, god </a:t>
            </a:r>
            <a:r>
              <a:rPr lang="en-US" sz="3300" b="1" dirty="0">
                <a:solidFill>
                  <a:srgbClr val="4AC618"/>
                </a:solidFill>
                <a:effectLst>
                  <a:outerShdw blurRad="38100" dist="50800" dir="8100000" algn="tr" rotWithShape="0">
                    <a:prstClr val="black"/>
                  </a:outerShdw>
                </a:effectLst>
              </a:rPr>
              <a:t>of justice and mercy, </a:t>
            </a:r>
            <a:r>
              <a:rPr lang="en-US" sz="3300" b="1" dirty="0" smtClean="0">
                <a:solidFill>
                  <a:srgbClr val="4AC618"/>
                </a:solidFill>
                <a:effectLst>
                  <a:outerShdw blurRad="38100" dist="50800" dir="8100000" algn="tr" rotWithShape="0">
                    <a:prstClr val="black"/>
                  </a:outerShdw>
                </a:effectLst>
              </a:rPr>
              <a:t>protector </a:t>
            </a:r>
            <a:r>
              <a:rPr lang="en-US" sz="3300" b="1" dirty="0">
                <a:solidFill>
                  <a:srgbClr val="4AC618"/>
                </a:solidFill>
                <a:effectLst>
                  <a:outerShdw blurRad="38100" dist="50800" dir="8100000" algn="tr" rotWithShape="0">
                    <a:prstClr val="black"/>
                  </a:outerShdw>
                </a:effectLst>
              </a:rPr>
              <a:t>of the weak, and </a:t>
            </a:r>
            <a:r>
              <a:rPr lang="en-US" sz="3300" b="1" dirty="0" smtClean="0">
                <a:solidFill>
                  <a:srgbClr val="4AC618"/>
                </a:solidFill>
                <a:effectLst>
                  <a:outerShdw blurRad="38100" dist="50800" dir="8100000" algn="tr" rotWithShape="0">
                    <a:prstClr val="black"/>
                  </a:outerShdw>
                </a:effectLst>
              </a:rPr>
              <a:t>punisher </a:t>
            </a:r>
            <a:r>
              <a:rPr lang="en-US" sz="3300" b="1" dirty="0">
                <a:solidFill>
                  <a:srgbClr val="4AC618"/>
                </a:solidFill>
                <a:effectLst>
                  <a:outerShdw blurRad="38100" dist="50800" dir="8100000" algn="tr" rotWithShape="0">
                    <a:prstClr val="black"/>
                  </a:outerShdw>
                </a:effectLst>
              </a:rPr>
              <a:t>of the wicked</a:t>
            </a:r>
            <a:r>
              <a:rPr lang="en-US" sz="3300" b="1" dirty="0" smtClean="0">
                <a:solidFill>
                  <a:srgbClr val="4AC618"/>
                </a:solidFill>
                <a:effectLst>
                  <a:outerShdw blurRad="38100" dist="50800" dir="8100000" algn="tr" rotWithShape="0">
                    <a:prstClr val="black"/>
                  </a:outerShdw>
                </a:effectLst>
              </a:rPr>
              <a:t>. </a:t>
            </a:r>
            <a:r>
              <a:rPr lang="en-US" sz="3300" b="1" dirty="0">
                <a:solidFill>
                  <a:srgbClr val="4AC618"/>
                </a:solidFill>
                <a:effectLst>
                  <a:outerShdw blurRad="38100" dist="50800" dir="8100000" algn="tr" rotWithShape="0">
                    <a:prstClr val="black"/>
                  </a:outerShdw>
                </a:effectLst>
              </a:rPr>
              <a:t>His weapon is a thunderbolt which he hurls at those who displease him</a:t>
            </a:r>
            <a:r>
              <a:rPr lang="en-US" sz="3300" b="1" dirty="0" smtClean="0">
                <a:solidFill>
                  <a:srgbClr val="4AC618"/>
                </a:solidFill>
                <a:effectLst>
                  <a:outerShdw blurRad="38100" dist="50800" dir="8100000" algn="tr" rotWithShape="0">
                    <a:prstClr val="black"/>
                  </a:outerShdw>
                </a:effectLst>
              </a:rPr>
              <a:t>. </a:t>
            </a:r>
            <a:endParaRPr lang="en-US" sz="3300" b="1" dirty="0">
              <a:solidFill>
                <a:srgbClr val="4AC618"/>
              </a:solidFill>
              <a:effectLst>
                <a:outerShdw blurRad="38100" dist="50800" dir="8100000" algn="tr" rotWithShape="0">
                  <a:prstClr val="black"/>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451" y="190500"/>
            <a:ext cx="5038725" cy="6667500"/>
          </a:xfrm>
          <a:prstGeom prst="rect">
            <a:avLst/>
          </a:prstGeom>
        </p:spPr>
      </p:pic>
    </p:spTree>
    <p:extLst>
      <p:ext uri="{BB962C8B-B14F-4D97-AF65-F5344CB8AC3E}">
        <p14:creationId xmlns:p14="http://schemas.microsoft.com/office/powerpoint/2010/main" val="126921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1"/>
            <a:ext cx="8839200" cy="914400"/>
          </a:xfrm>
        </p:spPr>
        <p:txBody>
          <a:bodyPr>
            <a:normAutofit fontScale="90000"/>
          </a:bodyPr>
          <a:lstStyle/>
          <a:p>
            <a:pPr marL="225425"/>
            <a:r>
              <a:rPr lang="en-US" sz="3600" dirty="0"/>
              <a:t>4 Magnificent Greek Temples in </a:t>
            </a:r>
            <a:r>
              <a:rPr lang="en-US" sz="3600" dirty="0" err="1"/>
              <a:t>Pergamos</a:t>
            </a:r>
            <a:endParaRPr lang="en-US" dirty="0"/>
          </a:p>
        </p:txBody>
      </p:sp>
      <p:sp>
        <p:nvSpPr>
          <p:cNvPr id="3" name="Content Placeholder 2"/>
          <p:cNvSpPr>
            <a:spLocks noGrp="1"/>
          </p:cNvSpPr>
          <p:nvPr>
            <p:ph idx="1"/>
          </p:nvPr>
        </p:nvSpPr>
        <p:spPr>
          <a:xfrm>
            <a:off x="152400" y="990600"/>
            <a:ext cx="8839200" cy="5715000"/>
          </a:xfrm>
        </p:spPr>
        <p:txBody>
          <a:bodyPr>
            <a:noAutofit/>
          </a:bodyPr>
          <a:lstStyle/>
          <a:p>
            <a:pPr marL="109728" indent="0">
              <a:lnSpc>
                <a:spcPct val="110000"/>
              </a:lnSpc>
              <a:spcBef>
                <a:spcPts val="0"/>
              </a:spcBef>
              <a:buNone/>
            </a:pPr>
            <a:r>
              <a:rPr lang="en-US" sz="4000" b="1" dirty="0" smtClean="0">
                <a:effectLst>
                  <a:outerShdw blurRad="38100" dist="50800" dir="8100000" algn="tr" rotWithShape="0">
                    <a:prstClr val="black"/>
                  </a:outerShdw>
                </a:effectLst>
              </a:rPr>
              <a:t>Dionysus</a:t>
            </a:r>
            <a:r>
              <a:rPr lang="en-US" sz="3600" dirty="0">
                <a:effectLst>
                  <a:outerShdw blurRad="38100" dist="50800" dir="8100000" algn="tr" rotWithShape="0">
                    <a:prstClr val="black"/>
                  </a:outerShdw>
                </a:effectLst>
              </a:rPr>
              <a:t> </a:t>
            </a:r>
            <a:r>
              <a:rPr lang="en-US" sz="3600" b="1" dirty="0" smtClean="0">
                <a:effectLst>
                  <a:outerShdw blurRad="38100" dist="50800" dir="8100000" algn="tr" rotWithShape="0">
                    <a:prstClr val="black"/>
                  </a:outerShdw>
                </a:effectLst>
              </a:rPr>
              <a:t>– </a:t>
            </a:r>
            <a:r>
              <a:rPr lang="en-US" sz="3600" b="1" dirty="0">
                <a:solidFill>
                  <a:schemeClr val="accent3"/>
                </a:solidFill>
                <a:effectLst>
                  <a:outerShdw blurRad="38100" dist="50800" dir="8100000" algn="tr" rotWithShape="0">
                    <a:prstClr val="black"/>
                  </a:outerShdw>
                </a:effectLst>
              </a:rPr>
              <a:t>invented wine and spread the art of tending grapes. He has a dual nature. On the one </a:t>
            </a:r>
            <a:r>
              <a:rPr lang="en-US" sz="3600" b="1" dirty="0" smtClean="0">
                <a:solidFill>
                  <a:schemeClr val="accent3"/>
                </a:solidFill>
                <a:effectLst>
                  <a:outerShdw blurRad="38100" dist="50800" dir="8100000" algn="tr" rotWithShape="0">
                    <a:prstClr val="black"/>
                  </a:outerShdw>
                </a:effectLst>
              </a:rPr>
              <a:t>hand, </a:t>
            </a:r>
            <a:r>
              <a:rPr lang="en-US" sz="3600" b="1" dirty="0">
                <a:solidFill>
                  <a:schemeClr val="accent3"/>
                </a:solidFill>
                <a:effectLst>
                  <a:outerShdw blurRad="38100" dist="50800" dir="8100000" algn="tr" rotWithShape="0">
                    <a:prstClr val="black"/>
                  </a:outerShdw>
                </a:effectLst>
              </a:rPr>
              <a:t>bringing joy and divine ecstasy. On the </a:t>
            </a:r>
            <a:r>
              <a:rPr lang="en-US" sz="3600" b="1" dirty="0" smtClean="0">
                <a:solidFill>
                  <a:schemeClr val="accent3"/>
                </a:solidFill>
                <a:effectLst>
                  <a:outerShdw blurRad="38100" dist="50800" dir="8100000" algn="tr" rotWithShape="0">
                    <a:prstClr val="black"/>
                  </a:outerShdw>
                </a:effectLst>
              </a:rPr>
              <a:t>other, </a:t>
            </a:r>
            <a:r>
              <a:rPr lang="en-US" sz="3600" b="1" dirty="0">
                <a:solidFill>
                  <a:schemeClr val="accent3"/>
                </a:solidFill>
                <a:effectLst>
                  <a:outerShdw blurRad="38100" dist="50800" dir="8100000" algn="tr" rotWithShape="0">
                    <a:prstClr val="black"/>
                  </a:outerShdw>
                </a:effectLst>
              </a:rPr>
              <a:t>brutal, unthinking, rage. Thus, reflecting both sides of </a:t>
            </a:r>
            <a:r>
              <a:rPr lang="en-US" sz="3600" b="1" dirty="0" smtClean="0">
                <a:solidFill>
                  <a:schemeClr val="accent3"/>
                </a:solidFill>
                <a:effectLst>
                  <a:outerShdw blurRad="38100" dist="50800" dir="8100000" algn="tr" rotWithShape="0">
                    <a:prstClr val="black"/>
                  </a:outerShdw>
                </a:effectLst>
              </a:rPr>
              <a:t>wine’s </a:t>
            </a:r>
            <a:r>
              <a:rPr lang="en-US" sz="3600" b="1" dirty="0">
                <a:solidFill>
                  <a:schemeClr val="accent3"/>
                </a:solidFill>
                <a:effectLst>
                  <a:outerShdw blurRad="38100" dist="50800" dir="8100000" algn="tr" rotWithShape="0">
                    <a:prstClr val="black"/>
                  </a:outerShdw>
                </a:effectLst>
              </a:rPr>
              <a:t>nature. If he chooses, Dionysus can drive a man mad. No normal fetters can hold him or his followers.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1771"/>
            <a:ext cx="4388819" cy="6858000"/>
          </a:xfrm>
          <a:prstGeom prst="rect">
            <a:avLst/>
          </a:prstGeom>
        </p:spPr>
      </p:pic>
    </p:spTree>
    <p:extLst>
      <p:ext uri="{BB962C8B-B14F-4D97-AF65-F5344CB8AC3E}">
        <p14:creationId xmlns:p14="http://schemas.microsoft.com/office/powerpoint/2010/main" val="1319083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rmAutofit fontScale="90000"/>
          </a:bodyPr>
          <a:lstStyle/>
          <a:p>
            <a:pPr marL="225425"/>
            <a:r>
              <a:rPr lang="en-US" sz="3600" dirty="0"/>
              <a:t>4 Magnificent Greek Temples in </a:t>
            </a:r>
            <a:r>
              <a:rPr lang="en-US" sz="3600" dirty="0" err="1"/>
              <a:t>Pergamos</a:t>
            </a:r>
            <a:endParaRPr lang="en-US" dirty="0"/>
          </a:p>
        </p:txBody>
      </p:sp>
      <p:sp>
        <p:nvSpPr>
          <p:cNvPr id="3" name="Content Placeholder 2"/>
          <p:cNvSpPr>
            <a:spLocks noGrp="1"/>
          </p:cNvSpPr>
          <p:nvPr>
            <p:ph idx="1"/>
          </p:nvPr>
        </p:nvSpPr>
        <p:spPr>
          <a:xfrm>
            <a:off x="457200" y="1219200"/>
            <a:ext cx="8305800" cy="5334000"/>
          </a:xfrm>
        </p:spPr>
        <p:txBody>
          <a:bodyPr>
            <a:noAutofit/>
          </a:bodyPr>
          <a:lstStyle/>
          <a:p>
            <a:pPr marL="109728" indent="0">
              <a:lnSpc>
                <a:spcPct val="120000"/>
              </a:lnSpc>
              <a:buNone/>
            </a:pPr>
            <a:r>
              <a:rPr lang="en-US" sz="4000" b="1" dirty="0">
                <a:effectLst>
                  <a:outerShdw blurRad="38100" dist="50800" dir="8100000" algn="tr" rotWithShape="0">
                    <a:prstClr val="black"/>
                  </a:outerShdw>
                </a:effectLst>
              </a:rPr>
              <a:t>Athena </a:t>
            </a:r>
            <a:r>
              <a:rPr lang="en-US" sz="3600" b="1" dirty="0">
                <a:effectLst>
                  <a:outerShdw blurRad="38100" dist="50800" dir="8100000" algn="tr" rotWithShape="0">
                    <a:prstClr val="black"/>
                  </a:outerShdw>
                </a:effectLst>
              </a:rPr>
              <a:t>-</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the</a:t>
            </a:r>
            <a:r>
              <a:rPr lang="en-US" sz="3600" b="1" dirty="0">
                <a:solidFill>
                  <a:schemeClr val="accent2"/>
                </a:solidFill>
                <a:effectLst>
                  <a:outerShdw blurRad="38100" dist="50800" dir="8100000" algn="tr" rotWithShape="0">
                    <a:prstClr val="black"/>
                  </a:outerShdw>
                </a:effectLst>
              </a:rPr>
              <a:t> Greek virgin goddess of reason, intelligent activity, arts and literature. Athena is the daughter of Zeus. She sprang full grown in </a:t>
            </a:r>
            <a:r>
              <a:rPr lang="en-US" sz="3600" b="1" dirty="0" err="1">
                <a:solidFill>
                  <a:schemeClr val="accent2"/>
                </a:solidFill>
                <a:effectLst>
                  <a:outerShdw blurRad="38100" dist="50800" dir="8100000" algn="tr" rotWithShape="0">
                    <a:prstClr val="black"/>
                  </a:outerShdw>
                </a:effectLst>
              </a:rPr>
              <a:t>armour</a:t>
            </a:r>
            <a:r>
              <a:rPr lang="en-US" sz="3600" b="1" dirty="0">
                <a:solidFill>
                  <a:schemeClr val="accent2"/>
                </a:solidFill>
                <a:effectLst>
                  <a:outerShdw blurRad="38100" dist="50800" dir="8100000" algn="tr" rotWithShape="0">
                    <a:prstClr val="black"/>
                  </a:outerShdw>
                </a:effectLst>
              </a:rPr>
              <a:t> from his forehead, thus has no mother. … Her tree is the olive. The owl is her bird.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078"/>
            <a:ext cx="4273186" cy="6844921"/>
          </a:xfrm>
          <a:prstGeom prst="rect">
            <a:avLst/>
          </a:prstGeom>
        </p:spPr>
      </p:pic>
    </p:spTree>
    <p:extLst>
      <p:ext uri="{BB962C8B-B14F-4D97-AF65-F5344CB8AC3E}">
        <p14:creationId xmlns:p14="http://schemas.microsoft.com/office/powerpoint/2010/main" val="3036741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txBody>
          <a:bodyPr>
            <a:normAutofit fontScale="90000"/>
          </a:bodyPr>
          <a:lstStyle/>
          <a:p>
            <a:pPr marL="6350" algn="ctr"/>
            <a:r>
              <a:rPr lang="en-US" sz="3600" dirty="0"/>
              <a:t>4 Magnificent Greek Temples in </a:t>
            </a:r>
            <a:r>
              <a:rPr lang="en-US" sz="3600" dirty="0" err="1"/>
              <a:t>Pergamos</a:t>
            </a:r>
            <a:endParaRPr lang="en-US" dirty="0"/>
          </a:p>
        </p:txBody>
      </p:sp>
      <p:sp>
        <p:nvSpPr>
          <p:cNvPr id="3" name="Content Placeholder 2"/>
          <p:cNvSpPr>
            <a:spLocks noGrp="1"/>
          </p:cNvSpPr>
          <p:nvPr>
            <p:ph idx="1"/>
          </p:nvPr>
        </p:nvSpPr>
        <p:spPr>
          <a:xfrm>
            <a:off x="457200" y="1143000"/>
            <a:ext cx="8305800" cy="5410200"/>
          </a:xfrm>
        </p:spPr>
        <p:txBody>
          <a:bodyPr>
            <a:noAutofit/>
          </a:bodyPr>
          <a:lstStyle/>
          <a:p>
            <a:pPr marL="109728" indent="0">
              <a:lnSpc>
                <a:spcPct val="120000"/>
              </a:lnSpc>
              <a:buNone/>
            </a:pPr>
            <a:r>
              <a:rPr lang="en-US" sz="4000" b="1" dirty="0">
                <a:effectLst>
                  <a:outerShdw blurRad="38100" dist="50800" dir="8100000" algn="tr" rotWithShape="0">
                    <a:prstClr val="black"/>
                  </a:outerShdw>
                </a:effectLst>
              </a:rPr>
              <a:t>Asclepius </a:t>
            </a:r>
            <a:r>
              <a:rPr lang="en-US" sz="4000" b="1" dirty="0" smtClean="0">
                <a:effectLst>
                  <a:outerShdw blurRad="38100" dist="50800" dir="8100000" algn="tr" rotWithShape="0">
                    <a:prstClr val="black"/>
                  </a:outerShdw>
                </a:effectLst>
              </a:rPr>
              <a:t>– </a:t>
            </a:r>
            <a:r>
              <a:rPr lang="en-US" sz="3600" b="1" dirty="0" smtClean="0">
                <a:solidFill>
                  <a:schemeClr val="accent5"/>
                </a:solidFill>
                <a:effectLst>
                  <a:outerShdw blurRad="38100" dist="50800" dir="8100000" algn="tr" rotWithShape="0">
                    <a:prstClr val="black"/>
                  </a:outerShdw>
                </a:effectLst>
              </a:rPr>
              <a:t>most </a:t>
            </a:r>
            <a:r>
              <a:rPr lang="en-US" sz="3600" b="1" dirty="0">
                <a:solidFill>
                  <a:schemeClr val="accent5"/>
                </a:solidFill>
                <a:effectLst>
                  <a:outerShdw blurRad="38100" dist="50800" dir="8100000" algn="tr" rotWithShape="0">
                    <a:prstClr val="black"/>
                  </a:outerShdw>
                </a:effectLst>
              </a:rPr>
              <a:t>probably a skilled physician who practiced in Greece around 1200 BC </a:t>
            </a:r>
            <a:r>
              <a:rPr lang="en-US" sz="3200" dirty="0" smtClean="0">
                <a:solidFill>
                  <a:schemeClr val="accent5"/>
                </a:solidFill>
                <a:effectLst>
                  <a:outerShdw blurRad="38100" dist="50800" dir="8100000" algn="tr" rotWithShape="0">
                    <a:prstClr val="black"/>
                  </a:outerShdw>
                </a:effectLst>
              </a:rPr>
              <a:t>(described </a:t>
            </a:r>
            <a:r>
              <a:rPr lang="en-US" sz="3200" dirty="0">
                <a:solidFill>
                  <a:schemeClr val="accent5"/>
                </a:solidFill>
                <a:effectLst>
                  <a:outerShdw blurRad="38100" dist="50800" dir="8100000" algn="tr" rotWithShape="0">
                    <a:prstClr val="black"/>
                  </a:outerShdw>
                </a:effectLst>
              </a:rPr>
              <a:t>in Homer's Iliad)</a:t>
            </a:r>
            <a:r>
              <a:rPr lang="en-US" sz="4000" b="1" dirty="0">
                <a:solidFill>
                  <a:schemeClr val="accent5"/>
                </a:solidFill>
                <a:effectLst>
                  <a:outerShdw blurRad="38100" dist="50800" dir="8100000" algn="tr" rotWithShape="0">
                    <a:prstClr val="black"/>
                  </a:outerShdw>
                </a:effectLst>
              </a:rPr>
              <a:t>. </a:t>
            </a:r>
            <a:endParaRPr lang="en-US" sz="4000" b="1" dirty="0" smtClean="0">
              <a:solidFill>
                <a:schemeClr val="accent5"/>
              </a:solidFill>
              <a:effectLst>
                <a:outerShdw blurRad="38100" dist="50800" dir="8100000" algn="tr" rotWithShape="0">
                  <a:prstClr val="black"/>
                </a:outerShdw>
              </a:effectLst>
            </a:endParaRPr>
          </a:p>
          <a:p>
            <a:pPr marL="109728" indent="0">
              <a:lnSpc>
                <a:spcPct val="120000"/>
              </a:lnSpc>
              <a:buNone/>
            </a:pPr>
            <a:r>
              <a:rPr lang="en-US" sz="3600" b="1" dirty="0" smtClean="0">
                <a:solidFill>
                  <a:schemeClr val="accent5"/>
                </a:solidFill>
                <a:effectLst>
                  <a:outerShdw blurRad="38100" dist="50800" dir="8100000" algn="tr" rotWithShape="0">
                    <a:prstClr val="black"/>
                  </a:outerShdw>
                </a:effectLst>
              </a:rPr>
              <a:t>Eventually he </a:t>
            </a:r>
            <a:r>
              <a:rPr lang="en-US" sz="3600" b="1" dirty="0">
                <a:solidFill>
                  <a:schemeClr val="accent5"/>
                </a:solidFill>
                <a:effectLst>
                  <a:outerShdw blurRad="38100" dist="50800" dir="8100000" algn="tr" rotWithShape="0">
                    <a:prstClr val="black"/>
                  </a:outerShdw>
                </a:effectLst>
              </a:rPr>
              <a:t>came to be worshipped as Asclepius, the </a:t>
            </a:r>
            <a:r>
              <a:rPr lang="en-US" sz="3600" b="1" dirty="0" smtClean="0">
                <a:solidFill>
                  <a:schemeClr val="accent5"/>
                </a:solidFill>
                <a:effectLst>
                  <a:outerShdw blurRad="38100" dist="50800" dir="8100000" algn="tr" rotWithShape="0">
                    <a:prstClr val="black"/>
                  </a:outerShdw>
                </a:effectLst>
              </a:rPr>
              <a:t>Greek </a:t>
            </a:r>
            <a:r>
              <a:rPr lang="en-US" sz="3600" b="1" dirty="0">
                <a:solidFill>
                  <a:schemeClr val="accent5"/>
                </a:solidFill>
                <a:effectLst>
                  <a:outerShdw blurRad="38100" dist="50800" dir="8100000" algn="tr" rotWithShape="0">
                    <a:prstClr val="black"/>
                  </a:outerShdw>
                </a:effectLst>
              </a:rPr>
              <a:t>god of Healing.</a:t>
            </a:r>
            <a:endParaRPr lang="en-US" sz="3200" b="1" dirty="0">
              <a:solidFill>
                <a:schemeClr val="accent5"/>
              </a:solidFill>
              <a:effectLst>
                <a:outerShdw blurRad="38100" dist="50800" dir="8100000" algn="tr" rotWithShape="0">
                  <a:prstClr val="black"/>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352800" y="3412"/>
            <a:ext cx="5145104" cy="6858000"/>
          </a:xfrm>
          <a:prstGeom prst="rect">
            <a:avLst/>
          </a:prstGeom>
        </p:spPr>
      </p:pic>
    </p:spTree>
    <p:extLst>
      <p:ext uri="{BB962C8B-B14F-4D97-AF65-F5344CB8AC3E}">
        <p14:creationId xmlns:p14="http://schemas.microsoft.com/office/powerpoint/2010/main" val="2618213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lstStyle/>
          <a:p>
            <a:r>
              <a:rPr lang="en-US" dirty="0" smtClean="0">
                <a:solidFill>
                  <a:srgbClr val="003399"/>
                </a:solidFill>
              </a:rPr>
              <a:t>The City of Pergamum</a:t>
            </a:r>
            <a:endParaRPr lang="en-US" dirty="0">
              <a:solidFill>
                <a:srgbClr val="003399"/>
              </a:solidFill>
            </a:endParaRPr>
          </a:p>
        </p:txBody>
      </p:sp>
      <p:sp>
        <p:nvSpPr>
          <p:cNvPr id="4" name="Subtitle 3"/>
          <p:cNvSpPr>
            <a:spLocks noGrp="1"/>
          </p:cNvSpPr>
          <p:nvPr>
            <p:ph type="subTitle" idx="1"/>
          </p:nvPr>
        </p:nvSpPr>
        <p:spPr/>
        <p:txBody>
          <a:bodyPr/>
          <a:lstStyle/>
          <a:p>
            <a:endParaRPr lang="en-US"/>
          </a:p>
        </p:txBody>
      </p:sp>
      <p:grpSp>
        <p:nvGrpSpPr>
          <p:cNvPr id="8" name="Group 7"/>
          <p:cNvGrpSpPr/>
          <p:nvPr/>
        </p:nvGrpSpPr>
        <p:grpSpPr>
          <a:xfrm>
            <a:off x="0" y="0"/>
            <a:ext cx="9144000" cy="6400800"/>
            <a:chOff x="0" y="-457200"/>
            <a:chExt cx="9144000" cy="60960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6096000"/>
            </a:xfrm>
            <a:prstGeom prst="rect">
              <a:avLst/>
            </a:prstGeom>
          </p:spPr>
        </p:pic>
        <p:sp>
          <p:nvSpPr>
            <p:cNvPr id="7" name="TextBox 6"/>
            <p:cNvSpPr txBox="1"/>
            <p:nvPr/>
          </p:nvSpPr>
          <p:spPr>
            <a:xfrm>
              <a:off x="2209800" y="4315361"/>
              <a:ext cx="4648200" cy="1323439"/>
            </a:xfrm>
            <a:prstGeom prst="rect">
              <a:avLst/>
            </a:prstGeom>
            <a:noFill/>
          </p:spPr>
          <p:txBody>
            <a:bodyPr wrap="square" rtlCol="0">
              <a:spAutoFit/>
            </a:bodyPr>
            <a:lstStyle/>
            <a:p>
              <a:pPr algn="ctr"/>
              <a:r>
                <a:rPr lang="en-US" sz="4000" b="1" dirty="0" smtClean="0">
                  <a:solidFill>
                    <a:schemeClr val="bg1"/>
                  </a:solidFill>
                  <a:effectLst>
                    <a:outerShdw blurRad="50800" dist="50800" dir="8100000" algn="tr" rotWithShape="0">
                      <a:prstClr val="black"/>
                    </a:outerShdw>
                  </a:effectLst>
                </a:rPr>
                <a:t>Trajan Temple</a:t>
              </a:r>
            </a:p>
            <a:p>
              <a:pPr algn="ctr"/>
              <a:r>
                <a:rPr lang="en-US" sz="4000" b="1" dirty="0" err="1" smtClean="0">
                  <a:solidFill>
                    <a:schemeClr val="bg1"/>
                  </a:solidFill>
                  <a:effectLst>
                    <a:outerShdw blurRad="50800" dist="50800" dir="8100000" algn="tr" rotWithShape="0">
                      <a:prstClr val="black"/>
                    </a:outerShdw>
                  </a:effectLst>
                </a:rPr>
                <a:t>Pergamos</a:t>
              </a:r>
              <a:endParaRPr lang="en-US" sz="4000" b="1" dirty="0">
                <a:solidFill>
                  <a:schemeClr val="bg1"/>
                </a:solidFill>
                <a:effectLst>
                  <a:outerShdw blurRad="50800" dist="50800" dir="8100000" algn="tr" rotWithShape="0">
                    <a:prstClr val="black"/>
                  </a:outerShdw>
                </a:effectLst>
              </a:endParaRPr>
            </a:p>
          </p:txBody>
        </p:sp>
      </p:grpSp>
      <p:grpSp>
        <p:nvGrpSpPr>
          <p:cNvPr id="12" name="Group 11"/>
          <p:cNvGrpSpPr/>
          <p:nvPr/>
        </p:nvGrpSpPr>
        <p:grpSpPr>
          <a:xfrm>
            <a:off x="0" y="-167"/>
            <a:ext cx="9144000" cy="6829424"/>
            <a:chOff x="0" y="-28743"/>
            <a:chExt cx="9144000" cy="682942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743"/>
              <a:ext cx="9144000" cy="6829424"/>
            </a:xfrm>
            <a:prstGeom prst="rect">
              <a:avLst/>
            </a:prstGeom>
          </p:spPr>
        </p:pic>
        <p:sp>
          <p:nvSpPr>
            <p:cNvPr id="3" name="TextBox 2"/>
            <p:cNvSpPr txBox="1"/>
            <p:nvPr/>
          </p:nvSpPr>
          <p:spPr>
            <a:xfrm>
              <a:off x="2146111" y="4802564"/>
              <a:ext cx="4800600" cy="1569660"/>
            </a:xfrm>
            <a:prstGeom prst="rect">
              <a:avLst/>
            </a:prstGeom>
            <a:noFill/>
          </p:spPr>
          <p:txBody>
            <a:bodyPr wrap="square" rtlCol="0">
              <a:spAutoFit/>
            </a:bodyPr>
            <a:lstStyle/>
            <a:p>
              <a:pPr algn="ctr"/>
              <a:r>
                <a:rPr lang="en-US" sz="4800" dirty="0" smtClean="0">
                  <a:solidFill>
                    <a:schemeClr val="bg1"/>
                  </a:solidFill>
                  <a:effectLst>
                    <a:outerShdw blurRad="50800" dist="63500" dir="8100000" algn="tr" rotWithShape="0">
                      <a:prstClr val="black"/>
                    </a:outerShdw>
                  </a:effectLst>
                </a:rPr>
                <a:t>Temple of Zeus</a:t>
              </a:r>
            </a:p>
            <a:p>
              <a:pPr algn="ctr"/>
              <a:r>
                <a:rPr lang="en-US" sz="4800" dirty="0" err="1" smtClean="0">
                  <a:solidFill>
                    <a:schemeClr val="bg1"/>
                  </a:solidFill>
                  <a:effectLst>
                    <a:outerShdw blurRad="50800" dist="63500" dir="8100000" algn="tr" rotWithShape="0">
                      <a:prstClr val="black"/>
                    </a:outerShdw>
                  </a:effectLst>
                </a:rPr>
                <a:t>Pergamos</a:t>
              </a:r>
              <a:endParaRPr lang="en-US" sz="4800" dirty="0">
                <a:solidFill>
                  <a:schemeClr val="bg1"/>
                </a:solidFill>
                <a:effectLst>
                  <a:outerShdw blurRad="50800" dist="63500" dir="8100000" algn="tr" rotWithShape="0">
                    <a:prstClr val="black"/>
                  </a:outerShdw>
                </a:effectLst>
              </a:endParaRPr>
            </a:p>
          </p:txBody>
        </p:sp>
      </p:grpSp>
    </p:spTree>
    <p:extLst>
      <p:ext uri="{BB962C8B-B14F-4D97-AF65-F5344CB8AC3E}">
        <p14:creationId xmlns:p14="http://schemas.microsoft.com/office/powerpoint/2010/main" val="13059465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lstStyle/>
          <a:p>
            <a:r>
              <a:rPr lang="en-US" dirty="0" smtClean="0">
                <a:solidFill>
                  <a:srgbClr val="003399"/>
                </a:solidFill>
              </a:rPr>
              <a:t>The </a:t>
            </a:r>
            <a:r>
              <a:rPr lang="en-US" dirty="0" err="1" smtClean="0">
                <a:solidFill>
                  <a:srgbClr val="003399"/>
                </a:solidFill>
              </a:rPr>
              <a:t>Pergamon</a:t>
            </a:r>
            <a:r>
              <a:rPr lang="en-US" dirty="0" smtClean="0">
                <a:solidFill>
                  <a:srgbClr val="003399"/>
                </a:solidFill>
              </a:rPr>
              <a:t> Museum</a:t>
            </a:r>
            <a:endParaRPr lang="en-US" dirty="0">
              <a:solidFill>
                <a:srgbClr val="003399"/>
              </a:solidFill>
            </a:endParaRPr>
          </a:p>
        </p:txBody>
      </p:sp>
      <p:grpSp>
        <p:nvGrpSpPr>
          <p:cNvPr id="8" name="Group 7"/>
          <p:cNvGrpSpPr/>
          <p:nvPr/>
        </p:nvGrpSpPr>
        <p:grpSpPr>
          <a:xfrm>
            <a:off x="-29571" y="683273"/>
            <a:ext cx="9169590" cy="5897104"/>
            <a:chOff x="-11941" y="50800"/>
            <a:chExt cx="9144000" cy="552497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1" y="50800"/>
              <a:ext cx="9144000" cy="4136571"/>
            </a:xfrm>
            <a:prstGeom prst="rect">
              <a:avLst/>
            </a:prstGeom>
          </p:spPr>
        </p:pic>
        <p:sp>
          <p:nvSpPr>
            <p:cNvPr id="7" name="TextBox 6"/>
            <p:cNvSpPr txBox="1"/>
            <p:nvPr/>
          </p:nvSpPr>
          <p:spPr>
            <a:xfrm>
              <a:off x="1905000" y="4315361"/>
              <a:ext cx="5181600" cy="1260418"/>
            </a:xfrm>
            <a:prstGeom prst="rect">
              <a:avLst/>
            </a:prstGeom>
            <a:noFill/>
          </p:spPr>
          <p:txBody>
            <a:bodyPr wrap="square" rtlCol="0">
              <a:spAutoFit/>
            </a:bodyPr>
            <a:lstStyle/>
            <a:p>
              <a:pPr algn="ctr"/>
              <a:r>
                <a:rPr lang="en-US" sz="4000" b="1" dirty="0" err="1" smtClean="0">
                  <a:solidFill>
                    <a:schemeClr val="bg1"/>
                  </a:solidFill>
                  <a:effectLst>
                    <a:outerShdw blurRad="50800" dist="50800" dir="8100000" algn="tr" rotWithShape="0">
                      <a:prstClr val="black"/>
                    </a:outerShdw>
                  </a:effectLst>
                </a:rPr>
                <a:t>Pergamon</a:t>
              </a:r>
              <a:r>
                <a:rPr lang="en-US" sz="4000" b="1" dirty="0" smtClean="0">
                  <a:solidFill>
                    <a:schemeClr val="bg1"/>
                  </a:solidFill>
                  <a:effectLst>
                    <a:outerShdw blurRad="50800" dist="50800" dir="8100000" algn="tr" rotWithShape="0">
                      <a:prstClr val="black"/>
                    </a:outerShdw>
                  </a:effectLst>
                </a:rPr>
                <a:t> Museum</a:t>
              </a:r>
            </a:p>
            <a:p>
              <a:pPr algn="ctr"/>
              <a:r>
                <a:rPr lang="en-US" sz="4000" b="1" dirty="0" smtClean="0">
                  <a:solidFill>
                    <a:schemeClr val="bg1"/>
                  </a:solidFill>
                  <a:effectLst>
                    <a:outerShdw blurRad="50800" dist="50800" dir="8100000" algn="tr" rotWithShape="0">
                      <a:prstClr val="black"/>
                    </a:outerShdw>
                  </a:effectLst>
                </a:rPr>
                <a:t>In Berlin</a:t>
              </a:r>
              <a:endParaRPr lang="en-US" sz="4000" b="1" dirty="0">
                <a:solidFill>
                  <a:schemeClr val="bg1"/>
                </a:solidFill>
                <a:effectLst>
                  <a:outerShdw blurRad="50800" dist="50800" dir="8100000" algn="tr" rotWithShape="0">
                    <a:prstClr val="black"/>
                  </a:outerShdw>
                </a:effectLst>
              </a:endParaRPr>
            </a:p>
          </p:txBody>
        </p:sp>
      </p:grpSp>
      <p:grpSp>
        <p:nvGrpSpPr>
          <p:cNvPr id="12" name="Group 11"/>
          <p:cNvGrpSpPr/>
          <p:nvPr/>
        </p:nvGrpSpPr>
        <p:grpSpPr>
          <a:xfrm>
            <a:off x="36964" y="683273"/>
            <a:ext cx="9144000" cy="5116352"/>
            <a:chOff x="-14785" y="517209"/>
            <a:chExt cx="9144000" cy="511635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5" y="517209"/>
              <a:ext cx="9144000" cy="4470828"/>
            </a:xfrm>
            <a:prstGeom prst="rect">
              <a:avLst/>
            </a:prstGeom>
          </p:spPr>
        </p:pic>
        <p:sp>
          <p:nvSpPr>
            <p:cNvPr id="3" name="TextBox 2"/>
            <p:cNvSpPr txBox="1"/>
            <p:nvPr/>
          </p:nvSpPr>
          <p:spPr>
            <a:xfrm>
              <a:off x="2146111" y="4802564"/>
              <a:ext cx="4800600" cy="830997"/>
            </a:xfrm>
            <a:prstGeom prst="rect">
              <a:avLst/>
            </a:prstGeom>
            <a:noFill/>
          </p:spPr>
          <p:txBody>
            <a:bodyPr wrap="square" rtlCol="0">
              <a:spAutoFit/>
            </a:bodyPr>
            <a:lstStyle/>
            <a:p>
              <a:pPr algn="ctr"/>
              <a:endParaRPr lang="en-US" sz="4800" dirty="0">
                <a:solidFill>
                  <a:schemeClr val="bg1"/>
                </a:solidFill>
                <a:effectLst>
                  <a:outerShdw blurRad="50800" dist="63500" dir="8100000" algn="tr" rotWithShape="0">
                    <a:prstClr val="black"/>
                  </a:outerShdw>
                </a:effectLst>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1" y="650051"/>
            <a:ext cx="9210535" cy="6248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3" y="16300"/>
            <a:ext cx="9225783" cy="684272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602" y="16300"/>
            <a:ext cx="10631132" cy="6181579"/>
          </a:xfrm>
          <a:prstGeom prst="rect">
            <a:avLst/>
          </a:prstGeom>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b="10480"/>
          <a:stretch/>
        </p:blipFill>
        <p:spPr>
          <a:xfrm>
            <a:off x="-141984" y="391881"/>
            <a:ext cx="9366380" cy="6159593"/>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b="8072"/>
          <a:stretch/>
        </p:blipFill>
        <p:spPr>
          <a:xfrm>
            <a:off x="99578" y="380887"/>
            <a:ext cx="9144000" cy="618157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86" y="125691"/>
            <a:ext cx="9144000" cy="6072188"/>
          </a:xfrm>
          <a:prstGeom prst="rect">
            <a:avLst/>
          </a:prstGeom>
        </p:spPr>
      </p:pic>
      <p:grpSp>
        <p:nvGrpSpPr>
          <p:cNvPr id="18" name="Group 17"/>
          <p:cNvGrpSpPr/>
          <p:nvPr/>
        </p:nvGrpSpPr>
        <p:grpSpPr>
          <a:xfrm>
            <a:off x="20061" y="16300"/>
            <a:ext cx="9144000" cy="6858000"/>
            <a:chOff x="0" y="0"/>
            <a:chExt cx="9144000" cy="6858000"/>
          </a:xfrm>
        </p:grpSpPr>
        <p:sp>
          <p:nvSpPr>
            <p:cNvPr id="16" name="Rectangle 15"/>
            <p:cNvSpPr/>
            <p:nvPr/>
          </p:nvSpPr>
          <p:spPr>
            <a:xfrm>
              <a:off x="0" y="0"/>
              <a:ext cx="1905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39000" y="0"/>
              <a:ext cx="1905000"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gr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608" y="3162"/>
            <a:ext cx="10027627" cy="6159592"/>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3719" y="0"/>
            <a:ext cx="10546562" cy="7044774"/>
          </a:xfrm>
          <a:prstGeom prst="rect">
            <a:avLst/>
          </a:prstGeom>
        </p:spPr>
      </p:pic>
    </p:spTree>
    <p:extLst>
      <p:ext uri="{BB962C8B-B14F-4D97-AF65-F5344CB8AC3E}">
        <p14:creationId xmlns:p14="http://schemas.microsoft.com/office/powerpoint/2010/main" val="3063988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8000"/>
                            </p:stCondLst>
                            <p:childTnLst>
                              <p:par>
                                <p:cTn id="17" presetID="10" presetClass="entr" presetSubtype="0"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1000"/>
                            </p:stCondLst>
                            <p:childTnLst>
                              <p:par>
                                <p:cTn id="21" presetID="10" presetClass="entr" presetSubtype="0" fill="hold" nodeType="afterEffect">
                                  <p:stCondLst>
                                    <p:cond delay="2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4000"/>
                            </p:stCondLst>
                            <p:childTnLst>
                              <p:par>
                                <p:cTn id="25" presetID="10" presetClass="entr" presetSubtype="0" fill="hold" nodeType="after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par>
                          <p:cTn id="28" fill="hold">
                            <p:stCondLst>
                              <p:cond delay="17000"/>
                            </p:stCondLst>
                            <p:childTnLst>
                              <p:par>
                                <p:cTn id="29" presetID="10" presetClass="entr" presetSubtype="0" fill="hold" nodeType="afterEffect">
                                  <p:stCondLst>
                                    <p:cond delay="2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20000"/>
                            </p:stCondLst>
                            <p:childTnLst>
                              <p:par>
                                <p:cTn id="33" presetID="10" presetClass="entr" presetSubtype="0" fill="hold"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23000"/>
                            </p:stCondLst>
                            <p:childTnLst>
                              <p:par>
                                <p:cTn id="37" presetID="10" presetClass="entr" presetSubtype="0" fill="hold" nodeType="afterEffect">
                                  <p:stCondLst>
                                    <p:cond delay="2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26000"/>
                            </p:stCondLst>
                            <p:childTnLst>
                              <p:par>
                                <p:cTn id="41" presetID="10" presetClass="entr" presetSubtype="0" fill="hold" nodeType="afterEffect">
                                  <p:stCondLst>
                                    <p:cond delay="20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childTnLst>
                          </p:cTn>
                        </p:par>
                        <p:par>
                          <p:cTn id="44" fill="hold">
                            <p:stCondLst>
                              <p:cond delay="29000"/>
                            </p:stCondLst>
                            <p:childTnLst>
                              <p:par>
                                <p:cTn id="45" presetID="10" presetClass="entr" presetSubtype="0" fill="hold" nodeType="afterEffect">
                                  <p:stCondLst>
                                    <p:cond delay="2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marL="109728" indent="0">
              <a:buNone/>
            </a:pPr>
            <a:endParaRPr lang="en-US" sz="3200" b="1" dirty="0"/>
          </a:p>
        </p:txBody>
      </p:sp>
      <p:sp>
        <p:nvSpPr>
          <p:cNvPr id="4" name="Wave 3"/>
          <p:cNvSpPr/>
          <p:nvPr/>
        </p:nvSpPr>
        <p:spPr>
          <a:xfrm rot="8485081">
            <a:off x="-1201124" y="2026354"/>
            <a:ext cx="11546248" cy="2743200"/>
          </a:xfrm>
          <a:prstGeom prst="wave">
            <a:avLst/>
          </a:prstGeom>
          <a:gradFill flip="none" rotWithShape="1">
            <a:gsLst>
              <a:gs pos="75000">
                <a:srgbClr val="9BEF79"/>
              </a:gs>
              <a:gs pos="24000">
                <a:srgbClr val="9BEF79"/>
              </a:gs>
              <a:gs pos="0">
                <a:schemeClr val="accent1">
                  <a:lumMod val="75000"/>
                </a:schemeClr>
              </a:gs>
              <a:gs pos="99000">
                <a:schemeClr val="accent1">
                  <a:lumMod val="75000"/>
                </a:schemeClr>
              </a:gs>
              <a:gs pos="49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304800"/>
            <a:ext cx="8229600" cy="6186309"/>
          </a:xfrm>
          <a:prstGeom prst="rect">
            <a:avLst/>
          </a:prstGeom>
          <a:solidFill>
            <a:srgbClr val="FFE5F0">
              <a:alpha val="49804"/>
            </a:srgbClr>
          </a:solidFill>
        </p:spPr>
        <p:txBody>
          <a:bodyPr wrap="square" rtlCol="0">
            <a:spAutoFit/>
          </a:bodyPr>
          <a:lstStyle/>
          <a:p>
            <a:pPr marL="109728" lvl="0" algn="ctr">
              <a:spcBef>
                <a:spcPts val="400"/>
              </a:spcBef>
              <a:buClr>
                <a:srgbClr val="7FD13B"/>
              </a:buClr>
              <a:buSzPct val="68000"/>
            </a:pPr>
            <a:r>
              <a:rPr lang="en-US" sz="3600" b="1" dirty="0">
                <a:solidFill>
                  <a:prstClr val="black"/>
                </a:solidFill>
              </a:rPr>
              <a:t>The word </a:t>
            </a:r>
            <a:r>
              <a:rPr lang="en-US" sz="3600" b="1" dirty="0" err="1">
                <a:solidFill>
                  <a:prstClr val="black"/>
                </a:solidFill>
              </a:rPr>
              <a:t>pergamos</a:t>
            </a:r>
            <a:r>
              <a:rPr lang="en-US" sz="3600" b="1" dirty="0">
                <a:solidFill>
                  <a:prstClr val="black"/>
                </a:solidFill>
              </a:rPr>
              <a:t> or </a:t>
            </a:r>
            <a:r>
              <a:rPr lang="en-US" sz="3600" b="1" dirty="0" err="1">
                <a:solidFill>
                  <a:prstClr val="black"/>
                </a:solidFill>
              </a:rPr>
              <a:t>pergamum</a:t>
            </a:r>
            <a:r>
              <a:rPr lang="en-US" sz="3600" b="1" dirty="0">
                <a:solidFill>
                  <a:prstClr val="black"/>
                </a:solidFill>
              </a:rPr>
              <a:t> means “married”. The church at </a:t>
            </a:r>
            <a:r>
              <a:rPr lang="en-US" sz="3600" b="1" dirty="0" err="1">
                <a:solidFill>
                  <a:prstClr val="black"/>
                </a:solidFill>
              </a:rPr>
              <a:t>Pergamos</a:t>
            </a:r>
            <a:r>
              <a:rPr lang="en-US" sz="3600" b="1" dirty="0">
                <a:solidFill>
                  <a:prstClr val="black"/>
                </a:solidFill>
              </a:rPr>
              <a:t> was married to the world. It held those who were teaching heretical doctrines, either not realizing it, or not seeing the importance of keeping the doctrine pure. It marketed the gospel by making it appealing to the world, promoting: “Christianity really isn’t that different.”</a:t>
            </a:r>
          </a:p>
        </p:txBody>
      </p:sp>
    </p:spTree>
    <p:extLst>
      <p:ext uri="{BB962C8B-B14F-4D97-AF65-F5344CB8AC3E}">
        <p14:creationId xmlns:p14="http://schemas.microsoft.com/office/powerpoint/2010/main" val="3708604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445189">
            <a:off x="3768068" y="-923264"/>
            <a:ext cx="3254326" cy="8641183"/>
          </a:xfrm>
          <a:prstGeom prst="rect">
            <a:avLst/>
          </a:prstGeom>
        </p:spPr>
      </p:pic>
      <p:sp>
        <p:nvSpPr>
          <p:cNvPr id="2" name="Title 1"/>
          <p:cNvSpPr>
            <a:spLocks noGrp="1"/>
          </p:cNvSpPr>
          <p:nvPr>
            <p:ph type="title"/>
          </p:nvPr>
        </p:nvSpPr>
        <p:spPr>
          <a:xfrm>
            <a:off x="457200" y="274638"/>
            <a:ext cx="8229600" cy="944562"/>
          </a:xfrm>
        </p:spPr>
        <p:txBody>
          <a:bodyPr>
            <a:normAutofit/>
          </a:bodyPr>
          <a:lstStyle/>
          <a:p>
            <a:r>
              <a:rPr lang="en-US" dirty="0">
                <a:effectLst/>
              </a:rPr>
              <a:t>The </a:t>
            </a:r>
            <a:r>
              <a:rPr lang="en-US" dirty="0" smtClean="0">
                <a:effectLst/>
              </a:rPr>
              <a:t>Introduction </a:t>
            </a:r>
            <a:r>
              <a:rPr lang="en-US" dirty="0">
                <a:effectLst/>
              </a:rPr>
              <a:t>– </a:t>
            </a:r>
            <a:r>
              <a:rPr lang="en-US" sz="3200" dirty="0">
                <a:effectLst/>
              </a:rPr>
              <a:t>verse </a:t>
            </a:r>
            <a:r>
              <a:rPr lang="en-US" sz="3200" dirty="0" smtClean="0">
                <a:effectLst/>
              </a:rPr>
              <a:t>12</a:t>
            </a:r>
            <a:endParaRPr lang="en-US" sz="3200" dirty="0"/>
          </a:p>
        </p:txBody>
      </p:sp>
      <p:sp>
        <p:nvSpPr>
          <p:cNvPr id="3" name="Content Placeholder 2"/>
          <p:cNvSpPr>
            <a:spLocks noGrp="1"/>
          </p:cNvSpPr>
          <p:nvPr>
            <p:ph idx="1"/>
          </p:nvPr>
        </p:nvSpPr>
        <p:spPr>
          <a:xfrm>
            <a:off x="228600" y="1447800"/>
            <a:ext cx="8686800" cy="4953000"/>
          </a:xfrm>
        </p:spPr>
        <p:txBody>
          <a:bodyPr>
            <a:normAutofit fontScale="92500"/>
          </a:bodyPr>
          <a:lstStyle/>
          <a:p>
            <a:pPr marL="109728" indent="0">
              <a:buNone/>
            </a:pPr>
            <a:r>
              <a:rPr lang="en-US" sz="3600" b="1" i="1" dirty="0" smtClean="0">
                <a:solidFill>
                  <a:schemeClr val="bg1"/>
                </a:solidFill>
              </a:rPr>
              <a:t>He who </a:t>
            </a:r>
            <a:r>
              <a:rPr lang="en-US" sz="3600" b="1" i="1" dirty="0">
                <a:solidFill>
                  <a:schemeClr val="bg1"/>
                </a:solidFill>
              </a:rPr>
              <a:t>has the sharp two edged sword</a:t>
            </a:r>
            <a:r>
              <a:rPr lang="en-US" sz="3600" dirty="0" smtClean="0">
                <a:solidFill>
                  <a:schemeClr val="bg1"/>
                </a:solidFill>
              </a:rPr>
              <a:t>–</a:t>
            </a:r>
          </a:p>
          <a:p>
            <a:pPr marL="109728" indent="0">
              <a:buNone/>
            </a:pPr>
            <a:endParaRPr lang="en-US" sz="1400" dirty="0" smtClean="0"/>
          </a:p>
          <a:p>
            <a:pPr marL="109728" indent="0">
              <a:buNone/>
            </a:pPr>
            <a:r>
              <a:rPr lang="en-US" sz="3600" b="1" u="sng" dirty="0" smtClean="0">
                <a:effectLst>
                  <a:outerShdw blurRad="38100" dist="50800" dir="8100000" algn="tr" rotWithShape="0">
                    <a:prstClr val="black"/>
                  </a:outerShdw>
                </a:effectLst>
              </a:rPr>
              <a:t>Ephesians </a:t>
            </a:r>
            <a:r>
              <a:rPr lang="en-US" sz="3600" b="1" u="sng" dirty="0">
                <a:effectLst>
                  <a:outerShdw blurRad="38100" dist="50800" dir="8100000" algn="tr" rotWithShape="0">
                    <a:prstClr val="black"/>
                  </a:outerShdw>
                </a:effectLst>
              </a:rPr>
              <a:t>6:17</a:t>
            </a:r>
            <a:r>
              <a:rPr lang="en-US" sz="3600" b="1" dirty="0">
                <a:effectLst>
                  <a:outerShdw blurRad="38100" dist="50800" dir="8100000" algn="tr" rotWithShape="0">
                    <a:prstClr val="black"/>
                  </a:outerShdw>
                </a:effectLst>
              </a:rPr>
              <a:t> </a:t>
            </a:r>
            <a:r>
              <a:rPr lang="en-US" sz="3000" dirty="0">
                <a:effectLst>
                  <a:outerShdw blurRad="38100" dist="50800" dir="8100000" algn="tr" rotWithShape="0">
                    <a:prstClr val="black"/>
                  </a:outerShdw>
                </a:effectLst>
              </a:rPr>
              <a:t>(the armor of God)</a:t>
            </a:r>
            <a:r>
              <a:rPr lang="en-US" sz="3600" b="1" dirty="0">
                <a:effectLst>
                  <a:outerShdw blurRad="38100" dist="50800" dir="8100000" algn="tr" rotWithShape="0">
                    <a:prstClr val="black"/>
                  </a:outerShdw>
                </a:effectLst>
              </a:rPr>
              <a:t>, the Sword is the Word of </a:t>
            </a:r>
            <a:r>
              <a:rPr lang="en-US" sz="3600" b="1" dirty="0" smtClean="0">
                <a:effectLst>
                  <a:outerShdw blurRad="38100" dist="50800" dir="8100000" algn="tr" rotWithShape="0">
                    <a:prstClr val="black"/>
                  </a:outerShdw>
                </a:effectLst>
              </a:rPr>
              <a:t>God</a:t>
            </a:r>
          </a:p>
          <a:p>
            <a:pPr marL="109728" indent="0">
              <a:buNone/>
            </a:pPr>
            <a:endParaRPr lang="en-US" sz="1300" b="1" dirty="0" smtClean="0">
              <a:effectLst>
                <a:outerShdw blurRad="38100" dist="50800" dir="8100000" algn="tr" rotWithShape="0">
                  <a:prstClr val="black"/>
                </a:outerShdw>
              </a:effectLst>
            </a:endParaRPr>
          </a:p>
          <a:p>
            <a:pPr marL="109728" indent="0">
              <a:buNone/>
            </a:pPr>
            <a:r>
              <a:rPr lang="en-US" sz="3600" b="1" u="sng" dirty="0" smtClean="0">
                <a:effectLst>
                  <a:outerShdw blurRad="38100" dist="50800" dir="8100000" algn="tr" rotWithShape="0">
                    <a:prstClr val="black"/>
                  </a:outerShdw>
                </a:effectLst>
              </a:rPr>
              <a:t>Hebrews </a:t>
            </a:r>
            <a:r>
              <a:rPr lang="en-US" sz="3600" b="1" u="sng" dirty="0">
                <a:effectLst>
                  <a:outerShdw blurRad="38100" dist="50800" dir="8100000" algn="tr" rotWithShape="0">
                    <a:prstClr val="black"/>
                  </a:outerShdw>
                </a:effectLst>
              </a:rPr>
              <a:t>4:12</a:t>
            </a:r>
            <a:r>
              <a:rPr lang="en-US" sz="3600" b="1" dirty="0">
                <a:effectLst>
                  <a:outerShdw blurRad="38100" dist="50800" dir="8100000" algn="tr" rotWithShape="0">
                    <a:prstClr val="black"/>
                  </a:outerShdw>
                </a:effectLst>
              </a:rPr>
              <a:t> </a:t>
            </a:r>
            <a:r>
              <a:rPr lang="en-US" sz="3000" dirty="0">
                <a:effectLst>
                  <a:outerShdw blurRad="38100" dist="50800" dir="8100000" algn="tr" rotWithShape="0">
                    <a:prstClr val="black"/>
                  </a:outerShdw>
                </a:effectLst>
              </a:rPr>
              <a:t>(the Word of God is sharper than any two edged sword</a:t>
            </a:r>
            <a:r>
              <a:rPr lang="en-US" sz="3000" dirty="0" smtClean="0">
                <a:effectLst>
                  <a:outerShdw blurRad="38100" dist="50800" dir="8100000" algn="tr" rotWithShape="0">
                    <a:prstClr val="black"/>
                  </a:outerShdw>
                </a:effectLst>
              </a:rPr>
              <a:t>)</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The sword needed to have two sharpened sides to take care of the heresy in the church at </a:t>
            </a:r>
            <a:r>
              <a:rPr lang="en-US" sz="3600" b="1" dirty="0" err="1">
                <a:effectLst>
                  <a:outerShdw blurRad="38100" dist="50800" dir="8100000" algn="tr" rotWithShape="0">
                    <a:prstClr val="black"/>
                  </a:outerShdw>
                </a:effectLst>
              </a:rPr>
              <a:t>Pergamos</a:t>
            </a:r>
            <a:r>
              <a:rPr lang="en-US" sz="3600" b="1" dirty="0">
                <a:effectLst>
                  <a:outerShdw blurRad="38100" dist="50800" dir="8100000" algn="tr" rotWithShape="0">
                    <a:prstClr val="black"/>
                  </a:outerShdw>
                </a:effectLst>
              </a:rPr>
              <a:t>. Truth exposes error.</a:t>
            </a:r>
          </a:p>
        </p:txBody>
      </p:sp>
    </p:spTree>
    <p:extLst>
      <p:ext uri="{BB962C8B-B14F-4D97-AF65-F5344CB8AC3E}">
        <p14:creationId xmlns:p14="http://schemas.microsoft.com/office/powerpoint/2010/main" val="604484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197892" y="1828800"/>
            <a:ext cx="8686800" cy="3962400"/>
          </a:xfrm>
        </p:spPr>
        <p:txBody>
          <a:bodyPr>
            <a:normAutofit/>
          </a:bodyPr>
          <a:lstStyle/>
          <a:p>
            <a:pPr marL="109728" indent="0">
              <a:buNone/>
            </a:pPr>
            <a:r>
              <a:rPr lang="en-US" sz="3600" b="1" i="1" dirty="0">
                <a:solidFill>
                  <a:schemeClr val="bg1"/>
                </a:solidFill>
              </a:rPr>
              <a:t>I know </a:t>
            </a:r>
            <a:r>
              <a:rPr lang="en-US" sz="3600" b="1" i="1" dirty="0" smtClean="0">
                <a:solidFill>
                  <a:schemeClr val="bg1"/>
                </a:solidFill>
              </a:rPr>
              <a:t>your </a:t>
            </a:r>
            <a:r>
              <a:rPr lang="en-US" sz="3600" b="1" i="1" dirty="0">
                <a:solidFill>
                  <a:schemeClr val="bg1"/>
                </a:solidFill>
              </a:rPr>
              <a:t>works, and where </a:t>
            </a:r>
            <a:r>
              <a:rPr lang="en-US" sz="3600" b="1" i="1" dirty="0" smtClean="0">
                <a:solidFill>
                  <a:schemeClr val="bg1"/>
                </a:solidFill>
              </a:rPr>
              <a:t>you dwell, </a:t>
            </a:r>
            <a:r>
              <a:rPr lang="en-US" sz="3600" b="1" i="1" dirty="0">
                <a:solidFill>
                  <a:schemeClr val="bg1"/>
                </a:solidFill>
              </a:rPr>
              <a:t>even where Satan's seat is</a:t>
            </a:r>
            <a:r>
              <a:rPr lang="en-US" sz="3600" b="1" i="1" dirty="0" smtClean="0">
                <a:solidFill>
                  <a:schemeClr val="bg1"/>
                </a:solidFill>
              </a:rPr>
              <a:t>:</a:t>
            </a:r>
            <a:endParaRPr lang="en-US" sz="3600" b="1" dirty="0">
              <a:effectLst>
                <a:outerShdw blurRad="38100" dist="50800" dir="8100000" algn="tr" rotWithShape="0">
                  <a:prstClr val="black"/>
                </a:outerShdw>
              </a:effectLst>
            </a:endParaRPr>
          </a:p>
        </p:txBody>
      </p:sp>
      <p:sp>
        <p:nvSpPr>
          <p:cNvPr id="2" name="Title 1"/>
          <p:cNvSpPr>
            <a:spLocks noGrp="1"/>
          </p:cNvSpPr>
          <p:nvPr>
            <p:ph type="title"/>
          </p:nvPr>
        </p:nvSpPr>
        <p:spPr>
          <a:xfrm>
            <a:off x="457200" y="274638"/>
            <a:ext cx="8229600" cy="1020762"/>
          </a:xfrm>
        </p:spPr>
        <p:txBody>
          <a:bodyPr>
            <a:normAutofit/>
          </a:bodyPr>
          <a:lstStyle/>
          <a:p>
            <a:r>
              <a:rPr lang="en-US" dirty="0">
                <a:effectLst/>
              </a:rPr>
              <a:t>The Commendation – </a:t>
            </a:r>
            <a:r>
              <a:rPr lang="en-US" sz="3200" dirty="0">
                <a:effectLst/>
              </a:rPr>
              <a:t>verse </a:t>
            </a:r>
            <a:r>
              <a:rPr lang="en-US" sz="3200" dirty="0" smtClean="0">
                <a:effectLst/>
              </a:rPr>
              <a:t>13</a:t>
            </a:r>
            <a:endParaRPr lang="en-US" sz="3200" dirty="0"/>
          </a:p>
        </p:txBody>
      </p:sp>
      <p:sp>
        <p:nvSpPr>
          <p:cNvPr id="4" name="TextBox 3"/>
          <p:cNvSpPr txBox="1"/>
          <p:nvPr/>
        </p:nvSpPr>
        <p:spPr>
          <a:xfrm>
            <a:off x="352567" y="1378424"/>
            <a:ext cx="8534400" cy="5078313"/>
          </a:xfrm>
          <a:prstGeom prst="rect">
            <a:avLst/>
          </a:prstGeom>
          <a:solidFill>
            <a:srgbClr val="9BEF79"/>
          </a:solidFill>
        </p:spPr>
        <p:txBody>
          <a:bodyPr wrap="square" rtlCol="0">
            <a:spAutoFit/>
          </a:bodyPr>
          <a:lstStyle/>
          <a:p>
            <a:pPr marL="109728" indent="0">
              <a:buNone/>
            </a:pPr>
            <a:r>
              <a:rPr lang="en-US" sz="3600" b="1" dirty="0">
                <a:effectLst>
                  <a:outerShdw blurRad="38100" dist="50800" dir="8100000" algn="tr" rotWithShape="0">
                    <a:prstClr val="black"/>
                  </a:outerShdw>
                </a:effectLst>
              </a:rPr>
              <a:t>Some cities are notorious for the amount of evil they </a:t>
            </a:r>
            <a:r>
              <a:rPr lang="en-US" sz="3600" b="1" dirty="0" smtClean="0">
                <a:effectLst>
                  <a:outerShdw blurRad="38100" dist="50800" dir="8100000" algn="tr" rotWithShape="0">
                    <a:prstClr val="black"/>
                  </a:outerShdw>
                </a:effectLst>
              </a:rPr>
              <a:t>produce.</a:t>
            </a:r>
          </a:p>
          <a:p>
            <a:pPr marL="109728" indent="0">
              <a:buNone/>
            </a:pPr>
            <a:r>
              <a:rPr lang="en-US" sz="3600" b="1" dirty="0" smtClean="0">
                <a:effectLst>
                  <a:outerShdw blurRad="38100" dist="50800" dir="8100000" algn="tr" rotWithShape="0">
                    <a:prstClr val="black"/>
                  </a:outerShdw>
                </a:effectLst>
              </a:rPr>
              <a:t>Satan </a:t>
            </a:r>
            <a:r>
              <a:rPr lang="en-US" sz="3600" b="1" dirty="0">
                <a:effectLst>
                  <a:outerShdw blurRad="38100" dist="50800" dir="8100000" algn="tr" rotWithShape="0">
                    <a:prstClr val="black"/>
                  </a:outerShdw>
                </a:effectLst>
              </a:rPr>
              <a:t>is the god of this world, a roaring lion seeking whom he may </a:t>
            </a:r>
            <a:r>
              <a:rPr lang="en-US" sz="3600" b="1" dirty="0" smtClean="0">
                <a:effectLst>
                  <a:outerShdw blurRad="38100" dist="50800" dir="8100000" algn="tr" rotWithShape="0">
                    <a:prstClr val="black"/>
                  </a:outerShdw>
                </a:effectLst>
              </a:rPr>
              <a:t>devour. Satan </a:t>
            </a:r>
            <a:r>
              <a:rPr lang="en-US" sz="3600" b="1" dirty="0">
                <a:effectLst>
                  <a:outerShdw blurRad="38100" dist="50800" dir="8100000" algn="tr" rotWithShape="0">
                    <a:prstClr val="black"/>
                  </a:outerShdw>
                </a:effectLst>
              </a:rPr>
              <a:t>is very </a:t>
            </a:r>
            <a:r>
              <a:rPr lang="en-US" sz="3600" b="1" dirty="0" smtClean="0">
                <a:effectLst>
                  <a:outerShdw blurRad="38100" dist="50800" dir="8100000" algn="tr" rotWithShape="0">
                    <a:prstClr val="black"/>
                  </a:outerShdw>
                </a:effectLst>
              </a:rPr>
              <a:t>real.</a:t>
            </a:r>
          </a:p>
          <a:p>
            <a:pPr marL="109728" indent="0">
              <a:buNone/>
            </a:pPr>
            <a:r>
              <a:rPr lang="en-US" sz="3600" b="1" dirty="0" smtClean="0">
                <a:effectLst>
                  <a:outerShdw blurRad="38100" dist="50800" dir="8100000" algn="tr" rotWithShape="0">
                    <a:prstClr val="black"/>
                  </a:outerShdw>
                </a:effectLst>
              </a:rPr>
              <a:t>Satan </a:t>
            </a:r>
            <a:r>
              <a:rPr lang="en-US" sz="3600" b="1" dirty="0">
                <a:effectLst>
                  <a:outerShdw blurRad="38100" dist="50800" dir="8100000" algn="tr" rotWithShape="0">
                    <a:prstClr val="black"/>
                  </a:outerShdw>
                </a:effectLst>
              </a:rPr>
              <a:t>is not </a:t>
            </a:r>
            <a:r>
              <a:rPr lang="en-US" sz="3600" b="1" dirty="0" smtClean="0">
                <a:effectLst>
                  <a:outerShdw blurRad="38100" dist="50800" dir="8100000" algn="tr" rotWithShape="0">
                    <a:prstClr val="black"/>
                  </a:outerShdw>
                </a:effectLst>
              </a:rPr>
              <a:t>God.</a:t>
            </a:r>
          </a:p>
          <a:p>
            <a:pPr marL="109728" indent="0">
              <a:buNone/>
            </a:pPr>
            <a:r>
              <a:rPr lang="en-US" sz="3600" b="1" dirty="0" smtClean="0">
                <a:effectLst>
                  <a:outerShdw blurRad="38100" dist="50800" dir="8100000" algn="tr" rotWithShape="0">
                    <a:prstClr val="black"/>
                  </a:outerShdw>
                </a:effectLst>
              </a:rPr>
              <a:t>He </a:t>
            </a:r>
            <a:r>
              <a:rPr lang="en-US" sz="3600" b="1" dirty="0">
                <a:effectLst>
                  <a:outerShdw blurRad="38100" dist="50800" dir="8100000" algn="tr" rotWithShape="0">
                    <a:prstClr val="black"/>
                  </a:outerShdw>
                </a:effectLst>
              </a:rPr>
              <a:t>is not </a:t>
            </a:r>
            <a:r>
              <a:rPr lang="en-US" sz="3600" b="1" dirty="0" smtClean="0">
                <a:effectLst>
                  <a:outerShdw blurRad="38100" dist="50800" dir="8100000" algn="tr" rotWithShape="0">
                    <a:prstClr val="black"/>
                  </a:outerShdw>
                </a:effectLst>
              </a:rPr>
              <a:t>omniscient.</a:t>
            </a:r>
          </a:p>
          <a:p>
            <a:pPr marL="109728" indent="0">
              <a:buNone/>
            </a:pPr>
            <a:r>
              <a:rPr lang="en-US" sz="3600" b="1" dirty="0" smtClean="0">
                <a:effectLst>
                  <a:outerShdw blurRad="38100" dist="50800" dir="8100000" algn="tr" rotWithShape="0">
                    <a:prstClr val="black"/>
                  </a:outerShdw>
                </a:effectLst>
              </a:rPr>
              <a:t>He </a:t>
            </a:r>
            <a:r>
              <a:rPr lang="en-US" sz="3600" b="1" dirty="0">
                <a:effectLst>
                  <a:outerShdw blurRad="38100" dist="50800" dir="8100000" algn="tr" rotWithShape="0">
                    <a:prstClr val="black"/>
                  </a:outerShdw>
                </a:effectLst>
              </a:rPr>
              <a:t>cannot do whatever he wants to do.</a:t>
            </a:r>
          </a:p>
        </p:txBody>
      </p:sp>
      <p:sp>
        <p:nvSpPr>
          <p:cNvPr id="6" name="TextBox 5"/>
          <p:cNvSpPr txBox="1"/>
          <p:nvPr/>
        </p:nvSpPr>
        <p:spPr>
          <a:xfrm>
            <a:off x="330958" y="1378424"/>
            <a:ext cx="8534400" cy="5078313"/>
          </a:xfrm>
          <a:prstGeom prst="rect">
            <a:avLst/>
          </a:prstGeom>
          <a:solidFill>
            <a:schemeClr val="accent2">
              <a:lumMod val="20000"/>
              <a:lumOff val="80000"/>
            </a:schemeClr>
          </a:solidFill>
        </p:spPr>
        <p:txBody>
          <a:bodyPr wrap="square" rtlCol="0">
            <a:spAutoFit/>
          </a:bodyPr>
          <a:lstStyle/>
          <a:p>
            <a:pPr marL="109728" indent="0">
              <a:buNone/>
            </a:pPr>
            <a:r>
              <a:rPr lang="en-US" sz="3600" b="1" u="sng" dirty="0">
                <a:effectLst>
                  <a:outerShdw blurRad="38100" dist="50800" dir="8100000" algn="tr" rotWithShape="0">
                    <a:prstClr val="black"/>
                  </a:outerShdw>
                </a:effectLst>
              </a:rPr>
              <a:t>Daniel 10:12-14</a:t>
            </a:r>
            <a:r>
              <a:rPr lang="en-US" sz="3600" b="1" dirty="0">
                <a:effectLst>
                  <a:outerShdw blurRad="38100" dist="50800" dir="8100000" algn="tr" rotWithShape="0">
                    <a:prstClr val="black"/>
                  </a:outerShdw>
                </a:effectLst>
              </a:rPr>
              <a:t> – </a:t>
            </a:r>
            <a:r>
              <a:rPr lang="en-US" sz="3600" b="1" i="1" dirty="0">
                <a:effectLst>
                  <a:outerShdw blurRad="38100" dist="50800" dir="8100000" algn="tr" rotWithShape="0">
                    <a:prstClr val="black"/>
                  </a:outerShdw>
                </a:effectLst>
              </a:rPr>
              <a:t>Then he said to me, “Do not fear, Daniel, for from the first day that you set your heart to understand, and to humble yourself before your God, your words were heard; and I have come because of your words. </a:t>
            </a:r>
            <a:r>
              <a:rPr lang="en-US" sz="3600" b="1" i="1" baseline="30000" dirty="0">
                <a:effectLst>
                  <a:outerShdw blurRad="38100" dist="50800" dir="8100000" algn="tr" rotWithShape="0">
                    <a:prstClr val="black"/>
                  </a:outerShdw>
                </a:effectLst>
              </a:rPr>
              <a:t> </a:t>
            </a:r>
            <a:r>
              <a:rPr lang="en-US" sz="3600" b="1" i="1" dirty="0">
                <a:effectLst>
                  <a:outerShdw blurRad="38100" dist="50800" dir="8100000" algn="tr" rotWithShape="0">
                    <a:prstClr val="black"/>
                  </a:outerShdw>
                </a:effectLst>
              </a:rPr>
              <a:t>But the prince of the kingdom of Persia withstood me twenty-one days; </a:t>
            </a:r>
            <a:endParaRPr lang="en-US" sz="3600" b="1" dirty="0">
              <a:effectLst>
                <a:outerShdw blurRad="38100" dist="50800" dir="8100000" algn="tr" rotWithShape="0">
                  <a:prstClr val="black"/>
                </a:outerShdw>
              </a:effectLst>
            </a:endParaRPr>
          </a:p>
        </p:txBody>
      </p:sp>
      <p:sp>
        <p:nvSpPr>
          <p:cNvPr id="7" name="TextBox 6"/>
          <p:cNvSpPr txBox="1"/>
          <p:nvPr/>
        </p:nvSpPr>
        <p:spPr>
          <a:xfrm>
            <a:off x="352567" y="1386385"/>
            <a:ext cx="8534400" cy="5078313"/>
          </a:xfrm>
          <a:prstGeom prst="rect">
            <a:avLst/>
          </a:prstGeom>
          <a:solidFill>
            <a:schemeClr val="accent1">
              <a:lumMod val="40000"/>
              <a:lumOff val="60000"/>
            </a:schemeClr>
          </a:solidFill>
        </p:spPr>
        <p:txBody>
          <a:bodyPr wrap="square" rtlCol="0">
            <a:spAutoFit/>
          </a:bodyPr>
          <a:lstStyle/>
          <a:p>
            <a:pPr marL="109728" indent="0">
              <a:buNone/>
            </a:pPr>
            <a:r>
              <a:rPr lang="en-US" sz="3600" b="1" i="1" dirty="0" smtClean="0">
                <a:effectLst>
                  <a:outerShdw blurRad="38100" dist="50800" dir="8100000" algn="tr" rotWithShape="0">
                    <a:prstClr val="black"/>
                  </a:outerShdw>
                </a:effectLst>
              </a:rPr>
              <a:t>and </a:t>
            </a:r>
            <a:r>
              <a:rPr lang="en-US" sz="3600" b="1" i="1" dirty="0">
                <a:effectLst>
                  <a:outerShdw blurRad="38100" dist="50800" dir="8100000" algn="tr" rotWithShape="0">
                    <a:prstClr val="black"/>
                  </a:outerShdw>
                </a:effectLst>
              </a:rPr>
              <a:t>behold, Michael, one of the chief princes, came to help me, for I had been left alone there with the kings of </a:t>
            </a:r>
            <a:r>
              <a:rPr lang="en-US" sz="3600" b="1" i="1" dirty="0" smtClean="0">
                <a:effectLst>
                  <a:outerShdw blurRad="38100" dist="50800" dir="8100000" algn="tr" rotWithShape="0">
                    <a:prstClr val="black"/>
                  </a:outerShdw>
                </a:effectLst>
              </a:rPr>
              <a:t>Persia.</a:t>
            </a:r>
          </a:p>
          <a:p>
            <a:pPr marL="109728" indent="0">
              <a:buNone/>
            </a:pPr>
            <a:r>
              <a:rPr lang="en-US" sz="3600" b="1" i="1" dirty="0" smtClean="0">
                <a:effectLst>
                  <a:outerShdw blurRad="38100" dist="50800" dir="8100000" algn="tr" rotWithShape="0">
                    <a:prstClr val="black"/>
                  </a:outerShdw>
                </a:effectLst>
              </a:rPr>
              <a:t>Now </a:t>
            </a:r>
            <a:r>
              <a:rPr lang="en-US" sz="3600" b="1" i="1" dirty="0">
                <a:effectLst>
                  <a:outerShdw blurRad="38100" dist="50800" dir="8100000" algn="tr" rotWithShape="0">
                    <a:prstClr val="black"/>
                  </a:outerShdw>
                </a:effectLst>
              </a:rPr>
              <a:t>I have come to make you understand what will happen to your people in the latter days, for the vision refers to many days yet to come.”</a:t>
            </a:r>
            <a:endParaRPr lang="en-US" sz="3600" b="1" dirty="0">
              <a:effectLst>
                <a:outerShdw blurRad="38100" dist="50800" dir="8100000" algn="tr" rotWithShape="0">
                  <a:prstClr val="black"/>
                </a:outerShdw>
              </a:effectLst>
            </a:endParaRPr>
          </a:p>
        </p:txBody>
      </p:sp>
    </p:spTree>
    <p:extLst>
      <p:ext uri="{BB962C8B-B14F-4D97-AF65-F5344CB8AC3E}">
        <p14:creationId xmlns:p14="http://schemas.microsoft.com/office/powerpoint/2010/main" val="11970706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Revelation 2:12-17</a:t>
            </a:r>
          </a:p>
        </p:txBody>
      </p:sp>
      <p:sp>
        <p:nvSpPr>
          <p:cNvPr id="3" name="Content Placeholder 2"/>
          <p:cNvSpPr>
            <a:spLocks noGrp="1"/>
          </p:cNvSpPr>
          <p:nvPr>
            <p:ph idx="1"/>
          </p:nvPr>
        </p:nvSpPr>
        <p:spPr>
          <a:xfrm>
            <a:off x="304800" y="1143000"/>
            <a:ext cx="8534400" cy="5181600"/>
          </a:xfrm>
        </p:spPr>
        <p:txBody>
          <a:bodyPr>
            <a:normAutofit/>
          </a:bodyPr>
          <a:lstStyle/>
          <a:p>
            <a:pPr marL="109728" indent="0">
              <a:buNone/>
            </a:pPr>
            <a:r>
              <a:rPr lang="en-US" sz="3600" b="1" i="1" dirty="0">
                <a:solidFill>
                  <a:srgbClr val="222222"/>
                </a:solidFill>
                <a:latin typeface="Calibri"/>
                <a:ea typeface="Times New Roman"/>
                <a:cs typeface="Times New Roman"/>
              </a:rPr>
              <a:t>“And to the angel of the church in </a:t>
            </a:r>
            <a:r>
              <a:rPr lang="en-US" sz="3600" b="1" i="1" dirty="0" err="1">
                <a:solidFill>
                  <a:srgbClr val="222222"/>
                </a:solidFill>
                <a:latin typeface="Calibri"/>
                <a:ea typeface="Times New Roman"/>
                <a:cs typeface="Times New Roman"/>
              </a:rPr>
              <a:t>Pergamos</a:t>
            </a:r>
            <a:r>
              <a:rPr lang="en-US" sz="3600" b="1" i="1" dirty="0">
                <a:solidFill>
                  <a:srgbClr val="222222"/>
                </a:solidFill>
                <a:latin typeface="Calibri"/>
                <a:ea typeface="Times New Roman"/>
                <a:cs typeface="Times New Roman"/>
              </a:rPr>
              <a:t> write,</a:t>
            </a:r>
          </a:p>
          <a:p>
            <a:pPr marL="109728" indent="0">
              <a:buNone/>
            </a:pPr>
            <a:r>
              <a:rPr lang="en-US" sz="3600" b="1" i="1" dirty="0">
                <a:solidFill>
                  <a:srgbClr val="222222"/>
                </a:solidFill>
                <a:latin typeface="Calibri"/>
                <a:ea typeface="Times New Roman"/>
                <a:cs typeface="Times New Roman"/>
              </a:rPr>
              <a:t>‘These things says He who has the sharp two-edged sword: “I know your works, and where you dwell, where Satan’s throne is. And you hold fast to My name, and did not deny My faith even in the days in which Antipas was My faithful martyr, who was killed among you, where Satan dwells.</a:t>
            </a:r>
            <a:endParaRPr lang="en-US" sz="3600" dirty="0"/>
          </a:p>
        </p:txBody>
      </p:sp>
    </p:spTree>
    <p:extLst>
      <p:ext uri="{BB962C8B-B14F-4D97-AF65-F5344CB8AC3E}">
        <p14:creationId xmlns:p14="http://schemas.microsoft.com/office/powerpoint/2010/main" val="549227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86800" cy="1180306"/>
          </a:xfrm>
        </p:spPr>
        <p:txBody>
          <a:bodyPr>
            <a:normAutofit/>
          </a:bodyPr>
          <a:lstStyle/>
          <a:p>
            <a:r>
              <a:rPr lang="en-US" sz="4400" dirty="0">
                <a:effectLst/>
              </a:rPr>
              <a:t>The Commendation – </a:t>
            </a:r>
            <a:r>
              <a:rPr lang="en-US" sz="3200" dirty="0">
                <a:effectLst/>
              </a:rPr>
              <a:t>verse </a:t>
            </a:r>
            <a:r>
              <a:rPr lang="en-US" sz="3200" dirty="0" smtClean="0">
                <a:effectLst/>
              </a:rPr>
              <a:t>13</a:t>
            </a:r>
            <a:endParaRPr lang="en-US" sz="3200" dirty="0"/>
          </a:p>
        </p:txBody>
      </p:sp>
      <p:sp>
        <p:nvSpPr>
          <p:cNvPr id="3" name="Content Placeholder 2"/>
          <p:cNvSpPr>
            <a:spLocks noGrp="1"/>
          </p:cNvSpPr>
          <p:nvPr>
            <p:ph idx="1"/>
          </p:nvPr>
        </p:nvSpPr>
        <p:spPr>
          <a:xfrm>
            <a:off x="457200" y="1676400"/>
            <a:ext cx="8229600" cy="4724400"/>
          </a:xfrm>
        </p:spPr>
        <p:txBody>
          <a:bodyPr>
            <a:normAutofit/>
          </a:bodyPr>
          <a:lstStyle/>
          <a:p>
            <a:pPr marL="109728" indent="0">
              <a:buNone/>
            </a:pPr>
            <a:r>
              <a:rPr lang="en-US" sz="3600" b="1" dirty="0" smtClean="0">
                <a:effectLst>
                  <a:outerShdw blurRad="38100" dist="50800" dir="8100000" algn="tr" rotWithShape="0">
                    <a:prstClr val="black"/>
                  </a:outerShdw>
                </a:effectLst>
              </a:rPr>
              <a:t>Satan </a:t>
            </a:r>
            <a:r>
              <a:rPr lang="en-US" sz="3600" b="1" dirty="0">
                <a:effectLst>
                  <a:outerShdw blurRad="38100" dist="50800" dir="8100000" algn="tr" rotWithShape="0">
                    <a:prstClr val="black"/>
                  </a:outerShdw>
                </a:effectLst>
              </a:rPr>
              <a:t>had a throne in </a:t>
            </a:r>
            <a:r>
              <a:rPr lang="en-US" sz="3600" b="1" dirty="0" err="1">
                <a:effectLst>
                  <a:outerShdw blurRad="38100" dist="50800" dir="8100000" algn="tr" rotWithShape="0">
                    <a:prstClr val="black"/>
                  </a:outerShdw>
                </a:effectLst>
              </a:rPr>
              <a:t>Pergamos</a:t>
            </a:r>
            <a:r>
              <a:rPr lang="en-US" sz="3600" b="1" dirty="0">
                <a:effectLst>
                  <a:outerShdw blurRad="38100" dist="50800" dir="8100000" algn="tr" rotWithShape="0">
                    <a:prstClr val="black"/>
                  </a:outerShdw>
                </a:effectLst>
              </a:rPr>
              <a:t> – when you went into </a:t>
            </a:r>
            <a:r>
              <a:rPr lang="en-US" sz="3600" b="1" dirty="0" err="1">
                <a:effectLst>
                  <a:outerShdw blurRad="38100" dist="50800" dir="8100000" algn="tr" rotWithShape="0">
                    <a:prstClr val="black"/>
                  </a:outerShdw>
                </a:effectLst>
              </a:rPr>
              <a:t>Pergamos</a:t>
            </a:r>
            <a:r>
              <a:rPr lang="en-US" sz="3600" b="1" dirty="0">
                <a:effectLst>
                  <a:outerShdw blurRad="38100" dist="50800" dir="8100000" algn="tr" rotWithShape="0">
                    <a:prstClr val="black"/>
                  </a:outerShdw>
                </a:effectLst>
              </a:rPr>
              <a:t>, you could feel the presence of </a:t>
            </a:r>
            <a:r>
              <a:rPr lang="en-US" sz="3600" b="1" dirty="0" smtClean="0">
                <a:effectLst>
                  <a:outerShdw blurRad="38100" dist="50800" dir="8100000" algn="tr" rotWithShape="0">
                    <a:prstClr val="black"/>
                  </a:outerShdw>
                </a:effectLst>
              </a:rPr>
              <a:t>Satan.</a:t>
            </a:r>
          </a:p>
          <a:p>
            <a:pPr marL="109728" indent="0">
              <a:buNone/>
            </a:pPr>
            <a:endParaRPr lang="en-US" sz="3600" b="1" dirty="0" smtClean="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Houston</a:t>
            </a:r>
          </a:p>
          <a:p>
            <a:pPr marL="109728" indent="0">
              <a:buNone/>
            </a:pPr>
            <a:endParaRPr lang="en-US" sz="3600" b="1" dirty="0" smtClean="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Calcutta</a:t>
            </a:r>
            <a:r>
              <a:rPr lang="en-US" sz="3600" b="1" dirty="0">
                <a:effectLst>
                  <a:outerShdw blurRad="38100" dist="50800" dir="8100000" algn="tr" rotWithShape="0">
                    <a:prstClr val="black"/>
                  </a:outerShdw>
                </a:effectLst>
              </a:rPr>
              <a:t>, </a:t>
            </a:r>
            <a:r>
              <a:rPr lang="en-US" sz="3600" b="1" dirty="0" smtClean="0">
                <a:effectLst>
                  <a:outerShdw blurRad="38100" dist="50800" dir="8100000" algn="tr" rotWithShape="0">
                    <a:prstClr val="black"/>
                  </a:outerShdw>
                </a:effectLst>
              </a:rPr>
              <a:t>India</a:t>
            </a:r>
            <a:endParaRPr lang="en-US" sz="3600" b="1" dirty="0">
              <a:effectLst>
                <a:outerShdw blurRad="38100" dist="50800" dir="8100000" algn="tr" rotWithShape="0">
                  <a:prstClr val="black"/>
                </a:outerShdw>
              </a:effectLst>
            </a:endParaRPr>
          </a:p>
        </p:txBody>
      </p:sp>
      <p:sp>
        <p:nvSpPr>
          <p:cNvPr id="4" name="TextBox 3"/>
          <p:cNvSpPr txBox="1"/>
          <p:nvPr/>
        </p:nvSpPr>
        <p:spPr>
          <a:xfrm>
            <a:off x="612227" y="1371600"/>
            <a:ext cx="7848600" cy="5078313"/>
          </a:xfrm>
          <a:prstGeom prst="rect">
            <a:avLst/>
          </a:prstGeom>
          <a:solidFill>
            <a:srgbClr val="9BEF79"/>
          </a:solidFill>
        </p:spPr>
        <p:txBody>
          <a:bodyPr wrap="square" rtlCol="0">
            <a:spAutoFit/>
          </a:bodyPr>
          <a:lstStyle/>
          <a:p>
            <a:pPr marL="109728" indent="0">
              <a:buNone/>
            </a:pPr>
            <a:r>
              <a:rPr lang="en-US" sz="3600" b="1" dirty="0">
                <a:effectLst>
                  <a:outerShdw blurRad="38100" dist="50800" dir="8100000" algn="tr" rotWithShape="0">
                    <a:prstClr val="black"/>
                  </a:outerShdw>
                </a:effectLst>
              </a:rPr>
              <a:t>We enjoy living in an area inhabited by a number of Christians, in whom the Holy Spirit dwells. But, in </a:t>
            </a:r>
            <a:r>
              <a:rPr lang="en-US" sz="3600" b="1" dirty="0" err="1">
                <a:effectLst>
                  <a:outerShdw blurRad="38100" dist="50800" dir="8100000" algn="tr" rotWithShape="0">
                    <a:prstClr val="black"/>
                  </a:outerShdw>
                </a:effectLst>
              </a:rPr>
              <a:t>Pergamos</a:t>
            </a:r>
            <a:r>
              <a:rPr lang="en-US" sz="3600" b="1" dirty="0">
                <a:effectLst>
                  <a:outerShdw blurRad="38100" dist="50800" dir="8100000" algn="tr" rotWithShape="0">
                    <a:prstClr val="black"/>
                  </a:outerShdw>
                </a:effectLst>
              </a:rPr>
              <a:t>, where pagan science and medicine education was flourishing, the number of Christians were few. Satan sat upon his throne in </a:t>
            </a:r>
            <a:r>
              <a:rPr lang="en-US" sz="3600" b="1" dirty="0" err="1">
                <a:effectLst>
                  <a:outerShdw blurRad="38100" dist="50800" dir="8100000" algn="tr" rotWithShape="0">
                    <a:prstClr val="black"/>
                  </a:outerShdw>
                </a:effectLst>
              </a:rPr>
              <a:t>Pergamos</a:t>
            </a:r>
            <a:r>
              <a:rPr lang="en-US" sz="3600" b="1" dirty="0">
                <a:effectLst>
                  <a:outerShdw blurRad="38100" dist="50800" dir="8100000" algn="tr" rotWithShape="0">
                    <a:prstClr val="black"/>
                  </a:outerShdw>
                </a:effectLst>
              </a:rPr>
              <a:t>.</a:t>
            </a:r>
          </a:p>
        </p:txBody>
      </p:sp>
      <p:sp>
        <p:nvSpPr>
          <p:cNvPr id="5" name="TextBox 4"/>
          <p:cNvSpPr txBox="1"/>
          <p:nvPr/>
        </p:nvSpPr>
        <p:spPr>
          <a:xfrm>
            <a:off x="612227" y="1494710"/>
            <a:ext cx="7848600" cy="4832092"/>
          </a:xfrm>
          <a:prstGeom prst="rect">
            <a:avLst/>
          </a:prstGeom>
          <a:solidFill>
            <a:schemeClr val="accent4">
              <a:lumMod val="20000"/>
              <a:lumOff val="80000"/>
            </a:schemeClr>
          </a:solidFill>
        </p:spPr>
        <p:txBody>
          <a:bodyPr wrap="square" rtlCol="0">
            <a:spAutoFit/>
          </a:bodyPr>
          <a:lstStyle/>
          <a:p>
            <a:pPr marL="109728" indent="0">
              <a:buNone/>
            </a:pPr>
            <a:endParaRPr lang="en-US" sz="3200" b="1" dirty="0" smtClean="0"/>
          </a:p>
          <a:p>
            <a:pPr marL="109728" indent="0">
              <a:buNone/>
            </a:pPr>
            <a:endParaRPr lang="en-US" sz="3200" b="1" dirty="0"/>
          </a:p>
          <a:p>
            <a:pPr marL="109728" indent="0">
              <a:buNone/>
            </a:pPr>
            <a:endParaRPr lang="en-US" sz="3600" b="1" dirty="0" smtClean="0"/>
          </a:p>
          <a:p>
            <a:pPr marL="109728" indent="0" algn="ctr">
              <a:buNone/>
            </a:pPr>
            <a:r>
              <a:rPr lang="en-US" sz="4000" b="1" dirty="0" smtClean="0">
                <a:effectLst>
                  <a:outerShdw blurRad="38100" dist="50800" dir="8100000" algn="tr" rotWithShape="0">
                    <a:prstClr val="black"/>
                  </a:outerShdw>
                </a:effectLst>
              </a:rPr>
              <a:t>Can </a:t>
            </a:r>
            <a:r>
              <a:rPr lang="en-US" sz="4000" b="1" dirty="0">
                <a:effectLst>
                  <a:outerShdw blurRad="38100" dist="50800" dir="8100000" algn="tr" rotWithShape="0">
                    <a:prstClr val="black"/>
                  </a:outerShdw>
                </a:effectLst>
              </a:rPr>
              <a:t>you think of cities where Satan has a throne</a:t>
            </a:r>
            <a:r>
              <a:rPr lang="en-US" sz="4000" b="1" dirty="0" smtClean="0">
                <a:effectLst>
                  <a:outerShdw blurRad="38100" dist="50800" dir="8100000" algn="tr" rotWithShape="0">
                    <a:prstClr val="black"/>
                  </a:outerShdw>
                </a:effectLst>
              </a:rPr>
              <a:t>?</a:t>
            </a:r>
          </a:p>
          <a:p>
            <a:pPr marL="109728" indent="0">
              <a:buNone/>
            </a:pPr>
            <a:endParaRPr lang="en-US" sz="3200" b="1" dirty="0"/>
          </a:p>
          <a:p>
            <a:pPr marL="109728" indent="0">
              <a:buNone/>
            </a:pPr>
            <a:endParaRPr lang="en-US" sz="3200" b="1" dirty="0" smtClean="0"/>
          </a:p>
          <a:p>
            <a:pPr marL="109728" indent="0">
              <a:buNone/>
            </a:pPr>
            <a:endParaRPr lang="en-US" sz="3200" b="1" dirty="0"/>
          </a:p>
          <a:p>
            <a:pPr marL="109728" indent="0">
              <a:buNone/>
            </a:pPr>
            <a:endParaRPr lang="en-US" sz="3200" b="1" dirty="0"/>
          </a:p>
        </p:txBody>
      </p:sp>
    </p:spTree>
    <p:extLst>
      <p:ext uri="{BB962C8B-B14F-4D97-AF65-F5344CB8AC3E}">
        <p14:creationId xmlns:p14="http://schemas.microsoft.com/office/powerpoint/2010/main" val="4260196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30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out)">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out)">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534400" cy="1180306"/>
          </a:xfrm>
        </p:spPr>
        <p:txBody>
          <a:bodyPr>
            <a:normAutofit/>
          </a:bodyPr>
          <a:lstStyle/>
          <a:p>
            <a:r>
              <a:rPr lang="en-US" sz="4400" dirty="0">
                <a:effectLst/>
                <a:latin typeface="+mn-lt"/>
                <a:cs typeface="Calibri" panose="020F0502020204030204" pitchFamily="34" charset="0"/>
              </a:rPr>
              <a:t>The Commendation </a:t>
            </a:r>
            <a:r>
              <a:rPr lang="en-US" dirty="0">
                <a:effectLst/>
                <a:latin typeface="+mn-lt"/>
                <a:cs typeface="Calibri" panose="020F0502020204030204" pitchFamily="34" charset="0"/>
              </a:rPr>
              <a:t>– </a:t>
            </a:r>
            <a:r>
              <a:rPr lang="en-US" sz="3200" dirty="0">
                <a:effectLst/>
                <a:latin typeface="+mn-lt"/>
                <a:cs typeface="Calibri" panose="020F0502020204030204" pitchFamily="34" charset="0"/>
              </a:rPr>
              <a:t>verse </a:t>
            </a:r>
            <a:r>
              <a:rPr lang="en-US" sz="3200" dirty="0" smtClean="0">
                <a:effectLst/>
                <a:latin typeface="+mn-lt"/>
                <a:cs typeface="Calibri" panose="020F0502020204030204" pitchFamily="34" charset="0"/>
              </a:rPr>
              <a:t>13</a:t>
            </a:r>
            <a:endParaRPr lang="en-US" sz="3200" dirty="0">
              <a:latin typeface="+mn-lt"/>
              <a:cs typeface="Calibri" panose="020F0502020204030204" pitchFamily="34" charset="0"/>
            </a:endParaRPr>
          </a:p>
        </p:txBody>
      </p:sp>
      <p:sp>
        <p:nvSpPr>
          <p:cNvPr id="3" name="Content Placeholder 2"/>
          <p:cNvSpPr>
            <a:spLocks noGrp="1"/>
          </p:cNvSpPr>
          <p:nvPr>
            <p:ph idx="1"/>
          </p:nvPr>
        </p:nvSpPr>
        <p:spPr>
          <a:xfrm>
            <a:off x="152400" y="1371600"/>
            <a:ext cx="8839200" cy="5334000"/>
          </a:xfrm>
        </p:spPr>
        <p:txBody>
          <a:bodyPr>
            <a:noAutofit/>
          </a:bodyPr>
          <a:lstStyle/>
          <a:p>
            <a:pPr marL="109728" indent="0">
              <a:buNone/>
            </a:pPr>
            <a:r>
              <a:rPr lang="en-US" sz="3600" b="1" i="1" dirty="0" smtClean="0">
                <a:solidFill>
                  <a:schemeClr val="bg1"/>
                </a:solidFill>
              </a:rPr>
              <a:t>…</a:t>
            </a:r>
            <a:r>
              <a:rPr lang="en-US" sz="3600" b="1" i="1" dirty="0">
                <a:solidFill>
                  <a:schemeClr val="bg1"/>
                </a:solidFill>
              </a:rPr>
              <a:t>you hold fast to My name, and did not deny My faith even in the days in which Antipas was My faithful martyr, who was killed among you, where Satan </a:t>
            </a:r>
            <a:r>
              <a:rPr lang="en-US" sz="3600" b="1" i="1" dirty="0" smtClean="0">
                <a:solidFill>
                  <a:schemeClr val="bg1"/>
                </a:solidFill>
              </a:rPr>
              <a:t>dwells</a:t>
            </a:r>
          </a:p>
          <a:p>
            <a:pPr marL="109728" indent="0">
              <a:buNone/>
            </a:pPr>
            <a:endParaRPr lang="en-US" sz="1400" dirty="0" smtClean="0"/>
          </a:p>
          <a:p>
            <a:pPr marL="109728" indent="0" algn="r">
              <a:buNone/>
            </a:pPr>
            <a:r>
              <a:rPr lang="en-US" sz="3600" b="1" dirty="0">
                <a:effectLst>
                  <a:outerShdw blurRad="38100" dist="50800" dir="8100000" algn="tr" rotWithShape="0">
                    <a:prstClr val="black"/>
                  </a:outerShdw>
                </a:effectLst>
              </a:rPr>
              <a:t>The Lord Jesus acknowledges their faithfulness. </a:t>
            </a:r>
            <a:r>
              <a:rPr lang="en-US" sz="3600" b="1" dirty="0" smtClean="0">
                <a:effectLst>
                  <a:outerShdw blurRad="38100" dist="50800" dir="8100000" algn="tr" rotWithShape="0">
                    <a:prstClr val="black"/>
                  </a:outerShdw>
                </a:effectLst>
              </a:rPr>
              <a:t>No </a:t>
            </a:r>
            <a:r>
              <a:rPr lang="en-US" sz="3600" b="1" dirty="0">
                <a:effectLst>
                  <a:outerShdw blurRad="38100" dist="50800" dir="8100000" algn="tr" rotWithShape="0">
                    <a:prstClr val="black"/>
                  </a:outerShdw>
                </a:effectLst>
              </a:rPr>
              <a:t>information about Antipas</a:t>
            </a:r>
            <a:r>
              <a:rPr lang="en-US" sz="3600" b="1" dirty="0" smtClean="0">
                <a:effectLst>
                  <a:outerShdw blurRad="38100" dist="50800" dir="8100000" algn="tr" rotWithShape="0">
                    <a:prstClr val="black"/>
                  </a:outerShdw>
                </a:effectLst>
              </a:rPr>
              <a:t>, a </a:t>
            </a:r>
            <a:r>
              <a:rPr lang="en-US" sz="3600" b="1" dirty="0">
                <a:effectLst>
                  <a:outerShdw blurRad="38100" dist="50800" dir="8100000" algn="tr" rotWithShape="0">
                    <a:prstClr val="black"/>
                  </a:outerShdw>
                </a:effectLst>
              </a:rPr>
              <a:t>Christian </a:t>
            </a:r>
            <a:r>
              <a:rPr lang="en-US" sz="3600" b="1" dirty="0" smtClean="0">
                <a:effectLst>
                  <a:outerShdw blurRad="38100" dist="50800" dir="8100000" algn="tr" rotWithShape="0">
                    <a:prstClr val="black"/>
                  </a:outerShdw>
                </a:effectLst>
              </a:rPr>
              <a:t>in </a:t>
            </a:r>
            <a:r>
              <a:rPr lang="en-US" sz="3600" b="1" dirty="0" err="1" smtClean="0">
                <a:effectLst>
                  <a:outerShdw blurRad="38100" dist="50800" dir="8100000" algn="tr" rotWithShape="0">
                    <a:prstClr val="black"/>
                  </a:outerShdw>
                </a:effectLst>
              </a:rPr>
              <a:t>Pergamos</a:t>
            </a:r>
            <a:r>
              <a:rPr lang="en-US" sz="3600" b="1" dirty="0" smtClean="0">
                <a:effectLst>
                  <a:outerShdw blurRad="38100" dist="50800" dir="8100000" algn="tr" rotWithShape="0">
                    <a:prstClr val="black"/>
                  </a:outerShdw>
                </a:effectLst>
              </a:rPr>
              <a:t> </a:t>
            </a:r>
            <a:r>
              <a:rPr lang="en-US" sz="3600" b="1" dirty="0">
                <a:effectLst>
                  <a:outerShdw blurRad="38100" dist="50800" dir="8100000" algn="tr" rotWithShape="0">
                    <a:prstClr val="black"/>
                  </a:outerShdw>
                </a:effectLst>
              </a:rPr>
              <a:t>who was martyred.</a:t>
            </a:r>
            <a:endParaRPr lang="en-US" sz="3600" b="1" dirty="0" smtClean="0">
              <a:effectLst>
                <a:outerShdw blurRad="38100" dist="50800" dir="8100000" algn="tr" rotWithShape="0">
                  <a:prstClr val="black"/>
                </a:outerShdw>
              </a:effectLst>
            </a:endParaRPr>
          </a:p>
        </p:txBody>
      </p:sp>
    </p:spTree>
    <p:extLst>
      <p:ext uri="{BB962C8B-B14F-4D97-AF65-F5344CB8AC3E}">
        <p14:creationId xmlns:p14="http://schemas.microsoft.com/office/powerpoint/2010/main" val="82591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latin typeface="+mn-lt"/>
                <a:cs typeface="Calibri" panose="020F0502020204030204" pitchFamily="34" charset="0"/>
              </a:rPr>
              <a:t>The </a:t>
            </a:r>
            <a:r>
              <a:rPr lang="en-US" sz="4400" dirty="0" smtClean="0">
                <a:effectLst/>
                <a:latin typeface="+mn-lt"/>
                <a:cs typeface="Calibri" panose="020F0502020204030204" pitchFamily="34" charset="0"/>
              </a:rPr>
              <a:t>Condemnation </a:t>
            </a:r>
            <a:r>
              <a:rPr lang="en-US" dirty="0">
                <a:effectLst/>
                <a:latin typeface="+mn-lt"/>
                <a:cs typeface="Calibri" panose="020F0502020204030204" pitchFamily="34" charset="0"/>
              </a:rPr>
              <a:t>– </a:t>
            </a:r>
            <a:r>
              <a:rPr lang="en-US" sz="3200" dirty="0">
                <a:effectLst/>
                <a:latin typeface="+mn-lt"/>
                <a:cs typeface="Calibri" panose="020F0502020204030204" pitchFamily="34" charset="0"/>
              </a:rPr>
              <a:t>verse </a:t>
            </a:r>
            <a:r>
              <a:rPr lang="en-US" sz="3200" dirty="0" smtClean="0">
                <a:effectLst/>
                <a:latin typeface="+mn-lt"/>
                <a:cs typeface="Calibri" panose="020F0502020204030204" pitchFamily="34" charset="0"/>
              </a:rPr>
              <a:t>14</a:t>
            </a:r>
            <a:endParaRPr lang="en-US" sz="3200" dirty="0">
              <a:latin typeface="+mn-lt"/>
              <a:cs typeface="Calibri" panose="020F0502020204030204" pitchFamily="34" charset="0"/>
            </a:endParaRPr>
          </a:p>
        </p:txBody>
      </p:sp>
      <p:sp>
        <p:nvSpPr>
          <p:cNvPr id="3" name="Content Placeholder 2"/>
          <p:cNvSpPr>
            <a:spLocks noGrp="1"/>
          </p:cNvSpPr>
          <p:nvPr>
            <p:ph idx="1"/>
          </p:nvPr>
        </p:nvSpPr>
        <p:spPr>
          <a:xfrm>
            <a:off x="609599" y="1524000"/>
            <a:ext cx="7863385" cy="4724400"/>
          </a:xfrm>
        </p:spPr>
        <p:txBody>
          <a:bodyPr>
            <a:normAutofit/>
          </a:bodyPr>
          <a:lstStyle/>
          <a:p>
            <a:pPr marL="109728" indent="0">
              <a:lnSpc>
                <a:spcPct val="120000"/>
              </a:lnSpc>
              <a:buNone/>
            </a:pPr>
            <a:r>
              <a:rPr lang="en-US" sz="3600" b="1" i="1" dirty="0" smtClean="0">
                <a:solidFill>
                  <a:schemeClr val="bg1"/>
                </a:solidFill>
              </a:rPr>
              <a:t>…you </a:t>
            </a:r>
            <a:r>
              <a:rPr lang="en-US" sz="3600" b="1" i="1" dirty="0">
                <a:solidFill>
                  <a:schemeClr val="bg1"/>
                </a:solidFill>
              </a:rPr>
              <a:t>have there those who hold the </a:t>
            </a:r>
            <a:r>
              <a:rPr lang="en-US" sz="3600" b="1" i="1" u="sng" dirty="0">
                <a:solidFill>
                  <a:schemeClr val="bg1"/>
                </a:solidFill>
              </a:rPr>
              <a:t>doctrine</a:t>
            </a:r>
            <a:r>
              <a:rPr lang="en-US" sz="3600" b="1" i="1" dirty="0">
                <a:solidFill>
                  <a:schemeClr val="bg1"/>
                </a:solidFill>
              </a:rPr>
              <a:t> of Balaam, who taught </a:t>
            </a:r>
            <a:r>
              <a:rPr lang="en-US" sz="3600" b="1" i="1" dirty="0" err="1">
                <a:solidFill>
                  <a:schemeClr val="bg1"/>
                </a:solidFill>
              </a:rPr>
              <a:t>Balak</a:t>
            </a:r>
            <a:r>
              <a:rPr lang="en-US" sz="3600" b="1" i="1" dirty="0">
                <a:solidFill>
                  <a:schemeClr val="bg1"/>
                </a:solidFill>
              </a:rPr>
              <a:t> to put a stumbling block before the children of Israel, to eat things sacrificed to idols, and to commit sexual immorality.</a:t>
            </a:r>
          </a:p>
        </p:txBody>
      </p:sp>
      <p:sp>
        <p:nvSpPr>
          <p:cNvPr id="4" name="TextBox 3"/>
          <p:cNvSpPr txBox="1"/>
          <p:nvPr/>
        </p:nvSpPr>
        <p:spPr>
          <a:xfrm>
            <a:off x="700585" y="1524000"/>
            <a:ext cx="7772400" cy="5078313"/>
          </a:xfrm>
          <a:prstGeom prst="rect">
            <a:avLst/>
          </a:prstGeom>
          <a:solidFill>
            <a:srgbClr val="9BEF79"/>
          </a:solidFill>
        </p:spPr>
        <p:txBody>
          <a:bodyPr wrap="square" rtlCol="0">
            <a:spAutoFit/>
          </a:bodyPr>
          <a:lstStyle/>
          <a:p>
            <a:pPr marL="109728" indent="0" algn="ctr">
              <a:buNone/>
            </a:pPr>
            <a:endParaRPr lang="en-US" sz="3600" b="1" dirty="0" smtClean="0"/>
          </a:p>
          <a:p>
            <a:pPr marL="109728" indent="0" algn="ctr">
              <a:buNone/>
            </a:pPr>
            <a:r>
              <a:rPr lang="en-US" sz="3600" b="1" dirty="0" smtClean="0">
                <a:effectLst>
                  <a:outerShdw blurRad="38100" dist="50800" dir="8100000" algn="tr" rotWithShape="0">
                    <a:prstClr val="black"/>
                  </a:outerShdw>
                </a:effectLst>
              </a:rPr>
              <a:t>Some Christians find doctrine tedious and boring, and sometimes qualify their lack of interest in it by saying they prefer more spiritual things than doctrine… that doctrine tends to divide, and they prefer to unite.</a:t>
            </a:r>
          </a:p>
          <a:p>
            <a:pPr marL="109728" indent="0" algn="ctr">
              <a:buNone/>
            </a:pPr>
            <a:endParaRPr lang="en-US" sz="3600" b="1" dirty="0"/>
          </a:p>
        </p:txBody>
      </p:sp>
      <p:sp>
        <p:nvSpPr>
          <p:cNvPr id="7" name="TextBox 6"/>
          <p:cNvSpPr txBox="1"/>
          <p:nvPr/>
        </p:nvSpPr>
        <p:spPr>
          <a:xfrm>
            <a:off x="700585" y="1541060"/>
            <a:ext cx="7772400" cy="5139869"/>
          </a:xfrm>
          <a:prstGeom prst="rect">
            <a:avLst/>
          </a:prstGeom>
          <a:solidFill>
            <a:schemeClr val="accent1">
              <a:lumMod val="40000"/>
              <a:lumOff val="60000"/>
            </a:schemeClr>
          </a:solidFill>
        </p:spPr>
        <p:txBody>
          <a:bodyPr wrap="square" rtlCol="0">
            <a:spAutoFit/>
          </a:bodyPr>
          <a:lstStyle/>
          <a:p>
            <a:pPr marL="109728" indent="0" algn="ctr">
              <a:buNone/>
            </a:pPr>
            <a:endParaRPr lang="en-US" sz="2800" b="1" dirty="0" smtClean="0"/>
          </a:p>
          <a:p>
            <a:pPr marL="109728" indent="0" algn="ctr">
              <a:buNone/>
            </a:pPr>
            <a:r>
              <a:rPr lang="en-US" sz="3600" b="1" dirty="0" smtClean="0">
                <a:effectLst>
                  <a:outerShdw blurRad="38100" dist="50800" dir="8100000" algn="tr" rotWithShape="0">
                    <a:prstClr val="black"/>
                  </a:outerShdw>
                </a:effectLst>
              </a:rPr>
              <a:t>Differing Opinions</a:t>
            </a:r>
          </a:p>
          <a:p>
            <a:pPr marL="109728" indent="0" algn="ctr">
              <a:buNone/>
            </a:pPr>
            <a:r>
              <a:rPr lang="en-US" sz="3600" b="1" dirty="0" smtClean="0">
                <a:effectLst>
                  <a:outerShdw blurRad="38100" dist="50800" dir="8100000" algn="tr" rotWithShape="0">
                    <a:prstClr val="black"/>
                  </a:outerShdw>
                </a:effectLst>
              </a:rPr>
              <a:t>One Belief</a:t>
            </a:r>
          </a:p>
          <a:p>
            <a:pPr marL="109728" indent="0" algn="ctr">
              <a:buNone/>
            </a:pPr>
            <a:endParaRPr lang="en-US" sz="3600" b="1" dirty="0" smtClean="0">
              <a:effectLst>
                <a:outerShdw blurRad="38100" dist="50800" dir="8100000" algn="tr" rotWithShape="0">
                  <a:prstClr val="black"/>
                </a:outerShdw>
              </a:effectLst>
            </a:endParaRPr>
          </a:p>
          <a:p>
            <a:pPr marL="109728" indent="0" algn="ctr">
              <a:buNone/>
            </a:pPr>
            <a:r>
              <a:rPr lang="en-US" sz="3600" b="1" dirty="0" smtClean="0">
                <a:effectLst>
                  <a:outerShdw blurRad="38100" dist="50800" dir="8100000" algn="tr" rotWithShape="0">
                    <a:prstClr val="black"/>
                  </a:outerShdw>
                </a:effectLst>
              </a:rPr>
              <a:t>Opinions we can discuss, ponder, &amp; still enjoy fellowship</a:t>
            </a:r>
          </a:p>
          <a:p>
            <a:pPr marL="109728" indent="0" algn="ctr">
              <a:buNone/>
            </a:pPr>
            <a:endParaRPr lang="en-US" sz="2000" b="1" dirty="0" smtClean="0">
              <a:effectLst>
                <a:outerShdw blurRad="38100" dist="50800" dir="8100000" algn="tr" rotWithShape="0">
                  <a:prstClr val="black"/>
                </a:outerShdw>
              </a:effectLst>
            </a:endParaRPr>
          </a:p>
          <a:p>
            <a:pPr marL="109728" indent="0" algn="ctr">
              <a:buNone/>
            </a:pPr>
            <a:r>
              <a:rPr lang="en-US" sz="3600" b="1" dirty="0" smtClean="0">
                <a:effectLst>
                  <a:outerShdw blurRad="38100" dist="50800" dir="8100000" algn="tr" rotWithShape="0">
                    <a:prstClr val="black"/>
                  </a:outerShdw>
                </a:effectLst>
              </a:rPr>
              <a:t>Doctrinal Beliefs become a Point of Fellowship &amp; we must part</a:t>
            </a:r>
          </a:p>
          <a:p>
            <a:pPr marL="109728" indent="0" algn="ctr">
              <a:buNone/>
            </a:pPr>
            <a:endParaRPr lang="en-US" sz="2800" b="1" dirty="0"/>
          </a:p>
        </p:txBody>
      </p:sp>
    </p:spTree>
    <p:extLst>
      <p:ext uri="{BB962C8B-B14F-4D97-AF65-F5344CB8AC3E}">
        <p14:creationId xmlns:p14="http://schemas.microsoft.com/office/powerpoint/2010/main" val="2842927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86800" cy="1180306"/>
          </a:xfrm>
        </p:spPr>
        <p:txBody>
          <a:bodyPr>
            <a:normAutofit/>
          </a:bodyPr>
          <a:lstStyle/>
          <a:p>
            <a:r>
              <a:rPr lang="en-US" dirty="0">
                <a:effectLst/>
              </a:rPr>
              <a:t>The </a:t>
            </a:r>
            <a:r>
              <a:rPr lang="en-US" dirty="0" smtClean="0">
                <a:effectLst/>
              </a:rPr>
              <a:t>Condemnation </a:t>
            </a:r>
            <a:r>
              <a:rPr lang="en-US" dirty="0">
                <a:effectLst/>
              </a:rPr>
              <a:t>– verse </a:t>
            </a:r>
            <a:r>
              <a:rPr lang="en-US" dirty="0" smtClean="0">
                <a:effectLst/>
              </a:rPr>
              <a:t>14</a:t>
            </a:r>
            <a:endParaRPr lang="en-US" dirty="0"/>
          </a:p>
        </p:txBody>
      </p:sp>
      <p:sp>
        <p:nvSpPr>
          <p:cNvPr id="3" name="Content Placeholder 2"/>
          <p:cNvSpPr>
            <a:spLocks noGrp="1"/>
          </p:cNvSpPr>
          <p:nvPr>
            <p:ph idx="1"/>
          </p:nvPr>
        </p:nvSpPr>
        <p:spPr>
          <a:xfrm>
            <a:off x="482221" y="1510352"/>
            <a:ext cx="8229600" cy="4876800"/>
          </a:xfrm>
        </p:spPr>
        <p:txBody>
          <a:bodyPr>
            <a:normAutofit lnSpcReduction="10000"/>
          </a:bodyPr>
          <a:lstStyle/>
          <a:p>
            <a:pPr marL="109728" indent="0">
              <a:buNone/>
            </a:pPr>
            <a:r>
              <a:rPr lang="en-US" sz="3600" b="1" dirty="0">
                <a:effectLst>
                  <a:outerShdw blurRad="38100" dist="50800" dir="8100000" algn="tr" rotWithShape="0">
                    <a:prstClr val="black"/>
                  </a:outerShdw>
                </a:effectLst>
              </a:rPr>
              <a:t>What is the </a:t>
            </a:r>
            <a:r>
              <a:rPr lang="en-US" sz="3600" b="1" u="sng" dirty="0">
                <a:effectLst>
                  <a:outerShdw blurRad="38100" dist="50800" dir="8100000" algn="tr" rotWithShape="0">
                    <a:prstClr val="black"/>
                  </a:outerShdw>
                </a:effectLst>
              </a:rPr>
              <a:t>doctrine of Balaam</a:t>
            </a:r>
            <a:r>
              <a:rPr lang="en-US" sz="3600" b="1" dirty="0" smtClean="0">
                <a:effectLst>
                  <a:outerShdw blurRad="38100" dist="50800" dir="8100000" algn="tr" rotWithShape="0">
                    <a:prstClr val="black"/>
                  </a:outerShdw>
                </a:effectLst>
              </a:rPr>
              <a:t>?</a:t>
            </a:r>
          </a:p>
          <a:p>
            <a:pPr marL="109728" indent="0">
              <a:buNone/>
            </a:pPr>
            <a:endParaRPr lang="en-US" sz="3600" b="1" dirty="0" smtClean="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Balaam </a:t>
            </a:r>
            <a:r>
              <a:rPr lang="en-US" sz="3600" b="1" dirty="0">
                <a:effectLst>
                  <a:outerShdw blurRad="38100" dist="50800" dir="8100000" algn="tr" rotWithShape="0">
                    <a:prstClr val="black"/>
                  </a:outerShdw>
                </a:effectLst>
              </a:rPr>
              <a:t>was a false prophet hired to curse Israel. But, Balaam could not curse them – every time he opened his mouth to curse the Hebrews, blessings came out. </a:t>
            </a:r>
            <a:endParaRPr lang="en-US" sz="3600" b="1" dirty="0" smtClean="0">
              <a:effectLst>
                <a:outerShdw blurRad="38100" dist="50800" dir="8100000" algn="tr" rotWithShape="0">
                  <a:prstClr val="black"/>
                </a:outerShdw>
              </a:effectLst>
            </a:endParaRPr>
          </a:p>
          <a:p>
            <a:pPr marL="109728" indent="0" algn="r">
              <a:buNone/>
            </a:pPr>
            <a:endParaRPr lang="en-US" sz="2000" b="1" dirty="0" smtClean="0">
              <a:effectLst>
                <a:outerShdw blurRad="38100" dist="50800" dir="8100000" algn="tr" rotWithShape="0">
                  <a:prstClr val="black"/>
                </a:outerShdw>
              </a:effectLst>
            </a:endParaRPr>
          </a:p>
          <a:p>
            <a:pPr marL="109728" indent="0" algn="r">
              <a:buNone/>
            </a:pPr>
            <a:r>
              <a:rPr lang="en-US" sz="3200" b="1" dirty="0" smtClean="0">
                <a:effectLst>
                  <a:outerShdw blurRad="38100" dist="50800" dir="8100000" algn="tr" rotWithShape="0">
                    <a:prstClr val="black"/>
                  </a:outerShdw>
                </a:effectLst>
              </a:rPr>
              <a:t>found in </a:t>
            </a:r>
            <a:r>
              <a:rPr lang="en-US" sz="3200" b="1" u="sng" dirty="0" smtClean="0">
                <a:effectLst>
                  <a:outerShdw blurRad="38100" dist="50800" dir="8100000" algn="tr" rotWithShape="0">
                    <a:prstClr val="black"/>
                  </a:outerShdw>
                </a:effectLst>
              </a:rPr>
              <a:t>Numbers 22-24</a:t>
            </a:r>
            <a:endParaRPr lang="en-US" sz="3200" b="1" u="sng" dirty="0">
              <a:effectLst>
                <a:outerShdw blurRad="38100" dist="50800" dir="8100000" algn="tr" rotWithShape="0">
                  <a:prstClr val="black"/>
                </a:outerShdw>
              </a:effectLst>
            </a:endParaRPr>
          </a:p>
        </p:txBody>
      </p:sp>
      <p:sp>
        <p:nvSpPr>
          <p:cNvPr id="4" name="TextBox 3"/>
          <p:cNvSpPr txBox="1"/>
          <p:nvPr/>
        </p:nvSpPr>
        <p:spPr>
          <a:xfrm>
            <a:off x="486770" y="1524000"/>
            <a:ext cx="8077200" cy="4493538"/>
          </a:xfrm>
          <a:prstGeom prst="rect">
            <a:avLst/>
          </a:prstGeom>
          <a:solidFill>
            <a:schemeClr val="bg1"/>
          </a:solidFill>
        </p:spPr>
        <p:txBody>
          <a:bodyPr wrap="square" rtlCol="0">
            <a:spAutoFit/>
          </a:bodyPr>
          <a:lstStyle/>
          <a:p>
            <a:pPr marL="109728" indent="0">
              <a:lnSpc>
                <a:spcPct val="120000"/>
              </a:lnSpc>
              <a:buNone/>
            </a:pPr>
            <a:endParaRPr lang="en-US" sz="4000" b="1" u="sng" dirty="0" smtClean="0"/>
          </a:p>
          <a:p>
            <a:pPr marL="109728" indent="0" algn="ctr">
              <a:lnSpc>
                <a:spcPct val="120000"/>
              </a:lnSpc>
              <a:buNone/>
            </a:pPr>
            <a:r>
              <a:rPr lang="en-US" sz="4000" b="1" u="sng" dirty="0" smtClean="0"/>
              <a:t>2 </a:t>
            </a:r>
            <a:r>
              <a:rPr lang="en-US" sz="4000" b="1" u="sng" dirty="0"/>
              <a:t>Peter 2:15</a:t>
            </a:r>
            <a:r>
              <a:rPr lang="en-US" sz="4000" b="1" dirty="0"/>
              <a:t> </a:t>
            </a:r>
            <a:r>
              <a:rPr lang="en-US" sz="4000" b="1" dirty="0" smtClean="0"/>
              <a:t>–</a:t>
            </a:r>
          </a:p>
          <a:p>
            <a:pPr marL="109728" indent="0" algn="ctr">
              <a:lnSpc>
                <a:spcPct val="120000"/>
              </a:lnSpc>
              <a:buNone/>
            </a:pPr>
            <a:r>
              <a:rPr lang="en-US" sz="4000" b="1" i="1" dirty="0" smtClean="0"/>
              <a:t>“</a:t>
            </a:r>
            <a:r>
              <a:rPr lang="en-US" sz="4000" i="1" dirty="0"/>
              <a:t>following the way of Balaam the son of </a:t>
            </a:r>
            <a:r>
              <a:rPr lang="en-US" sz="4000" i="1" dirty="0" err="1"/>
              <a:t>Bosor</a:t>
            </a:r>
            <a:r>
              <a:rPr lang="en-US" sz="4000" i="1" dirty="0"/>
              <a:t>, who loved the wages of </a:t>
            </a:r>
            <a:r>
              <a:rPr lang="en-US" sz="4000" i="1" dirty="0" smtClean="0"/>
              <a:t>unrighteousness”</a:t>
            </a:r>
            <a:r>
              <a:rPr lang="en-US" sz="4000" dirty="0" smtClean="0"/>
              <a:t> </a:t>
            </a:r>
          </a:p>
          <a:p>
            <a:pPr marL="109728" indent="0">
              <a:lnSpc>
                <a:spcPct val="120000"/>
              </a:lnSpc>
              <a:buNone/>
            </a:pPr>
            <a:endParaRPr lang="en-US" sz="4000" dirty="0"/>
          </a:p>
        </p:txBody>
      </p:sp>
      <p:sp>
        <p:nvSpPr>
          <p:cNvPr id="6" name="TextBox 5"/>
          <p:cNvSpPr txBox="1"/>
          <p:nvPr/>
        </p:nvSpPr>
        <p:spPr>
          <a:xfrm>
            <a:off x="426491" y="1526275"/>
            <a:ext cx="8254622" cy="4893647"/>
          </a:xfrm>
          <a:prstGeom prst="rect">
            <a:avLst/>
          </a:prstGeom>
          <a:solidFill>
            <a:srgbClr val="9BEF79"/>
          </a:solidFill>
        </p:spPr>
        <p:txBody>
          <a:bodyPr wrap="square" rtlCol="0">
            <a:spAutoFit/>
          </a:bodyPr>
          <a:lstStyle/>
          <a:p>
            <a:pPr marL="109728" indent="0" algn="ctr">
              <a:buNone/>
            </a:pPr>
            <a:endParaRPr lang="en-US" sz="3600" b="1" dirty="0" smtClean="0"/>
          </a:p>
          <a:p>
            <a:pPr marL="109728" indent="0" algn="ctr">
              <a:buNone/>
            </a:pPr>
            <a:r>
              <a:rPr lang="en-US" sz="4000" b="1" u="sng" dirty="0">
                <a:effectLst>
                  <a:outerShdw blurRad="38100" dist="50800" dir="8100000" algn="tr" rotWithShape="0">
                    <a:prstClr val="black"/>
                  </a:outerShdw>
                </a:effectLst>
              </a:rPr>
              <a:t>Jude 1:11</a:t>
            </a:r>
            <a:r>
              <a:rPr lang="en-US" sz="4000" b="1" dirty="0">
                <a:effectLst>
                  <a:outerShdw blurRad="38100" dist="50800" dir="8100000" algn="tr" rotWithShape="0">
                    <a:prstClr val="black"/>
                  </a:outerShdw>
                </a:effectLst>
              </a:rPr>
              <a:t> – </a:t>
            </a:r>
            <a:endParaRPr lang="en-US" sz="4000" b="1" dirty="0" smtClean="0">
              <a:effectLst>
                <a:outerShdw blurRad="38100" dist="50800" dir="8100000" algn="tr" rotWithShape="0">
                  <a:prstClr val="black"/>
                </a:outerShdw>
              </a:effectLst>
            </a:endParaRPr>
          </a:p>
          <a:p>
            <a:pPr marL="109728" indent="0" algn="ctr">
              <a:buNone/>
            </a:pPr>
            <a:endParaRPr lang="en-US" sz="4000" b="1" i="1" dirty="0">
              <a:effectLst>
                <a:outerShdw blurRad="38100" dist="50800" dir="8100000" algn="tr" rotWithShape="0">
                  <a:prstClr val="black"/>
                </a:outerShdw>
              </a:effectLst>
            </a:endParaRPr>
          </a:p>
          <a:p>
            <a:pPr marL="109728" indent="0" algn="ctr">
              <a:buNone/>
            </a:pPr>
            <a:r>
              <a:rPr lang="en-US" sz="4000" b="1" i="1" dirty="0" smtClean="0">
                <a:effectLst>
                  <a:outerShdw blurRad="38100" dist="50800" dir="8100000" algn="tr" rotWithShape="0">
                    <a:prstClr val="black"/>
                  </a:outerShdw>
                </a:effectLst>
              </a:rPr>
              <a:t>“</a:t>
            </a:r>
            <a:r>
              <a:rPr lang="en-US" sz="4000" b="1" i="1" dirty="0">
                <a:effectLst>
                  <a:outerShdw blurRad="38100" dist="50800" dir="8100000" algn="tr" rotWithShape="0">
                    <a:prstClr val="black"/>
                  </a:outerShdw>
                </a:effectLst>
              </a:rPr>
              <a:t>Woe unto them! for they have gone in the way of Cain, and ran greedily after the error of Balaam for reward”</a:t>
            </a:r>
            <a:r>
              <a:rPr lang="en-US" sz="4000" b="1" dirty="0">
                <a:effectLst>
                  <a:outerShdw blurRad="38100" dist="50800" dir="8100000" algn="tr" rotWithShape="0">
                    <a:prstClr val="black"/>
                  </a:outerShdw>
                </a:effectLst>
              </a:rPr>
              <a:t> </a:t>
            </a:r>
            <a:endParaRPr lang="en-US" sz="4000" b="1" dirty="0" smtClean="0">
              <a:effectLst>
                <a:outerShdw blurRad="38100" dist="50800" dir="8100000" algn="tr" rotWithShape="0">
                  <a:prstClr val="black"/>
                </a:outerShdw>
              </a:effectLst>
            </a:endParaRPr>
          </a:p>
          <a:p>
            <a:pPr marL="109728" indent="0" algn="ctr">
              <a:buNone/>
            </a:pPr>
            <a:endParaRPr lang="en-US" sz="3600" b="1" dirty="0" smtClean="0"/>
          </a:p>
        </p:txBody>
      </p:sp>
      <p:sp>
        <p:nvSpPr>
          <p:cNvPr id="7" name="TextBox 6"/>
          <p:cNvSpPr txBox="1"/>
          <p:nvPr/>
        </p:nvSpPr>
        <p:spPr>
          <a:xfrm>
            <a:off x="410569" y="1772495"/>
            <a:ext cx="8254622" cy="4401205"/>
          </a:xfrm>
          <a:prstGeom prst="rect">
            <a:avLst/>
          </a:prstGeom>
          <a:solidFill>
            <a:schemeClr val="accent2">
              <a:lumMod val="20000"/>
              <a:lumOff val="80000"/>
            </a:schemeClr>
          </a:solidFill>
        </p:spPr>
        <p:txBody>
          <a:bodyPr wrap="square" rtlCol="0">
            <a:spAutoFit/>
          </a:bodyPr>
          <a:lstStyle/>
          <a:p>
            <a:pPr marL="109728" indent="0" algn="ctr">
              <a:buNone/>
            </a:pPr>
            <a:endParaRPr lang="en-US" sz="4000" b="1" dirty="0" smtClean="0"/>
          </a:p>
          <a:p>
            <a:pPr marL="109728" indent="0" algn="ctr">
              <a:buNone/>
            </a:pPr>
            <a:r>
              <a:rPr lang="en-US" sz="4000" b="1" dirty="0" smtClean="0">
                <a:effectLst>
                  <a:outerShdw blurRad="38100" dist="50800" dir="8100000" algn="tr" rotWithShape="0">
                    <a:prstClr val="black"/>
                  </a:outerShdw>
                </a:effectLst>
              </a:rPr>
              <a:t>It </a:t>
            </a:r>
            <a:r>
              <a:rPr lang="en-US" sz="4000" b="1" dirty="0">
                <a:effectLst>
                  <a:outerShdw blurRad="38100" dist="50800" dir="8100000" algn="tr" rotWithShape="0">
                    <a:prstClr val="black"/>
                  </a:outerShdw>
                </a:effectLst>
              </a:rPr>
              <a:t>seems that the </a:t>
            </a:r>
            <a:r>
              <a:rPr lang="en-US" sz="4000" b="1" u="sng" dirty="0">
                <a:effectLst>
                  <a:outerShdw blurRad="38100" dist="50800" dir="8100000" algn="tr" rotWithShape="0">
                    <a:prstClr val="black"/>
                  </a:outerShdw>
                </a:effectLst>
              </a:rPr>
              <a:t>doctrine of Balaam</a:t>
            </a:r>
            <a:r>
              <a:rPr lang="en-US" sz="4000" b="1" dirty="0">
                <a:effectLst>
                  <a:outerShdw blurRad="38100" dist="50800" dir="8100000" algn="tr" rotWithShape="0">
                    <a:prstClr val="black"/>
                  </a:outerShdw>
                </a:effectLst>
              </a:rPr>
              <a:t> is that it is perfectly alright to make a living or to get gain from something that is unrighteous</a:t>
            </a:r>
            <a:r>
              <a:rPr lang="en-US" sz="4000" b="1" dirty="0" smtClean="0">
                <a:effectLst>
                  <a:outerShdw blurRad="38100" dist="50800" dir="8100000" algn="tr" rotWithShape="0">
                    <a:prstClr val="black"/>
                  </a:outerShdw>
                </a:effectLst>
              </a:rPr>
              <a:t>.</a:t>
            </a:r>
          </a:p>
          <a:p>
            <a:pPr marL="109728" indent="0" algn="ctr">
              <a:buNone/>
            </a:pPr>
            <a:r>
              <a:rPr lang="en-US" sz="4000" b="1" dirty="0" smtClean="0"/>
              <a:t> </a:t>
            </a:r>
            <a:endParaRPr lang="en-US" sz="4000" b="1" dirty="0"/>
          </a:p>
        </p:txBody>
      </p:sp>
      <p:sp>
        <p:nvSpPr>
          <p:cNvPr id="8" name="TextBox 7"/>
          <p:cNvSpPr txBox="1"/>
          <p:nvPr/>
        </p:nvSpPr>
        <p:spPr>
          <a:xfrm>
            <a:off x="603912" y="1536442"/>
            <a:ext cx="7899780" cy="5016758"/>
          </a:xfrm>
          <a:prstGeom prst="rect">
            <a:avLst/>
          </a:prstGeom>
          <a:solidFill>
            <a:schemeClr val="accent4">
              <a:lumMod val="40000"/>
              <a:lumOff val="60000"/>
            </a:schemeClr>
          </a:solidFill>
        </p:spPr>
        <p:txBody>
          <a:bodyPr wrap="square" rtlCol="0">
            <a:spAutoFit/>
          </a:bodyPr>
          <a:lstStyle/>
          <a:p>
            <a:pPr marL="109728" indent="0" algn="ctr">
              <a:buNone/>
            </a:pPr>
            <a:r>
              <a:rPr lang="en-US" sz="4000" dirty="0">
                <a:effectLst>
                  <a:outerShdw blurRad="38100" dist="50800" dir="8100000" algn="tr" rotWithShape="0">
                    <a:prstClr val="black"/>
                  </a:outerShdw>
                </a:effectLst>
              </a:rPr>
              <a:t>People sometimes think because they have to make a living, that if they make their money doing something that isn’t Godly, it’s “just business” and doesn’t count in the realm of their Christian obligations.</a:t>
            </a:r>
            <a:endParaRPr lang="en-US" sz="4000" b="1" dirty="0">
              <a:effectLst>
                <a:outerShdw blurRad="38100" dist="50800" dir="8100000" algn="tr" rotWithShape="0">
                  <a:prstClr val="black"/>
                </a:outerShdw>
              </a:effectLst>
            </a:endParaRPr>
          </a:p>
        </p:txBody>
      </p:sp>
      <p:sp>
        <p:nvSpPr>
          <p:cNvPr id="9" name="TextBox 8"/>
          <p:cNvSpPr txBox="1"/>
          <p:nvPr/>
        </p:nvSpPr>
        <p:spPr>
          <a:xfrm>
            <a:off x="630070" y="2151995"/>
            <a:ext cx="7899780" cy="3785652"/>
          </a:xfrm>
          <a:prstGeom prst="rect">
            <a:avLst/>
          </a:prstGeom>
          <a:solidFill>
            <a:schemeClr val="bg1"/>
          </a:solidFill>
        </p:spPr>
        <p:txBody>
          <a:bodyPr wrap="square" rtlCol="0">
            <a:spAutoFit/>
          </a:bodyPr>
          <a:lstStyle/>
          <a:p>
            <a:pPr marL="109728" indent="0" algn="ctr">
              <a:buNone/>
            </a:pPr>
            <a:endParaRPr lang="en-US" sz="4000" dirty="0" smtClean="0"/>
          </a:p>
          <a:p>
            <a:pPr marL="109728" indent="0" algn="ctr">
              <a:buNone/>
            </a:pPr>
            <a:r>
              <a:rPr lang="en-US" sz="4000" dirty="0" smtClean="0"/>
              <a:t>They </a:t>
            </a:r>
            <a:r>
              <a:rPr lang="en-US" sz="4000" dirty="0"/>
              <a:t>promote ungodly video games, movies, music, even teaching falsehoods, all in the name of “livelihood</a:t>
            </a:r>
            <a:r>
              <a:rPr lang="en-US" sz="4000" dirty="0" smtClean="0"/>
              <a:t>”.</a:t>
            </a:r>
          </a:p>
          <a:p>
            <a:pPr marL="109728" indent="0" algn="ctr">
              <a:buNone/>
            </a:pPr>
            <a:endParaRPr lang="en-US" sz="4000" b="1" dirty="0"/>
          </a:p>
        </p:txBody>
      </p:sp>
    </p:spTree>
    <p:extLst>
      <p:ext uri="{BB962C8B-B14F-4D97-AF65-F5344CB8AC3E}">
        <p14:creationId xmlns:p14="http://schemas.microsoft.com/office/powerpoint/2010/main" val="94542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5791200"/>
          </a:xfrm>
        </p:spPr>
        <p:txBody>
          <a:bodyPr>
            <a:normAutofit/>
          </a:bodyPr>
          <a:lstStyle/>
          <a:p>
            <a:pPr marL="109728" indent="0">
              <a:buNone/>
            </a:pPr>
            <a:r>
              <a:rPr lang="en-US" sz="4000" b="1" dirty="0">
                <a:effectLst>
                  <a:outerShdw blurRad="38100" dist="50800" dir="8100000" algn="tr" rotWithShape="0">
                    <a:prstClr val="black"/>
                  </a:outerShdw>
                </a:effectLst>
              </a:rPr>
              <a:t>Have you ever felt like you had to do something because “it was your job</a:t>
            </a:r>
            <a:r>
              <a:rPr lang="en-US" sz="4000" b="1" dirty="0" smtClean="0">
                <a:effectLst>
                  <a:outerShdw blurRad="38100" dist="50800" dir="8100000" algn="tr" rotWithShape="0">
                    <a:prstClr val="black"/>
                  </a:outerShdw>
                </a:effectLst>
              </a:rPr>
              <a:t>” that the </a:t>
            </a:r>
            <a:r>
              <a:rPr lang="en-US" sz="4000" b="1" dirty="0">
                <a:effectLst>
                  <a:outerShdw blurRad="38100" dist="50800" dir="8100000" algn="tr" rotWithShape="0">
                    <a:prstClr val="black"/>
                  </a:outerShdw>
                </a:effectLst>
              </a:rPr>
              <a:t>Lord wouldn’t normally want you to </a:t>
            </a:r>
            <a:r>
              <a:rPr lang="en-US" sz="4000" b="1" dirty="0" smtClean="0">
                <a:effectLst>
                  <a:outerShdw blurRad="38100" dist="50800" dir="8100000" algn="tr" rotWithShape="0">
                    <a:prstClr val="black"/>
                  </a:outerShdw>
                </a:effectLst>
              </a:rPr>
              <a:t>do? </a:t>
            </a:r>
            <a:endParaRPr lang="en-US" sz="4000" b="1" dirty="0">
              <a:effectLst>
                <a:outerShdw blurRad="38100" dist="50800" dir="8100000" algn="tr" rotWithShape="0">
                  <a:prstClr val="black"/>
                </a:outerShdw>
              </a:effectLst>
            </a:endParaRPr>
          </a:p>
          <a:p>
            <a:pPr marL="109728" indent="0">
              <a:buNone/>
            </a:pPr>
            <a:endParaRPr lang="en-US" sz="4000" b="1" dirty="0" smtClean="0">
              <a:effectLst>
                <a:outerShdw blurRad="38100" dist="50800" dir="8100000" algn="tr" rotWithShape="0">
                  <a:prstClr val="black"/>
                </a:outerShdw>
              </a:effectLst>
            </a:endParaRPr>
          </a:p>
          <a:p>
            <a:pPr marL="109728" indent="0">
              <a:buNone/>
            </a:pPr>
            <a:r>
              <a:rPr lang="en-US" sz="4000" b="1" dirty="0" smtClean="0">
                <a:effectLst>
                  <a:outerShdw blurRad="38100" dist="50800" dir="8100000" algn="tr" rotWithShape="0">
                    <a:prstClr val="black"/>
                  </a:outerShdw>
                </a:effectLst>
              </a:rPr>
              <a:t>What </a:t>
            </a:r>
            <a:r>
              <a:rPr lang="en-US" sz="4000" b="1" dirty="0">
                <a:effectLst>
                  <a:outerShdw blurRad="38100" dist="50800" dir="8100000" algn="tr" rotWithShape="0">
                    <a:prstClr val="black"/>
                  </a:outerShdw>
                </a:effectLst>
              </a:rPr>
              <a:t>did you do</a:t>
            </a:r>
            <a:r>
              <a:rPr lang="en-US" sz="4000" b="1" dirty="0" smtClean="0">
                <a:effectLst>
                  <a:outerShdw blurRad="38100" dist="50800" dir="8100000" algn="tr" rotWithShape="0">
                    <a:prstClr val="black"/>
                  </a:outerShdw>
                </a:effectLst>
              </a:rPr>
              <a:t>?</a:t>
            </a:r>
          </a:p>
          <a:p>
            <a:pPr marL="109728" indent="0">
              <a:buNone/>
            </a:pPr>
            <a:endParaRPr lang="en-US" sz="2400" b="1" dirty="0" smtClean="0">
              <a:effectLst>
                <a:outerShdw blurRad="38100" dist="50800" dir="8100000" algn="tr" rotWithShape="0">
                  <a:prstClr val="black"/>
                </a:outerShdw>
              </a:effectLst>
            </a:endParaRPr>
          </a:p>
          <a:p>
            <a:pPr marL="109728" indent="0">
              <a:buNone/>
            </a:pPr>
            <a:r>
              <a:rPr lang="en-US" sz="4000" b="1" dirty="0">
                <a:effectLst>
                  <a:outerShdw blurRad="38100" dist="50800" dir="8100000" algn="tr" rotWithShape="0">
                    <a:prstClr val="black"/>
                  </a:outerShdw>
                </a:effectLst>
              </a:rPr>
              <a:t>Would you do the same thing again if the situation ever arises? </a:t>
            </a:r>
          </a:p>
        </p:txBody>
      </p:sp>
    </p:spTree>
    <p:extLst>
      <p:ext uri="{BB962C8B-B14F-4D97-AF65-F5344CB8AC3E}">
        <p14:creationId xmlns:p14="http://schemas.microsoft.com/office/powerpoint/2010/main" val="145175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latin typeface="+mn-lt"/>
                <a:ea typeface="Calibri"/>
                <a:cs typeface="Times New Roman"/>
              </a:rPr>
              <a:t>The </a:t>
            </a:r>
            <a:r>
              <a:rPr lang="en-US" sz="4400" dirty="0" smtClean="0">
                <a:effectLst/>
                <a:latin typeface="+mn-lt"/>
                <a:ea typeface="Calibri"/>
                <a:cs typeface="Times New Roman"/>
              </a:rPr>
              <a:t>Condemnation </a:t>
            </a:r>
            <a:r>
              <a:rPr lang="en-US" sz="3200" dirty="0" smtClean="0">
                <a:effectLst/>
                <a:latin typeface="+mn-lt"/>
                <a:ea typeface="Calibri"/>
                <a:cs typeface="Times New Roman"/>
              </a:rPr>
              <a:t>– verse 15</a:t>
            </a:r>
            <a:endParaRPr lang="en-US" sz="4400" dirty="0">
              <a:latin typeface="+mn-lt"/>
            </a:endParaRPr>
          </a:p>
        </p:txBody>
      </p:sp>
      <p:sp>
        <p:nvSpPr>
          <p:cNvPr id="3" name="Content Placeholder 2"/>
          <p:cNvSpPr>
            <a:spLocks noGrp="1"/>
          </p:cNvSpPr>
          <p:nvPr>
            <p:ph idx="1"/>
          </p:nvPr>
        </p:nvSpPr>
        <p:spPr>
          <a:xfrm>
            <a:off x="304800" y="1371600"/>
            <a:ext cx="8534400" cy="5181600"/>
          </a:xfrm>
        </p:spPr>
        <p:txBody>
          <a:bodyPr>
            <a:noAutofit/>
          </a:bodyPr>
          <a:lstStyle/>
          <a:p>
            <a:pPr marL="109728" indent="0">
              <a:buNone/>
            </a:pPr>
            <a:r>
              <a:rPr lang="en-US" sz="4000" b="1" i="1" dirty="0" smtClean="0">
                <a:solidFill>
                  <a:schemeClr val="bg1"/>
                </a:solidFill>
              </a:rPr>
              <a:t>…you </a:t>
            </a:r>
            <a:r>
              <a:rPr lang="en-US" sz="4000" b="1" i="1" dirty="0">
                <a:solidFill>
                  <a:schemeClr val="bg1"/>
                </a:solidFill>
              </a:rPr>
              <a:t>also have those who hold the doctrine of the </a:t>
            </a:r>
            <a:r>
              <a:rPr lang="en-US" sz="4000" b="1" i="1" dirty="0" err="1">
                <a:solidFill>
                  <a:schemeClr val="bg1"/>
                </a:solidFill>
              </a:rPr>
              <a:t>Nicolaitans</a:t>
            </a:r>
            <a:r>
              <a:rPr lang="en-US" sz="4000" b="1" i="1" dirty="0">
                <a:solidFill>
                  <a:schemeClr val="bg1"/>
                </a:solidFill>
              </a:rPr>
              <a:t>, which thing I </a:t>
            </a:r>
            <a:r>
              <a:rPr lang="en-US" sz="4000" b="1" i="1" dirty="0" smtClean="0">
                <a:solidFill>
                  <a:schemeClr val="bg1"/>
                </a:solidFill>
              </a:rPr>
              <a:t>hate</a:t>
            </a:r>
            <a:endParaRPr lang="en-US" sz="4000" dirty="0" smtClean="0">
              <a:solidFill>
                <a:schemeClr val="bg1"/>
              </a:solidFill>
            </a:endParaRPr>
          </a:p>
          <a:p>
            <a:pPr marL="109728" indent="0" algn="r">
              <a:buNone/>
            </a:pPr>
            <a:endParaRPr lang="en-US" sz="4000" dirty="0" smtClean="0"/>
          </a:p>
          <a:p>
            <a:pPr marL="109728" indent="0" algn="r">
              <a:buNone/>
            </a:pPr>
            <a:r>
              <a:rPr lang="en-US" sz="4000" dirty="0" smtClean="0">
                <a:effectLst>
                  <a:outerShdw blurRad="38100" dist="50800" dir="8100000" algn="tr" rotWithShape="0">
                    <a:prstClr val="black"/>
                  </a:outerShdw>
                </a:effectLst>
              </a:rPr>
              <a:t>Nicholas </a:t>
            </a:r>
            <a:r>
              <a:rPr lang="en-US" sz="4000" dirty="0">
                <a:effectLst>
                  <a:outerShdw blurRad="38100" dist="50800" dir="8100000" algn="tr" rotWithShape="0">
                    <a:prstClr val="black"/>
                  </a:outerShdw>
                </a:effectLst>
              </a:rPr>
              <a:t>was a deacon who abused his place in the church to gain authority over the church.</a:t>
            </a:r>
            <a:r>
              <a:rPr lang="en-US" sz="4000" dirty="0"/>
              <a:t> </a:t>
            </a:r>
            <a:endParaRPr lang="en-US" sz="4000" b="1" dirty="0"/>
          </a:p>
        </p:txBody>
      </p:sp>
      <p:sp>
        <p:nvSpPr>
          <p:cNvPr id="4" name="TextBox 3"/>
          <p:cNvSpPr txBox="1"/>
          <p:nvPr/>
        </p:nvSpPr>
        <p:spPr>
          <a:xfrm>
            <a:off x="540224" y="1359105"/>
            <a:ext cx="8077200" cy="5386090"/>
          </a:xfrm>
          <a:prstGeom prst="rect">
            <a:avLst/>
          </a:prstGeom>
          <a:solidFill>
            <a:schemeClr val="bg1"/>
          </a:solidFill>
        </p:spPr>
        <p:txBody>
          <a:bodyPr wrap="square" rtlCol="0">
            <a:spAutoFit/>
          </a:bodyPr>
          <a:lstStyle/>
          <a:p>
            <a:pPr marL="109728" indent="0" algn="ctr">
              <a:buNone/>
            </a:pPr>
            <a:endParaRPr lang="en-US" sz="2800" dirty="0" smtClean="0"/>
          </a:p>
          <a:p>
            <a:pPr marL="109728" indent="0" algn="ctr">
              <a:buNone/>
            </a:pPr>
            <a:r>
              <a:rPr lang="en-US" sz="4000" dirty="0" smtClean="0"/>
              <a:t>He </a:t>
            </a:r>
            <a:r>
              <a:rPr lang="en-US" sz="4000" dirty="0"/>
              <a:t>taught a doctrine of compromise with the world. </a:t>
            </a:r>
            <a:r>
              <a:rPr lang="en-US" sz="4000" dirty="0" smtClean="0"/>
              <a:t>Joining </a:t>
            </a:r>
            <a:r>
              <a:rPr lang="en-US" sz="4000" dirty="0"/>
              <a:t>paganism with Christianity seemed favorable to him because it made Christianity more appealing to those in </a:t>
            </a:r>
            <a:r>
              <a:rPr lang="en-US" sz="4000" dirty="0" smtClean="0"/>
              <a:t>paganism.</a:t>
            </a:r>
          </a:p>
          <a:p>
            <a:pPr marL="109728" indent="0" algn="ctr">
              <a:buNone/>
            </a:pPr>
            <a:endParaRPr lang="en-US" sz="2800" b="1" dirty="0"/>
          </a:p>
        </p:txBody>
      </p:sp>
      <p:sp>
        <p:nvSpPr>
          <p:cNvPr id="5" name="TextBox 4"/>
          <p:cNvSpPr txBox="1"/>
          <p:nvPr/>
        </p:nvSpPr>
        <p:spPr>
          <a:xfrm rot="19062686">
            <a:off x="556146" y="3544319"/>
            <a:ext cx="8077200" cy="1015663"/>
          </a:xfrm>
          <a:prstGeom prst="rect">
            <a:avLst/>
          </a:prstGeom>
          <a:noFill/>
        </p:spPr>
        <p:txBody>
          <a:bodyPr wrap="square" rtlCol="0">
            <a:spAutoFit/>
          </a:bodyPr>
          <a:lstStyle/>
          <a:p>
            <a:pPr marL="109728" indent="0" algn="ctr">
              <a:buNone/>
            </a:pPr>
            <a:r>
              <a:rPr lang="en-US" sz="6000" b="1" dirty="0" smtClean="0">
                <a:ln>
                  <a:solidFill>
                    <a:schemeClr val="tx1"/>
                  </a:solidFill>
                </a:ln>
                <a:solidFill>
                  <a:srgbClr val="FF0000"/>
                </a:solidFill>
              </a:rPr>
              <a:t>God Hates This!!</a:t>
            </a:r>
            <a:endParaRPr lang="en-US" sz="6000" b="1" dirty="0">
              <a:ln>
                <a:solidFill>
                  <a:schemeClr val="tx1"/>
                </a:solidFill>
              </a:ln>
              <a:solidFill>
                <a:srgbClr val="FF0000"/>
              </a:solidFill>
            </a:endParaRPr>
          </a:p>
        </p:txBody>
      </p:sp>
      <p:sp>
        <p:nvSpPr>
          <p:cNvPr id="6" name="TextBox 5"/>
          <p:cNvSpPr txBox="1"/>
          <p:nvPr/>
        </p:nvSpPr>
        <p:spPr>
          <a:xfrm rot="1953169">
            <a:off x="708546" y="3235055"/>
            <a:ext cx="8077200" cy="1938992"/>
          </a:xfrm>
          <a:prstGeom prst="rect">
            <a:avLst/>
          </a:prstGeom>
          <a:noFill/>
        </p:spPr>
        <p:txBody>
          <a:bodyPr wrap="square" rtlCol="0">
            <a:spAutoFit/>
          </a:bodyPr>
          <a:lstStyle/>
          <a:p>
            <a:pPr marL="109728" indent="0" algn="ctr">
              <a:buNone/>
            </a:pPr>
            <a:r>
              <a:rPr lang="en-US" sz="6000" dirty="0">
                <a:ln>
                  <a:solidFill>
                    <a:schemeClr val="tx1"/>
                  </a:solidFill>
                </a:ln>
                <a:solidFill>
                  <a:srgbClr val="6DE83C"/>
                </a:solidFill>
              </a:rPr>
              <a:t>We should stay far away from it!</a:t>
            </a:r>
            <a:endParaRPr lang="en-US" sz="6000" b="1" dirty="0">
              <a:ln>
                <a:solidFill>
                  <a:schemeClr val="tx1"/>
                </a:solidFill>
              </a:ln>
              <a:solidFill>
                <a:srgbClr val="6DE83C"/>
              </a:solidFill>
            </a:endParaRPr>
          </a:p>
        </p:txBody>
      </p:sp>
    </p:spTree>
    <p:extLst>
      <p:ext uri="{BB962C8B-B14F-4D97-AF65-F5344CB8AC3E}">
        <p14:creationId xmlns:p14="http://schemas.microsoft.com/office/powerpoint/2010/main" val="7684732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1000"/>
                            </p:stCondLst>
                            <p:childTnLst>
                              <p:par>
                                <p:cTn id="19" presetID="26" presetClass="emph" presetSubtype="0" repeatCount="indefinite" fill="hold" grpId="1" nodeType="afterEffect">
                                  <p:stCondLst>
                                    <p:cond delay="500"/>
                                  </p:stCondLst>
                                  <p:childTnLst>
                                    <p:animEffect transition="out" filter="fade">
                                      <p:cBhvr>
                                        <p:cTn id="20" dur="1000" tmFilter="0, 0; .2, .5; .8, .5; 1, 0"/>
                                        <p:tgtEl>
                                          <p:spTgt spid="5"/>
                                        </p:tgtEl>
                                      </p:cBhvr>
                                    </p:animEffect>
                                    <p:animScale>
                                      <p:cBhvr>
                                        <p:cTn id="21" dur="500" autoRev="1" fill="hold"/>
                                        <p:tgtEl>
                                          <p:spTgt spid="5"/>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par>
                          <p:cTn id="30" fill="hold">
                            <p:stCondLst>
                              <p:cond delay="1000"/>
                            </p:stCondLst>
                            <p:childTnLst>
                              <p:par>
                                <p:cTn id="31" presetID="27" presetClass="emph" presetSubtype="0" repeatCount="indefinite" fill="remove" grpId="1" nodeType="afterEffect">
                                  <p:stCondLst>
                                    <p:cond delay="500"/>
                                  </p:stCondLst>
                                  <p:childTnLst>
                                    <p:animClr clrSpc="rgb" dir="cw">
                                      <p:cBhvr override="childStyle">
                                        <p:cTn id="32" dur="500" autoRev="1" fill="remove"/>
                                        <p:tgtEl>
                                          <p:spTgt spid="6"/>
                                        </p:tgtEl>
                                        <p:attrNameLst>
                                          <p:attrName>style.color</p:attrName>
                                        </p:attrNameLst>
                                      </p:cBhvr>
                                      <p:to>
                                        <a:schemeClr val="hlink"/>
                                      </p:to>
                                    </p:animClr>
                                    <p:animClr clrSpc="rgb" dir="cw">
                                      <p:cBhvr>
                                        <p:cTn id="33" dur="500" autoRev="1" fill="remove"/>
                                        <p:tgtEl>
                                          <p:spTgt spid="6"/>
                                        </p:tgtEl>
                                        <p:attrNameLst>
                                          <p:attrName>fillcolor</p:attrName>
                                        </p:attrNameLst>
                                      </p:cBhvr>
                                      <p:to>
                                        <a:schemeClr val="hlink"/>
                                      </p:to>
                                    </p:animClr>
                                    <p:set>
                                      <p:cBhvr>
                                        <p:cTn id="34" dur="500" autoRev="1" fill="remove"/>
                                        <p:tgtEl>
                                          <p:spTgt spid="6"/>
                                        </p:tgtEl>
                                        <p:attrNameLst>
                                          <p:attrName>fill.type</p:attrName>
                                        </p:attrNameLst>
                                      </p:cBhvr>
                                      <p:to>
                                        <p:strVal val="solid"/>
                                      </p:to>
                                    </p:set>
                                    <p:set>
                                      <p:cBhvr>
                                        <p:cTn id="35" dur="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400" dirty="0">
                <a:effectLst/>
                <a:latin typeface="+mn-lt"/>
                <a:ea typeface="Calibri"/>
                <a:cs typeface="Times New Roman"/>
              </a:rPr>
              <a:t>The </a:t>
            </a:r>
            <a:r>
              <a:rPr lang="en-US" sz="4400" dirty="0" smtClean="0">
                <a:effectLst/>
                <a:latin typeface="+mn-lt"/>
                <a:ea typeface="Calibri"/>
                <a:cs typeface="Times New Roman"/>
              </a:rPr>
              <a:t>Condemnation </a:t>
            </a:r>
            <a:r>
              <a:rPr lang="en-US" sz="3200" dirty="0" smtClean="0">
                <a:effectLst/>
                <a:latin typeface="+mn-lt"/>
                <a:ea typeface="Calibri"/>
                <a:cs typeface="Times New Roman"/>
              </a:rPr>
              <a:t>– verse 15</a:t>
            </a:r>
            <a:endParaRPr lang="en-US" sz="4400" dirty="0">
              <a:latin typeface="+mn-lt"/>
            </a:endParaRPr>
          </a:p>
        </p:txBody>
      </p:sp>
      <p:sp>
        <p:nvSpPr>
          <p:cNvPr id="3" name="Content Placeholder 2"/>
          <p:cNvSpPr>
            <a:spLocks noGrp="1"/>
          </p:cNvSpPr>
          <p:nvPr>
            <p:ph idx="1"/>
          </p:nvPr>
        </p:nvSpPr>
        <p:spPr>
          <a:xfrm>
            <a:off x="1351047" y="5040491"/>
            <a:ext cx="7176447" cy="1817509"/>
          </a:xfrm>
        </p:spPr>
        <p:txBody>
          <a:bodyPr>
            <a:noAutofit/>
          </a:bodyPr>
          <a:lstStyle/>
          <a:p>
            <a:pPr marL="109728" indent="0" algn="r">
              <a:buNone/>
            </a:pPr>
            <a:r>
              <a:rPr lang="en-US" sz="3600" b="1" dirty="0" smtClean="0">
                <a:effectLst>
                  <a:outerShdw blurRad="38100" dist="50800" dir="8100000" algn="tr" rotWithShape="0">
                    <a:prstClr val="black"/>
                  </a:outerShdw>
                </a:effectLst>
              </a:rPr>
              <a:t>Are </a:t>
            </a:r>
            <a:r>
              <a:rPr lang="en-US" sz="3600" b="1" dirty="0">
                <a:effectLst>
                  <a:outerShdw blurRad="38100" dist="50800" dir="8100000" algn="tr" rotWithShape="0">
                    <a:prstClr val="black"/>
                  </a:outerShdw>
                </a:effectLst>
              </a:rPr>
              <a:t>we so </a:t>
            </a:r>
            <a:r>
              <a:rPr lang="en-US" sz="3600" b="1" dirty="0" smtClean="0">
                <a:effectLst>
                  <a:outerShdw blurRad="38100" dist="50800" dir="8100000" algn="tr" rotWithShape="0">
                    <a:prstClr val="black"/>
                  </a:outerShdw>
                </a:effectLst>
              </a:rPr>
              <a:t>indoctrinated </a:t>
            </a:r>
            <a:r>
              <a:rPr lang="en-US" sz="3600" b="1" dirty="0">
                <a:effectLst>
                  <a:outerShdw blurRad="38100" dist="50800" dir="8100000" algn="tr" rotWithShape="0">
                    <a:prstClr val="black"/>
                  </a:outerShdw>
                </a:effectLst>
              </a:rPr>
              <a:t>in paganism that we don’t even recognize it</a:t>
            </a:r>
            <a:r>
              <a:rPr lang="en-US" sz="3600" b="1" dirty="0" smtClean="0">
                <a:effectLst>
                  <a:outerShdw blurRad="38100" dist="50800" dir="8100000" algn="tr" rotWithShape="0">
                    <a:prstClr val="black"/>
                  </a:outerShdw>
                </a:effectLst>
              </a:rPr>
              <a:t>?</a:t>
            </a:r>
            <a:r>
              <a:rPr lang="en-US" sz="3600" dirty="0">
                <a:effectLst>
                  <a:outerShdw blurRad="38100" dist="50800" dir="8100000" algn="tr" rotWithShape="0">
                    <a:prstClr val="black"/>
                  </a:outerShdw>
                </a:effectLst>
              </a:rPr>
              <a:t> </a:t>
            </a:r>
            <a:endParaRPr lang="en-US" sz="3600" b="1" dirty="0">
              <a:effectLst>
                <a:outerShdw blurRad="38100" dist="50800" dir="8100000" algn="tr" rotWithShape="0">
                  <a:prstClr val="black"/>
                </a:outerShdw>
              </a:effectLst>
            </a:endParaRPr>
          </a:p>
        </p:txBody>
      </p:sp>
      <p:grpSp>
        <p:nvGrpSpPr>
          <p:cNvPr id="11" name="Group 10"/>
          <p:cNvGrpSpPr/>
          <p:nvPr/>
        </p:nvGrpSpPr>
        <p:grpSpPr>
          <a:xfrm>
            <a:off x="4851551" y="2771467"/>
            <a:ext cx="4004180" cy="2246664"/>
            <a:chOff x="4851551" y="2771467"/>
            <a:chExt cx="4004180" cy="2246664"/>
          </a:xfrm>
        </p:grpSpPr>
        <p:sp>
          <p:nvSpPr>
            <p:cNvPr id="7" name="TextBox 6"/>
            <p:cNvSpPr txBox="1"/>
            <p:nvPr/>
          </p:nvSpPr>
          <p:spPr>
            <a:xfrm rot="586311">
              <a:off x="4851551" y="2771467"/>
              <a:ext cx="4004180" cy="2031325"/>
            </a:xfrm>
            <a:prstGeom prst="rect">
              <a:avLst/>
            </a:prstGeom>
            <a:solidFill>
              <a:schemeClr val="bg1">
                <a:lumMod val="65000"/>
                <a:lumOff val="35000"/>
              </a:schemeClr>
            </a:solidFill>
          </p:spPr>
          <p:txBody>
            <a:bodyPr wrap="square" rtlCol="0">
              <a:spAutoFit/>
            </a:bodyPr>
            <a:lstStyle/>
            <a:p>
              <a:r>
                <a:rPr lang="en-US" sz="3600" dirty="0">
                  <a:effectLst>
                    <a:outerShdw blurRad="38100" dist="50800" dir="8100000" algn="tr" rotWithShape="0">
                      <a:prstClr val="black"/>
                    </a:outerShdw>
                  </a:effectLst>
                </a:rPr>
                <a:t>What about the pagan festival of </a:t>
              </a:r>
              <a:r>
                <a:rPr lang="en-US" sz="3600" b="1" dirty="0">
                  <a:effectLst>
                    <a:outerShdw blurRad="38100" dist="50800" dir="8100000" algn="tr" rotWithShape="0">
                      <a:prstClr val="black"/>
                    </a:outerShdw>
                  </a:effectLst>
                </a:rPr>
                <a:t>Halloween</a:t>
              </a:r>
              <a:r>
                <a:rPr lang="en-US" sz="3600" dirty="0">
                  <a:effectLst>
                    <a:outerShdw blurRad="38100" dist="50800" dir="8100000" algn="tr" rotWithShape="0">
                      <a:prstClr val="black"/>
                    </a:outerShdw>
                  </a:effectLst>
                </a:rPr>
                <a:t>? </a:t>
              </a:r>
            </a:p>
            <a:p>
              <a:endParaRPr lang="en-US" dirty="0"/>
            </a:p>
          </p:txBody>
        </p:sp>
        <p:pic>
          <p:nvPicPr>
            <p:cNvPr id="1026" name="Picture 2" descr="C:\Program Files (x86)\Microsoft Office\MEDIA\CAGCAT10\j030549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7705">
              <a:off x="7401649" y="3960884"/>
              <a:ext cx="1288215" cy="10572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96243" y="2305398"/>
            <a:ext cx="4366146" cy="2800767"/>
            <a:chOff x="396243" y="2361635"/>
            <a:chExt cx="4366146" cy="2800767"/>
          </a:xfrm>
        </p:grpSpPr>
        <p:sp>
          <p:nvSpPr>
            <p:cNvPr id="8" name="TextBox 7"/>
            <p:cNvSpPr txBox="1"/>
            <p:nvPr/>
          </p:nvSpPr>
          <p:spPr>
            <a:xfrm rot="20879480">
              <a:off x="396243" y="2361635"/>
              <a:ext cx="4366146" cy="2800767"/>
            </a:xfrm>
            <a:prstGeom prst="rect">
              <a:avLst/>
            </a:prstGeom>
            <a:solidFill>
              <a:schemeClr val="accent1">
                <a:lumMod val="40000"/>
                <a:lumOff val="60000"/>
              </a:schemeClr>
            </a:solidFill>
          </p:spPr>
          <p:txBody>
            <a:bodyPr wrap="square" rtlCol="0">
              <a:spAutoFit/>
            </a:bodyPr>
            <a:lstStyle/>
            <a:p>
              <a:pPr algn="r"/>
              <a:r>
                <a:rPr lang="en-US" sz="3600" b="1" dirty="0" smtClean="0">
                  <a:solidFill>
                    <a:srgbClr val="6DE83C"/>
                  </a:solidFill>
                  <a:effectLst>
                    <a:outerShdw blurRad="38100" dist="50800" dir="8100000" algn="tr" rotWithShape="0">
                      <a:prstClr val="black"/>
                    </a:outerShdw>
                  </a:effectLst>
                </a:rPr>
                <a:t>Christmas</a:t>
              </a:r>
            </a:p>
            <a:p>
              <a:pPr algn="r"/>
              <a:r>
                <a:rPr lang="en-US" sz="3600" b="1" dirty="0" smtClean="0">
                  <a:solidFill>
                    <a:srgbClr val="6DE83C"/>
                  </a:solidFill>
                  <a:effectLst>
                    <a:outerShdw blurRad="38100" dist="50800" dir="8100000" algn="tr" rotWithShape="0">
                      <a:prstClr val="black"/>
                    </a:outerShdw>
                  </a:effectLst>
                </a:rPr>
                <a:t>trees</a:t>
              </a:r>
              <a:r>
                <a:rPr lang="en-US" sz="3600" dirty="0" smtClean="0">
                  <a:solidFill>
                    <a:srgbClr val="6DE83C"/>
                  </a:solidFill>
                  <a:effectLst>
                    <a:outerShdw blurRad="38100" dist="50800" dir="8100000" algn="tr" rotWithShape="0">
                      <a:prstClr val="black"/>
                    </a:outerShdw>
                  </a:effectLst>
                </a:rPr>
                <a:t>?</a:t>
              </a:r>
            </a:p>
            <a:p>
              <a:endParaRPr lang="en-US" sz="3600" b="1" dirty="0" smtClean="0">
                <a:effectLst>
                  <a:outerShdw blurRad="38100" dist="50800" dir="8100000" algn="tr" rotWithShape="0">
                    <a:prstClr val="black"/>
                  </a:outerShdw>
                </a:effectLst>
              </a:endParaRPr>
            </a:p>
            <a:p>
              <a:r>
                <a:rPr lang="en-US" sz="3600" b="1" dirty="0" smtClean="0">
                  <a:solidFill>
                    <a:srgbClr val="FF0000"/>
                  </a:solidFill>
                  <a:effectLst>
                    <a:outerShdw blurRad="38100" dist="50800" dir="8100000" algn="tr" rotWithShape="0">
                      <a:prstClr val="black"/>
                    </a:outerShdw>
                  </a:effectLst>
                </a:rPr>
                <a:t>Santa </a:t>
              </a:r>
              <a:r>
                <a:rPr lang="en-US" sz="3600" b="1" dirty="0">
                  <a:solidFill>
                    <a:srgbClr val="FF0000"/>
                  </a:solidFill>
                  <a:effectLst>
                    <a:outerShdw blurRad="38100" dist="50800" dir="8100000" algn="tr" rotWithShape="0">
                      <a:prstClr val="black"/>
                    </a:outerShdw>
                  </a:effectLst>
                </a:rPr>
                <a:t>Claus</a:t>
              </a:r>
              <a:r>
                <a:rPr lang="en-US" sz="3600" dirty="0" smtClean="0">
                  <a:solidFill>
                    <a:srgbClr val="FF0000"/>
                  </a:solidFill>
                  <a:effectLst>
                    <a:outerShdw blurRad="38100" dist="50800" dir="8100000" algn="tr" rotWithShape="0">
                      <a:prstClr val="black"/>
                    </a:outerShdw>
                  </a:effectLst>
                </a:rPr>
                <a:t>?</a:t>
              </a:r>
            </a:p>
            <a:p>
              <a:endParaRPr lang="en-US" sz="1600" b="1" dirty="0">
                <a:solidFill>
                  <a:srgbClr val="FF0000"/>
                </a:solidFill>
              </a:endParaRPr>
            </a:p>
            <a:p>
              <a:endParaRPr lang="en-US" sz="1600" dirty="0"/>
            </a:p>
          </p:txBody>
        </p:sp>
        <p:sp>
          <p:nvSpPr>
            <p:cNvPr id="12" name="Tree"/>
            <p:cNvSpPr>
              <a:spLocks noEditPoints="1" noChangeArrowheads="1"/>
            </p:cNvSpPr>
            <p:nvPr/>
          </p:nvSpPr>
          <p:spPr bwMode="auto">
            <a:xfrm rot="20798285">
              <a:off x="481435" y="2943086"/>
              <a:ext cx="1129993" cy="108291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27" name="Picture 3" descr="C:\Program Files (x86)\Microsoft Office\MEDIA\CAGCAT10\j018329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892" y="3580108"/>
              <a:ext cx="1047489" cy="1123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9974" y="1142870"/>
            <a:ext cx="3101063" cy="1231537"/>
            <a:chOff x="509977" y="1462364"/>
            <a:chExt cx="3101063" cy="1231537"/>
          </a:xfrm>
        </p:grpSpPr>
        <p:sp>
          <p:nvSpPr>
            <p:cNvPr id="9" name="TextBox 8"/>
            <p:cNvSpPr txBox="1"/>
            <p:nvPr/>
          </p:nvSpPr>
          <p:spPr>
            <a:xfrm rot="20115732">
              <a:off x="509977" y="1493572"/>
              <a:ext cx="3101063" cy="1200329"/>
            </a:xfrm>
            <a:prstGeom prst="rect">
              <a:avLst/>
            </a:prstGeom>
            <a:solidFill>
              <a:srgbClr val="FF0000"/>
            </a:solidFill>
          </p:spPr>
          <p:txBody>
            <a:bodyPr wrap="square" rtlCol="0">
              <a:spAutoFit/>
            </a:bodyPr>
            <a:lstStyle/>
            <a:p>
              <a:pPr algn="ctr"/>
              <a:r>
                <a:rPr lang="en-US" sz="3600" b="1" dirty="0" smtClean="0">
                  <a:solidFill>
                    <a:schemeClr val="bg1"/>
                  </a:solidFill>
                </a:rPr>
                <a:t>Valentine’s</a:t>
              </a:r>
            </a:p>
            <a:p>
              <a:pPr algn="ctr"/>
              <a:r>
                <a:rPr lang="en-US" sz="3600" b="1" dirty="0" smtClean="0">
                  <a:solidFill>
                    <a:schemeClr val="bg1"/>
                  </a:solidFill>
                </a:rPr>
                <a:t>Day</a:t>
              </a:r>
              <a:r>
                <a:rPr lang="en-US" sz="3600" dirty="0" smtClean="0">
                  <a:solidFill>
                    <a:schemeClr val="bg1"/>
                  </a:solidFill>
                </a:rPr>
                <a:t>?</a:t>
              </a:r>
              <a:endParaRPr lang="en-US" sz="3600" dirty="0">
                <a:solidFill>
                  <a:schemeClr val="bg1"/>
                </a:solidFill>
              </a:endParaRPr>
            </a:p>
          </p:txBody>
        </p:sp>
        <p:pic>
          <p:nvPicPr>
            <p:cNvPr id="1029" name="Picture 5" descr="C:\Program Files (x86)\Microsoft Office\MEDIA\CAGCAT10\j023087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84528">
              <a:off x="2764341" y="1462364"/>
              <a:ext cx="794831" cy="8004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5029199" y="1132360"/>
            <a:ext cx="3871419" cy="1332686"/>
            <a:chOff x="5029199" y="1132360"/>
            <a:chExt cx="3871419" cy="1332686"/>
          </a:xfrm>
        </p:grpSpPr>
        <p:sp>
          <p:nvSpPr>
            <p:cNvPr id="10" name="TextBox 9"/>
            <p:cNvSpPr txBox="1"/>
            <p:nvPr/>
          </p:nvSpPr>
          <p:spPr>
            <a:xfrm rot="646032">
              <a:off x="5029199" y="1264717"/>
              <a:ext cx="3863453" cy="1200329"/>
            </a:xfrm>
            <a:prstGeom prst="rect">
              <a:avLst/>
            </a:prstGeom>
            <a:solidFill>
              <a:schemeClr val="accent5">
                <a:lumMod val="20000"/>
                <a:lumOff val="80000"/>
              </a:schemeClr>
            </a:solidFill>
          </p:spPr>
          <p:txBody>
            <a:bodyPr wrap="square" rtlCol="0">
              <a:spAutoFit/>
            </a:bodyPr>
            <a:lstStyle/>
            <a:p>
              <a:pPr algn="ctr"/>
              <a:r>
                <a:rPr lang="en-US" sz="3600" b="1" dirty="0">
                  <a:solidFill>
                    <a:schemeClr val="accent2">
                      <a:lumMod val="50000"/>
                    </a:schemeClr>
                  </a:solidFill>
                </a:rPr>
                <a:t>Easter </a:t>
              </a:r>
              <a:r>
                <a:rPr lang="en-US" sz="3600" b="1" dirty="0" smtClean="0">
                  <a:solidFill>
                    <a:schemeClr val="accent2">
                      <a:lumMod val="50000"/>
                    </a:schemeClr>
                  </a:solidFill>
                </a:rPr>
                <a:t>Eggs/Bunnies</a:t>
              </a:r>
              <a:r>
                <a:rPr lang="en-US" sz="3600" dirty="0" smtClean="0">
                  <a:solidFill>
                    <a:schemeClr val="accent2">
                      <a:lumMod val="50000"/>
                    </a:schemeClr>
                  </a:solidFill>
                </a:rPr>
                <a:t>?</a:t>
              </a:r>
              <a:endParaRPr lang="en-US" sz="3600" dirty="0">
                <a:solidFill>
                  <a:schemeClr val="accent2">
                    <a:lumMod val="50000"/>
                  </a:schemeClr>
                </a:solidFill>
              </a:endParaRPr>
            </a:p>
          </p:txBody>
        </p:sp>
        <p:pic>
          <p:nvPicPr>
            <p:cNvPr id="1030" name="Picture 6" descr="C:\Program Files (x86)\Microsoft Office\MEDIA\CAGCAT10\j030493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73760">
              <a:off x="7664969" y="1132360"/>
              <a:ext cx="1235649" cy="11325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47979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50"/>
                            </p:stCondLst>
                            <p:childTnLst>
                              <p:par>
                                <p:cTn id="12" presetID="15" presetClass="entr" presetSubtype="0" fill="hold" nodeType="afterEffect">
                                  <p:stCondLst>
                                    <p:cond delay="40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6250"/>
                            </p:stCondLst>
                            <p:childTnLst>
                              <p:par>
                                <p:cTn id="19" presetID="15" presetClass="entr" presetSubtype="0" fill="hold" nodeType="afterEffect">
                                  <p:stCondLst>
                                    <p:cond delay="40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1250"/>
                            </p:stCondLst>
                            <p:childTnLst>
                              <p:par>
                                <p:cTn id="26" presetID="15" presetClass="entr" presetSubtype="0" fill="hold" nodeType="afterEffect">
                                  <p:stCondLst>
                                    <p:cond delay="40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6250"/>
                            </p:stCondLst>
                            <p:childTnLst>
                              <p:par>
                                <p:cTn id="33" presetID="53" presetClass="entr" presetSubtype="16" fill="hold" nodeType="afterEffect">
                                  <p:stCondLst>
                                    <p:cond delay="400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400" dirty="0">
                <a:effectLst/>
                <a:latin typeface="+mn-lt"/>
                <a:ea typeface="Calibri"/>
                <a:cs typeface="Times New Roman"/>
              </a:rPr>
              <a:t>The </a:t>
            </a:r>
            <a:r>
              <a:rPr lang="en-US" sz="4400" dirty="0" smtClean="0">
                <a:effectLst/>
                <a:latin typeface="+mn-lt"/>
                <a:ea typeface="Calibri"/>
                <a:cs typeface="Times New Roman"/>
              </a:rPr>
              <a:t>Condemnation </a:t>
            </a:r>
            <a:r>
              <a:rPr lang="en-US" sz="3200" dirty="0" smtClean="0">
                <a:effectLst/>
                <a:latin typeface="+mn-lt"/>
                <a:ea typeface="Calibri"/>
                <a:cs typeface="Times New Roman"/>
              </a:rPr>
              <a:t>– verse 15</a:t>
            </a:r>
            <a:endParaRPr lang="en-US" sz="4400" dirty="0">
              <a:latin typeface="+mn-lt"/>
            </a:endParaRPr>
          </a:p>
        </p:txBody>
      </p:sp>
      <p:sp>
        <p:nvSpPr>
          <p:cNvPr id="3" name="Content Placeholder 2"/>
          <p:cNvSpPr>
            <a:spLocks noGrp="1"/>
          </p:cNvSpPr>
          <p:nvPr>
            <p:ph idx="1"/>
          </p:nvPr>
        </p:nvSpPr>
        <p:spPr>
          <a:xfrm>
            <a:off x="381000" y="1219201"/>
            <a:ext cx="8305800" cy="5333999"/>
          </a:xfrm>
        </p:spPr>
        <p:txBody>
          <a:bodyPr>
            <a:noAutofit/>
          </a:bodyPr>
          <a:lstStyle/>
          <a:p>
            <a:pPr marL="109728" indent="0">
              <a:buNone/>
            </a:pPr>
            <a:r>
              <a:rPr lang="en-US" sz="3600" b="1" u="sng" dirty="0">
                <a:effectLst>
                  <a:outerShdw blurRad="38100" dist="50800" dir="8100000" algn="tr" rotWithShape="0">
                    <a:prstClr val="black"/>
                  </a:outerShdw>
                </a:effectLst>
              </a:rPr>
              <a:t>Matthew 16:18</a:t>
            </a:r>
            <a:r>
              <a:rPr lang="en-US" sz="3600" b="1" dirty="0">
                <a:effectLst>
                  <a:outerShdw blurRad="38100" dist="50800" dir="8100000" algn="tr" rotWithShape="0">
                    <a:prstClr val="black"/>
                  </a:outerShdw>
                </a:effectLst>
              </a:rPr>
              <a:t> tells us, </a:t>
            </a:r>
            <a:r>
              <a:rPr lang="en-US" sz="3600" b="1" i="1" dirty="0">
                <a:effectLst>
                  <a:outerShdw blurRad="38100" dist="50800" dir="8100000" algn="tr" rotWithShape="0">
                    <a:prstClr val="black"/>
                  </a:outerShdw>
                </a:effectLst>
              </a:rPr>
              <a:t>“upon this rock I will build My church, and the gates of hell will not prevail against it”</a:t>
            </a:r>
            <a:r>
              <a:rPr lang="en-US" sz="3600" b="1" dirty="0">
                <a:effectLst>
                  <a:outerShdw blurRad="38100" dist="50800" dir="8100000" algn="tr" rotWithShape="0">
                    <a:prstClr val="black"/>
                  </a:outerShdw>
                </a:effectLst>
              </a:rPr>
              <a:t> </a:t>
            </a:r>
            <a:endParaRPr lang="en-US" sz="3600" dirty="0">
              <a:effectLst>
                <a:outerShdw blurRad="38100" dist="50800" dir="8100000" algn="tr" rotWithShape="0">
                  <a:prstClr val="black"/>
                </a:outerShdw>
              </a:effectLst>
            </a:endParaRPr>
          </a:p>
          <a:p>
            <a:pPr marL="109728" indent="0" algn="r">
              <a:buNone/>
            </a:pPr>
            <a:r>
              <a:rPr lang="en-US" sz="3600" b="1" dirty="0" smtClean="0">
                <a:effectLst>
                  <a:outerShdw blurRad="38100" dist="50800" dir="8100000" algn="tr" rotWithShape="0">
                    <a:prstClr val="black"/>
                  </a:outerShdw>
                </a:effectLst>
              </a:rPr>
              <a:t>We </a:t>
            </a:r>
            <a:r>
              <a:rPr lang="en-US" sz="3600" b="1" dirty="0">
                <a:effectLst>
                  <a:outerShdw blurRad="38100" dist="50800" dir="8100000" algn="tr" rotWithShape="0">
                    <a:prstClr val="black"/>
                  </a:outerShdw>
                </a:effectLst>
              </a:rPr>
              <a:t>will </a:t>
            </a:r>
            <a:r>
              <a:rPr lang="en-US" sz="3600" b="1" dirty="0" smtClean="0">
                <a:effectLst>
                  <a:outerShdw blurRad="38100" dist="50800" dir="8100000" algn="tr" rotWithShape="0">
                    <a:prstClr val="black"/>
                  </a:outerShdw>
                </a:effectLst>
              </a:rPr>
              <a:t>never </a:t>
            </a:r>
            <a:r>
              <a:rPr lang="en-US" sz="3600" b="1" dirty="0">
                <a:effectLst>
                  <a:outerShdw blurRad="38100" dist="50800" dir="8100000" algn="tr" rotWithShape="0">
                    <a:prstClr val="black"/>
                  </a:outerShdw>
                </a:effectLst>
              </a:rPr>
              <a:t>be conquered from any power coming </a:t>
            </a:r>
            <a:r>
              <a:rPr lang="en-US" sz="3600" b="1" dirty="0" smtClean="0">
                <a:effectLst>
                  <a:outerShdw blurRad="38100" dist="50800" dir="8100000" algn="tr" rotWithShape="0">
                    <a:prstClr val="black"/>
                  </a:outerShdw>
                </a:effectLst>
              </a:rPr>
              <a:t>from outside </a:t>
            </a:r>
            <a:r>
              <a:rPr lang="en-US" sz="3600" b="1" dirty="0">
                <a:effectLst>
                  <a:outerShdw blurRad="38100" dist="50800" dir="8100000" algn="tr" rotWithShape="0">
                    <a:prstClr val="black"/>
                  </a:outerShdw>
                </a:effectLst>
              </a:rPr>
              <a:t>our churches, but we must carefully guard what we allow to </a:t>
            </a:r>
            <a:r>
              <a:rPr lang="en-US" sz="3600" b="1" dirty="0" smtClean="0">
                <a:effectLst>
                  <a:outerShdw blurRad="38100" dist="50800" dir="8100000" algn="tr" rotWithShape="0">
                    <a:prstClr val="black"/>
                  </a:outerShdw>
                </a:effectLst>
              </a:rPr>
              <a:t>emerge and take hold on </a:t>
            </a:r>
            <a:r>
              <a:rPr lang="en-US" sz="3600" b="1" dirty="0">
                <a:effectLst>
                  <a:outerShdw blurRad="38100" dist="50800" dir="8100000" algn="tr" rotWithShape="0">
                    <a:prstClr val="black"/>
                  </a:outerShdw>
                </a:effectLst>
              </a:rPr>
              <a:t>the inside.</a:t>
            </a:r>
          </a:p>
        </p:txBody>
      </p:sp>
      <p:sp>
        <p:nvSpPr>
          <p:cNvPr id="17" name="TextBox 16"/>
          <p:cNvSpPr txBox="1"/>
          <p:nvPr/>
        </p:nvSpPr>
        <p:spPr>
          <a:xfrm>
            <a:off x="533400" y="1295400"/>
            <a:ext cx="8077200" cy="5139869"/>
          </a:xfrm>
          <a:prstGeom prst="rect">
            <a:avLst/>
          </a:prstGeom>
          <a:solidFill>
            <a:schemeClr val="accent1">
              <a:lumMod val="40000"/>
              <a:lumOff val="60000"/>
            </a:schemeClr>
          </a:solidFill>
        </p:spPr>
        <p:txBody>
          <a:bodyPr wrap="square" rtlCol="0">
            <a:spAutoFit/>
          </a:bodyPr>
          <a:lstStyle/>
          <a:p>
            <a:pPr marL="109728" indent="0" algn="ctr">
              <a:buNone/>
            </a:pPr>
            <a:endParaRPr lang="en-US" sz="2800" b="1" dirty="0" smtClean="0"/>
          </a:p>
          <a:p>
            <a:pPr marL="109728" indent="0" algn="ctr">
              <a:buNone/>
            </a:pPr>
            <a:r>
              <a:rPr lang="en-US" sz="3600" b="1" dirty="0" smtClean="0">
                <a:solidFill>
                  <a:schemeClr val="bg1"/>
                </a:solidFill>
              </a:rPr>
              <a:t>Differing Opinions</a:t>
            </a:r>
          </a:p>
          <a:p>
            <a:pPr marL="109728" indent="0" algn="ctr">
              <a:buNone/>
            </a:pPr>
            <a:r>
              <a:rPr lang="en-US" sz="3600" b="1" dirty="0" smtClean="0">
                <a:solidFill>
                  <a:schemeClr val="bg1"/>
                </a:solidFill>
              </a:rPr>
              <a:t>One Belief</a:t>
            </a:r>
          </a:p>
          <a:p>
            <a:pPr marL="109728" indent="0" algn="ctr">
              <a:buNone/>
            </a:pPr>
            <a:endParaRPr lang="en-US" sz="3600" b="1" dirty="0" smtClean="0">
              <a:solidFill>
                <a:schemeClr val="bg1"/>
              </a:solidFill>
            </a:endParaRPr>
          </a:p>
          <a:p>
            <a:pPr marL="109728" indent="0" algn="ctr">
              <a:buNone/>
            </a:pPr>
            <a:r>
              <a:rPr lang="en-US" sz="3600" b="1" dirty="0" smtClean="0">
                <a:solidFill>
                  <a:schemeClr val="bg1"/>
                </a:solidFill>
              </a:rPr>
              <a:t>Opinions we can discuss, ponder, &amp; still enjoy fellowship</a:t>
            </a:r>
          </a:p>
          <a:p>
            <a:pPr marL="109728" indent="0" algn="ctr">
              <a:buNone/>
            </a:pPr>
            <a:endParaRPr lang="en-US" sz="2000" b="1" dirty="0" smtClean="0">
              <a:solidFill>
                <a:schemeClr val="bg1"/>
              </a:solidFill>
            </a:endParaRPr>
          </a:p>
          <a:p>
            <a:pPr marL="109728" indent="0" algn="ctr">
              <a:buNone/>
            </a:pPr>
            <a:r>
              <a:rPr lang="en-US" sz="3600" b="1" dirty="0" smtClean="0">
                <a:solidFill>
                  <a:schemeClr val="bg1"/>
                </a:solidFill>
              </a:rPr>
              <a:t>Doctrinal Beliefs become a Point of Fellowship &amp; we must part</a:t>
            </a:r>
          </a:p>
          <a:p>
            <a:pPr marL="109728" indent="0" algn="ctr">
              <a:buNone/>
            </a:pPr>
            <a:endParaRPr lang="en-US" sz="2800" b="1" dirty="0"/>
          </a:p>
        </p:txBody>
      </p:sp>
    </p:spTree>
    <p:extLst>
      <p:ext uri="{BB962C8B-B14F-4D97-AF65-F5344CB8AC3E}">
        <p14:creationId xmlns:p14="http://schemas.microsoft.com/office/powerpoint/2010/main" val="7744216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3000"/>
                            </p:stCondLst>
                            <p:childTnLst>
                              <p:par>
                                <p:cTn id="11" presetID="53" presetClass="entr" presetSubtype="16" fill="hold"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400" dirty="0">
                <a:effectLst/>
                <a:latin typeface="+mn-lt"/>
                <a:ea typeface="Calibri"/>
                <a:cs typeface="Times New Roman"/>
              </a:rPr>
              <a:t>The </a:t>
            </a:r>
            <a:r>
              <a:rPr lang="en-US" sz="4400" dirty="0" smtClean="0">
                <a:effectLst/>
                <a:latin typeface="+mn-lt"/>
                <a:ea typeface="Calibri"/>
                <a:cs typeface="Times New Roman"/>
              </a:rPr>
              <a:t>Counsel </a:t>
            </a:r>
            <a:r>
              <a:rPr lang="en-US" sz="3200" dirty="0" smtClean="0">
                <a:effectLst/>
                <a:latin typeface="+mn-lt"/>
                <a:ea typeface="Calibri"/>
                <a:cs typeface="Times New Roman"/>
              </a:rPr>
              <a:t>– verse 16</a:t>
            </a:r>
            <a:endParaRPr lang="en-US" sz="4400" dirty="0">
              <a:latin typeface="+mn-lt"/>
            </a:endParaRPr>
          </a:p>
        </p:txBody>
      </p:sp>
      <p:sp>
        <p:nvSpPr>
          <p:cNvPr id="3" name="Content Placeholder 2"/>
          <p:cNvSpPr>
            <a:spLocks noGrp="1"/>
          </p:cNvSpPr>
          <p:nvPr>
            <p:ph idx="1"/>
          </p:nvPr>
        </p:nvSpPr>
        <p:spPr>
          <a:xfrm>
            <a:off x="381000" y="1371600"/>
            <a:ext cx="8305800" cy="5181600"/>
          </a:xfrm>
        </p:spPr>
        <p:txBody>
          <a:bodyPr>
            <a:noAutofit/>
          </a:bodyPr>
          <a:lstStyle/>
          <a:p>
            <a:pPr marL="109728" indent="0">
              <a:buNone/>
            </a:pPr>
            <a:r>
              <a:rPr lang="en-US" sz="3600" b="1" i="1" dirty="0">
                <a:solidFill>
                  <a:schemeClr val="bg1"/>
                </a:solidFill>
              </a:rPr>
              <a:t>Repent, or else I will come to you quickly and will fight against them with the sword of My mouth</a:t>
            </a:r>
            <a:r>
              <a:rPr lang="en-US" sz="3600" b="1" i="1" dirty="0" smtClean="0">
                <a:solidFill>
                  <a:schemeClr val="bg1"/>
                </a:solidFill>
              </a:rPr>
              <a:t>.</a:t>
            </a:r>
          </a:p>
          <a:p>
            <a:pPr marL="109728" indent="0">
              <a:buNone/>
            </a:pPr>
            <a:endParaRPr lang="en-US" sz="2400" b="1" dirty="0" smtClean="0"/>
          </a:p>
          <a:p>
            <a:pPr marL="109728" indent="0">
              <a:buNone/>
            </a:pPr>
            <a:r>
              <a:rPr lang="en-US" sz="4000" b="1" dirty="0" smtClean="0">
                <a:ln>
                  <a:solidFill>
                    <a:schemeClr val="tx1"/>
                  </a:solidFill>
                </a:ln>
                <a:solidFill>
                  <a:srgbClr val="FF0000"/>
                </a:solidFill>
                <a:effectLst>
                  <a:outerShdw blurRad="50800" dist="38100" dir="8100000" algn="tr" rotWithShape="0">
                    <a:prstClr val="black"/>
                  </a:outerShdw>
                </a:effectLst>
              </a:rPr>
              <a:t>Turn away!!</a:t>
            </a:r>
          </a:p>
          <a:p>
            <a:pPr marL="109728" indent="0" algn="r">
              <a:buNone/>
            </a:pPr>
            <a:r>
              <a:rPr lang="en-US" sz="4000" b="1" dirty="0" smtClean="0">
                <a:solidFill>
                  <a:schemeClr val="bg2"/>
                </a:solidFill>
                <a:effectLst>
                  <a:outerShdw blurRad="50800" dist="38100" dir="8100000" algn="tr" rotWithShape="0">
                    <a:prstClr val="black"/>
                  </a:outerShdw>
                </a:effectLst>
              </a:rPr>
              <a:t>God is fighting these idolatrous doctrines with </a:t>
            </a:r>
            <a:r>
              <a:rPr lang="en-US" sz="4000" b="1" dirty="0" smtClean="0">
                <a:solidFill>
                  <a:schemeClr val="bg1"/>
                </a:solidFill>
                <a:effectLst>
                  <a:outerShdw blurRad="50800" dist="38100" dir="8100000" algn="tr" rotWithShape="0">
                    <a:prstClr val="black"/>
                  </a:outerShdw>
                </a:effectLst>
              </a:rPr>
              <a:t>His Truth</a:t>
            </a:r>
            <a:r>
              <a:rPr lang="en-US" sz="4000" b="1" dirty="0" smtClean="0">
                <a:solidFill>
                  <a:schemeClr val="bg2"/>
                </a:solidFill>
                <a:effectLst>
                  <a:outerShdw blurRad="50800" dist="38100" dir="8100000" algn="tr" rotWithShape="0">
                    <a:prstClr val="black"/>
                  </a:outerShdw>
                </a:effectLst>
              </a:rPr>
              <a:t>!!</a:t>
            </a:r>
          </a:p>
          <a:p>
            <a:pPr marL="109728" indent="0">
              <a:buNone/>
            </a:pPr>
            <a:r>
              <a:rPr lang="en-US" sz="4000" b="1" dirty="0" smtClean="0">
                <a:solidFill>
                  <a:srgbClr val="003399"/>
                </a:solidFill>
                <a:effectLst>
                  <a:outerShdw blurRad="50800" dist="38100" dir="8100000" algn="tr" rotWithShape="0">
                    <a:prstClr val="black"/>
                  </a:outerShdw>
                </a:effectLst>
              </a:rPr>
              <a:t>Are we listening?</a:t>
            </a:r>
            <a:endParaRPr lang="en-US" sz="4000" b="1" dirty="0">
              <a:solidFill>
                <a:srgbClr val="003399"/>
              </a:solidFill>
              <a:effectLst>
                <a:outerShdw blurRad="50800" dist="38100" dir="8100000" algn="tr" rotWithShape="0">
                  <a:prstClr val="black"/>
                </a:outerShdw>
              </a:effectLst>
            </a:endParaRPr>
          </a:p>
        </p:txBody>
      </p:sp>
    </p:spTree>
    <p:extLst>
      <p:ext uri="{BB962C8B-B14F-4D97-AF65-F5344CB8AC3E}">
        <p14:creationId xmlns:p14="http://schemas.microsoft.com/office/powerpoint/2010/main" val="31035572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5500"/>
                            </p:stCondLst>
                            <p:childTnLst>
                              <p:par>
                                <p:cTn id="17" presetID="53" presetClass="entr" presetSubtype="16"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8500"/>
                            </p:stCondLst>
                            <p:childTnLst>
                              <p:par>
                                <p:cTn id="23" presetID="53" presetClass="entr" presetSubtype="16" fill="hold" nodeType="after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latin typeface="+mn-lt"/>
                <a:ea typeface="Times New Roman"/>
                <a:cs typeface="Times New Roman"/>
              </a:rPr>
              <a:t>The Closing </a:t>
            </a:r>
            <a:r>
              <a:rPr lang="en-US" sz="4400" dirty="0" smtClean="0">
                <a:effectLst/>
                <a:latin typeface="+mn-lt"/>
                <a:ea typeface="Times New Roman"/>
                <a:cs typeface="Times New Roman"/>
              </a:rPr>
              <a:t>– </a:t>
            </a:r>
            <a:r>
              <a:rPr lang="en-US" sz="3200" dirty="0" smtClean="0">
                <a:effectLst/>
                <a:latin typeface="+mn-lt"/>
                <a:ea typeface="Times New Roman"/>
                <a:cs typeface="Times New Roman"/>
              </a:rPr>
              <a:t>verse 17</a:t>
            </a:r>
            <a:endParaRPr lang="en-US" sz="3200" dirty="0">
              <a:latin typeface="+mn-lt"/>
            </a:endParaRPr>
          </a:p>
        </p:txBody>
      </p:sp>
      <p:sp>
        <p:nvSpPr>
          <p:cNvPr id="3" name="Content Placeholder 2"/>
          <p:cNvSpPr>
            <a:spLocks noGrp="1"/>
          </p:cNvSpPr>
          <p:nvPr>
            <p:ph idx="1"/>
          </p:nvPr>
        </p:nvSpPr>
        <p:spPr>
          <a:xfrm>
            <a:off x="437297" y="2438400"/>
            <a:ext cx="8229600" cy="3276600"/>
          </a:xfrm>
        </p:spPr>
        <p:txBody>
          <a:bodyPr>
            <a:normAutofit/>
          </a:bodyPr>
          <a:lstStyle/>
          <a:p>
            <a:pPr marL="109728" indent="0">
              <a:buNone/>
            </a:pPr>
            <a:r>
              <a:rPr lang="en-US" sz="4000" b="1" i="1" dirty="0" smtClean="0">
                <a:solidFill>
                  <a:schemeClr val="bg1"/>
                </a:solidFill>
              </a:rPr>
              <a:t>He who has an ear let him hear what the Spirit says to the churches. </a:t>
            </a:r>
            <a:endParaRPr lang="en-US" sz="4000" dirty="0">
              <a:solidFill>
                <a:schemeClr val="bg1"/>
              </a:solidFill>
            </a:endParaRPr>
          </a:p>
        </p:txBody>
      </p:sp>
      <p:sp>
        <p:nvSpPr>
          <p:cNvPr id="4" name="TextBox 3"/>
          <p:cNvSpPr txBox="1"/>
          <p:nvPr/>
        </p:nvSpPr>
        <p:spPr>
          <a:xfrm>
            <a:off x="533400" y="1378424"/>
            <a:ext cx="8077200" cy="5078313"/>
          </a:xfrm>
          <a:prstGeom prst="rect">
            <a:avLst/>
          </a:prstGeom>
          <a:solidFill>
            <a:schemeClr val="accent2">
              <a:lumMod val="20000"/>
              <a:lumOff val="80000"/>
            </a:schemeClr>
          </a:solidFill>
        </p:spPr>
        <p:txBody>
          <a:bodyPr wrap="square" rtlCol="0">
            <a:spAutoFit/>
          </a:bodyPr>
          <a:lstStyle/>
          <a:p>
            <a:pPr marL="109728" indent="0" algn="ctr">
              <a:buNone/>
            </a:pPr>
            <a:endParaRPr lang="en-US" sz="3600" b="1" dirty="0" smtClean="0"/>
          </a:p>
          <a:p>
            <a:pPr marL="109728" indent="0" algn="ctr">
              <a:buNone/>
            </a:pPr>
            <a:r>
              <a:rPr lang="en-US" sz="3600" b="1" dirty="0" smtClean="0">
                <a:solidFill>
                  <a:srgbClr val="6DE83C"/>
                </a:solidFill>
                <a:effectLst>
                  <a:outerShdw blurRad="38100" dist="50800" dir="8100000" algn="tr" rotWithShape="0">
                    <a:prstClr val="black"/>
                  </a:outerShdw>
                </a:effectLst>
              </a:rPr>
              <a:t>Once more, the </a:t>
            </a:r>
            <a:r>
              <a:rPr lang="en-US" sz="3600" b="1" dirty="0">
                <a:solidFill>
                  <a:srgbClr val="6DE83C"/>
                </a:solidFill>
                <a:effectLst>
                  <a:outerShdw blurRad="38100" dist="50800" dir="8100000" algn="tr" rotWithShape="0">
                    <a:prstClr val="black"/>
                  </a:outerShdw>
                </a:effectLst>
              </a:rPr>
              <a:t>Lord </a:t>
            </a:r>
            <a:r>
              <a:rPr lang="en-US" sz="3600" b="1" dirty="0" smtClean="0">
                <a:solidFill>
                  <a:srgbClr val="6DE83C"/>
                </a:solidFill>
                <a:effectLst>
                  <a:outerShdw blurRad="38100" dist="50800" dir="8100000" algn="tr" rotWithShape="0">
                    <a:prstClr val="black"/>
                  </a:outerShdw>
                </a:effectLst>
              </a:rPr>
              <a:t>used the </a:t>
            </a:r>
            <a:r>
              <a:rPr lang="en-US" sz="3600" b="1" dirty="0">
                <a:solidFill>
                  <a:srgbClr val="6DE83C"/>
                </a:solidFill>
                <a:effectLst>
                  <a:outerShdw blurRad="38100" dist="50800" dir="8100000" algn="tr" rotWithShape="0">
                    <a:prstClr val="black"/>
                  </a:outerShdw>
                </a:effectLst>
              </a:rPr>
              <a:t>same </a:t>
            </a:r>
            <a:r>
              <a:rPr lang="en-US" sz="3600" b="1" dirty="0" smtClean="0">
                <a:solidFill>
                  <a:srgbClr val="6DE83C"/>
                </a:solidFill>
                <a:effectLst>
                  <a:outerShdw blurRad="38100" dist="50800" dir="8100000" algn="tr" rotWithShape="0">
                    <a:prstClr val="black"/>
                  </a:outerShdw>
                </a:effectLst>
              </a:rPr>
              <a:t>closing as He did with the Churches at Ephesus and Smyrna, </a:t>
            </a:r>
            <a:r>
              <a:rPr lang="en-US" sz="3600" b="1" dirty="0">
                <a:solidFill>
                  <a:srgbClr val="6DE83C"/>
                </a:solidFill>
                <a:effectLst>
                  <a:outerShdw blurRad="38100" dist="50800" dir="8100000" algn="tr" rotWithShape="0">
                    <a:prstClr val="black"/>
                  </a:outerShdw>
                </a:effectLst>
              </a:rPr>
              <a:t>reminding the members </a:t>
            </a:r>
            <a:r>
              <a:rPr lang="en-US" sz="3600" b="1" dirty="0" smtClean="0">
                <a:solidFill>
                  <a:srgbClr val="6DE83C"/>
                </a:solidFill>
                <a:effectLst>
                  <a:outerShdw blurRad="38100" dist="50800" dir="8100000" algn="tr" rotWithShape="0">
                    <a:prstClr val="black"/>
                  </a:outerShdw>
                </a:effectLst>
              </a:rPr>
              <a:t>in Pergamum </a:t>
            </a:r>
            <a:r>
              <a:rPr lang="en-US" sz="3600" b="1" dirty="0">
                <a:solidFill>
                  <a:srgbClr val="6DE83C"/>
                </a:solidFill>
                <a:effectLst>
                  <a:outerShdw blurRad="38100" dist="50800" dir="8100000" algn="tr" rotWithShape="0">
                    <a:prstClr val="black"/>
                  </a:outerShdw>
                </a:effectLst>
              </a:rPr>
              <a:t>that not all have the spiritual ears to discern what the Spirit is saying</a:t>
            </a:r>
            <a:r>
              <a:rPr lang="en-US" sz="3600" b="1" dirty="0" smtClean="0">
                <a:solidFill>
                  <a:srgbClr val="6DE83C"/>
                </a:solidFill>
                <a:effectLst>
                  <a:outerShdw blurRad="38100" dist="50800" dir="8100000" algn="tr" rotWithShape="0">
                    <a:prstClr val="black"/>
                  </a:outerShdw>
                </a:effectLst>
              </a:rPr>
              <a:t>.</a:t>
            </a:r>
          </a:p>
          <a:p>
            <a:pPr marL="109728" indent="0" algn="ctr">
              <a:buNone/>
            </a:pPr>
            <a:endParaRPr lang="en-US" sz="3600" b="1" dirty="0"/>
          </a:p>
        </p:txBody>
      </p:sp>
    </p:spTree>
    <p:extLst>
      <p:ext uri="{BB962C8B-B14F-4D97-AF65-F5344CB8AC3E}">
        <p14:creationId xmlns:p14="http://schemas.microsoft.com/office/powerpoint/2010/main" val="34250139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Revelation 2:12-17</a:t>
            </a:r>
          </a:p>
        </p:txBody>
      </p:sp>
      <p:sp>
        <p:nvSpPr>
          <p:cNvPr id="3" name="Content Placeholder 2"/>
          <p:cNvSpPr>
            <a:spLocks noGrp="1"/>
          </p:cNvSpPr>
          <p:nvPr>
            <p:ph idx="1"/>
          </p:nvPr>
        </p:nvSpPr>
        <p:spPr>
          <a:xfrm>
            <a:off x="228600" y="1219200"/>
            <a:ext cx="8686800" cy="5105400"/>
          </a:xfrm>
        </p:spPr>
        <p:txBody>
          <a:bodyPr>
            <a:normAutofit/>
          </a:bodyPr>
          <a:lstStyle/>
          <a:p>
            <a:pPr marL="109728" indent="0">
              <a:buNone/>
            </a:pPr>
            <a:r>
              <a:rPr lang="en-US" sz="3600" b="1" i="1" dirty="0">
                <a:solidFill>
                  <a:srgbClr val="222222"/>
                </a:solidFill>
                <a:latin typeface="Calibri"/>
                <a:ea typeface="Times New Roman"/>
                <a:cs typeface="Times New Roman"/>
              </a:rPr>
              <a:t>But I have a few things against you, because you have there those who hold the doctrine of Balaam, who taught </a:t>
            </a:r>
            <a:r>
              <a:rPr lang="en-US" sz="3600" b="1" i="1" dirty="0" err="1">
                <a:solidFill>
                  <a:srgbClr val="222222"/>
                </a:solidFill>
                <a:latin typeface="Calibri"/>
                <a:ea typeface="Times New Roman"/>
                <a:cs typeface="Times New Roman"/>
              </a:rPr>
              <a:t>Balak</a:t>
            </a:r>
            <a:r>
              <a:rPr lang="en-US" sz="3600" b="1" i="1" dirty="0">
                <a:solidFill>
                  <a:srgbClr val="222222"/>
                </a:solidFill>
                <a:latin typeface="Calibri"/>
                <a:ea typeface="Times New Roman"/>
                <a:cs typeface="Times New Roman"/>
              </a:rPr>
              <a:t> to put a stumbling block before the children of Israel, to eat things sacrificed to idols, and to commit sexual immorality. Thus you also have those who hold the doctrine of the </a:t>
            </a:r>
            <a:r>
              <a:rPr lang="en-US" sz="3600" b="1" i="1" dirty="0" err="1">
                <a:solidFill>
                  <a:srgbClr val="222222"/>
                </a:solidFill>
                <a:latin typeface="Calibri"/>
                <a:ea typeface="Times New Roman"/>
                <a:cs typeface="Times New Roman"/>
              </a:rPr>
              <a:t>Nicolaitans</a:t>
            </a:r>
            <a:r>
              <a:rPr lang="en-US" sz="3600" b="1" i="1" dirty="0">
                <a:solidFill>
                  <a:srgbClr val="222222"/>
                </a:solidFill>
                <a:latin typeface="Calibri"/>
                <a:ea typeface="Times New Roman"/>
                <a:cs typeface="Times New Roman"/>
              </a:rPr>
              <a:t>, which thing I hate. </a:t>
            </a:r>
            <a:endParaRPr lang="en-US" sz="3600" dirty="0"/>
          </a:p>
        </p:txBody>
      </p:sp>
    </p:spTree>
    <p:extLst>
      <p:ext uri="{BB962C8B-B14F-4D97-AF65-F5344CB8AC3E}">
        <p14:creationId xmlns:p14="http://schemas.microsoft.com/office/powerpoint/2010/main" val="266264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568891"/>
          </a:xfrm>
        </p:spPr>
        <p:txBody>
          <a:bodyPr>
            <a:normAutofit/>
          </a:bodyPr>
          <a:lstStyle/>
          <a:p>
            <a:pPr marL="109728" indent="0">
              <a:buNone/>
            </a:pPr>
            <a:r>
              <a:rPr lang="en-US" sz="3600" b="1" i="1" dirty="0">
                <a:solidFill>
                  <a:schemeClr val="bg1"/>
                </a:solidFill>
              </a:rPr>
              <a:t>To him who overcomes I will give some of the hidden manna to eat. </a:t>
            </a:r>
            <a:endParaRPr lang="en-US" sz="3600" dirty="0">
              <a:solidFill>
                <a:schemeClr val="bg1"/>
              </a:solidFill>
            </a:endParaRPr>
          </a:p>
        </p:txBody>
      </p:sp>
      <p:sp>
        <p:nvSpPr>
          <p:cNvPr id="7" name="TextBox 6"/>
          <p:cNvSpPr txBox="1"/>
          <p:nvPr/>
        </p:nvSpPr>
        <p:spPr>
          <a:xfrm>
            <a:off x="439572" y="5895915"/>
            <a:ext cx="8215952" cy="707886"/>
          </a:xfrm>
          <a:prstGeom prst="rect">
            <a:avLst/>
          </a:prstGeom>
          <a:solidFill>
            <a:schemeClr val="accent1">
              <a:lumMod val="20000"/>
              <a:lumOff val="80000"/>
            </a:schemeClr>
          </a:solidFill>
        </p:spPr>
        <p:txBody>
          <a:bodyPr wrap="square" rtlCol="0">
            <a:spAutoFit/>
          </a:bodyPr>
          <a:lstStyle/>
          <a:p>
            <a:pPr marL="109728" indent="0" algn="ctr">
              <a:buNone/>
            </a:pPr>
            <a:r>
              <a:rPr lang="en-US" sz="4000" b="1" dirty="0" smtClean="0">
                <a:effectLst>
                  <a:outerShdw blurRad="38100" dist="50800" dir="8100000" algn="tr" rotWithShape="0">
                    <a:prstClr val="black"/>
                  </a:outerShdw>
                </a:effectLst>
              </a:rPr>
              <a:t>Jesus </a:t>
            </a:r>
            <a:r>
              <a:rPr lang="en-US" sz="4000" b="1" dirty="0">
                <a:effectLst>
                  <a:outerShdw blurRad="38100" dist="50800" dir="8100000" algn="tr" rotWithShape="0">
                    <a:prstClr val="black"/>
                  </a:outerShdw>
                </a:effectLst>
              </a:rPr>
              <a:t>Christ - the Bread of </a:t>
            </a:r>
            <a:r>
              <a:rPr lang="en-US" sz="4000" b="1" dirty="0" smtClean="0">
                <a:effectLst>
                  <a:outerShdw blurRad="38100" dist="50800" dir="8100000" algn="tr" rotWithShape="0">
                    <a:prstClr val="black"/>
                  </a:outerShdw>
                </a:effectLst>
              </a:rPr>
              <a:t>Life!</a:t>
            </a:r>
            <a:endParaRPr lang="en-US" sz="3600" b="1" dirty="0" smtClean="0">
              <a:effectLst>
                <a:outerShdw blurRad="38100" dist="50800" dir="8100000" algn="tr" rotWithShape="0">
                  <a:prstClr val="black"/>
                </a:outerShdw>
              </a:effectLst>
            </a:endParaRPr>
          </a:p>
        </p:txBody>
      </p:sp>
      <p:grpSp>
        <p:nvGrpSpPr>
          <p:cNvPr id="8" name="Group 7"/>
          <p:cNvGrpSpPr/>
          <p:nvPr/>
        </p:nvGrpSpPr>
        <p:grpSpPr>
          <a:xfrm>
            <a:off x="-213245" y="-485958"/>
            <a:ext cx="9559604" cy="1586172"/>
            <a:chOff x="-213245" y="-485958"/>
            <a:chExt cx="9559604" cy="1586172"/>
          </a:xfrm>
        </p:grpSpPr>
        <p:sp>
          <p:nvSpPr>
            <p:cNvPr id="9" name="Wave 8"/>
            <p:cNvSpPr/>
            <p:nvPr/>
          </p:nvSpPr>
          <p:spPr>
            <a:xfrm rot="574894">
              <a:off x="-213245" y="121590"/>
              <a:ext cx="9475287" cy="978624"/>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ave 9"/>
            <p:cNvSpPr/>
            <p:nvPr/>
          </p:nvSpPr>
          <p:spPr>
            <a:xfrm rot="285700">
              <a:off x="-128928" y="-485958"/>
              <a:ext cx="9475287" cy="1507220"/>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67494"/>
            <a:ext cx="8229600" cy="1180306"/>
          </a:xfrm>
        </p:spPr>
        <p:txBody>
          <a:bodyPr/>
          <a:lstStyle/>
          <a:p>
            <a:r>
              <a:rPr lang="en-US" sz="4400" dirty="0">
                <a:solidFill>
                  <a:srgbClr val="420019"/>
                </a:solidFill>
                <a:effectLst/>
                <a:latin typeface="+mn-lt"/>
              </a:rPr>
              <a:t>The </a:t>
            </a:r>
            <a:r>
              <a:rPr lang="en-US" sz="4400" dirty="0" smtClean="0">
                <a:solidFill>
                  <a:srgbClr val="420019"/>
                </a:solidFill>
                <a:effectLst/>
                <a:latin typeface="+mn-lt"/>
              </a:rPr>
              <a:t>Reward – </a:t>
            </a:r>
            <a:r>
              <a:rPr lang="en-US" sz="3200" dirty="0" smtClean="0">
                <a:solidFill>
                  <a:srgbClr val="420019"/>
                </a:solidFill>
                <a:effectLst/>
                <a:latin typeface="+mn-lt"/>
              </a:rPr>
              <a:t>verse 17</a:t>
            </a:r>
            <a:endParaRPr lang="en-US" dirty="0">
              <a:solidFill>
                <a:srgbClr val="420019"/>
              </a:solidFill>
              <a:latin typeface="+mn-lt"/>
            </a:endParaRPr>
          </a:p>
        </p:txBody>
      </p:sp>
      <p:sp>
        <p:nvSpPr>
          <p:cNvPr id="6" name="TextBox 5"/>
          <p:cNvSpPr txBox="1"/>
          <p:nvPr/>
        </p:nvSpPr>
        <p:spPr>
          <a:xfrm>
            <a:off x="439572" y="1371600"/>
            <a:ext cx="8215952" cy="4524315"/>
          </a:xfrm>
          <a:prstGeom prst="rect">
            <a:avLst/>
          </a:prstGeom>
          <a:solidFill>
            <a:schemeClr val="accent1">
              <a:lumMod val="20000"/>
              <a:lumOff val="80000"/>
            </a:schemeClr>
          </a:solidFill>
        </p:spPr>
        <p:txBody>
          <a:bodyPr wrap="square" rtlCol="0">
            <a:spAutoFit/>
          </a:bodyPr>
          <a:lstStyle/>
          <a:p>
            <a:pPr marL="109728" indent="0" algn="ctr">
              <a:buNone/>
            </a:pPr>
            <a:r>
              <a:rPr lang="en-US" sz="4000" b="1" dirty="0">
                <a:effectLst>
                  <a:outerShdw blurRad="38100" dist="50800" dir="8100000" algn="tr" rotWithShape="0">
                    <a:prstClr val="black"/>
                  </a:outerShdw>
                </a:effectLst>
              </a:rPr>
              <a:t>The hidden manna </a:t>
            </a:r>
            <a:r>
              <a:rPr lang="en-US" sz="3600" b="1" dirty="0">
                <a:effectLst>
                  <a:outerShdw blurRad="38100" dist="50800" dir="8100000" algn="tr" rotWithShape="0">
                    <a:prstClr val="black"/>
                  </a:outerShdw>
                </a:effectLst>
              </a:rPr>
              <a:t>– </a:t>
            </a:r>
            <a:r>
              <a:rPr lang="en-US" sz="3600" b="1" dirty="0">
                <a:solidFill>
                  <a:srgbClr val="6DE83C"/>
                </a:solidFill>
                <a:effectLst>
                  <a:outerShdw blurRad="38100" dist="50800" dir="8100000" algn="tr" rotWithShape="0">
                    <a:prstClr val="black"/>
                  </a:outerShdw>
                </a:effectLst>
              </a:rPr>
              <a:t>When the Ark of the Covenant, was constructed three things were put into it: The Law of God </a:t>
            </a:r>
            <a:r>
              <a:rPr lang="en-US" sz="3200" dirty="0">
                <a:solidFill>
                  <a:srgbClr val="6DE83C"/>
                </a:solidFill>
                <a:effectLst>
                  <a:outerShdw blurRad="38100" dist="50800" dir="8100000" algn="tr" rotWithShape="0">
                    <a:prstClr val="black"/>
                  </a:outerShdw>
                </a:effectLst>
              </a:rPr>
              <a:t>(first five books of the Bible – also known as the Pentateuch)</a:t>
            </a:r>
            <a:r>
              <a:rPr lang="en-US" sz="3600" b="1" dirty="0">
                <a:solidFill>
                  <a:srgbClr val="6DE83C"/>
                </a:solidFill>
                <a:effectLst>
                  <a:outerShdw blurRad="38100" dist="50800" dir="8100000" algn="tr" rotWithShape="0">
                    <a:prstClr val="black"/>
                  </a:outerShdw>
                </a:effectLst>
              </a:rPr>
              <a:t>, Aaron’s rod that budded, and a golden pot of manna. That manna signified </a:t>
            </a:r>
            <a:r>
              <a:rPr lang="en-US" sz="3600" b="1" dirty="0" smtClean="0">
                <a:solidFill>
                  <a:srgbClr val="6DE83C"/>
                </a:solidFill>
                <a:effectLst>
                  <a:outerShdw blurRad="38100" dist="50800" dir="8100000" algn="tr" rotWithShape="0">
                    <a:prstClr val="black"/>
                  </a:outerShdw>
                </a:effectLst>
              </a:rPr>
              <a:t>???</a:t>
            </a:r>
          </a:p>
        </p:txBody>
      </p:sp>
    </p:spTree>
    <p:extLst>
      <p:ext uri="{BB962C8B-B14F-4D97-AF65-F5344CB8AC3E}">
        <p14:creationId xmlns:p14="http://schemas.microsoft.com/office/powerpoint/2010/main" val="627588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568891"/>
          </a:xfrm>
        </p:spPr>
        <p:txBody>
          <a:bodyPr>
            <a:normAutofit/>
          </a:bodyPr>
          <a:lstStyle/>
          <a:p>
            <a:pPr marL="109728" indent="0">
              <a:buNone/>
            </a:pPr>
            <a:r>
              <a:rPr lang="en-US" sz="3600" b="1" i="1" dirty="0" smtClean="0">
                <a:solidFill>
                  <a:schemeClr val="bg1"/>
                </a:solidFill>
              </a:rPr>
              <a:t>And </a:t>
            </a:r>
            <a:r>
              <a:rPr lang="en-US" sz="3600" b="1" i="1" dirty="0">
                <a:solidFill>
                  <a:schemeClr val="bg1"/>
                </a:solidFill>
              </a:rPr>
              <a:t>I will give him a white stone, and in the stone a new name written which no one knows except him who receives it.</a:t>
            </a:r>
            <a:endParaRPr lang="en-US" sz="3600" dirty="0">
              <a:solidFill>
                <a:schemeClr val="bg1"/>
              </a:solidFill>
            </a:endParaRPr>
          </a:p>
          <a:p>
            <a:pPr marL="109728" indent="0">
              <a:buNone/>
            </a:pPr>
            <a:endParaRPr lang="en-US" sz="3600" dirty="0"/>
          </a:p>
        </p:txBody>
      </p:sp>
      <p:sp>
        <p:nvSpPr>
          <p:cNvPr id="8" name="TextBox 7"/>
          <p:cNvSpPr txBox="1"/>
          <p:nvPr/>
        </p:nvSpPr>
        <p:spPr>
          <a:xfrm>
            <a:off x="472554" y="1524000"/>
            <a:ext cx="8215952" cy="4647426"/>
          </a:xfrm>
          <a:prstGeom prst="rect">
            <a:avLst/>
          </a:prstGeom>
          <a:solidFill>
            <a:schemeClr val="bg1"/>
          </a:solidFill>
        </p:spPr>
        <p:txBody>
          <a:bodyPr wrap="square" rtlCol="0">
            <a:spAutoFit/>
          </a:bodyPr>
          <a:lstStyle/>
          <a:p>
            <a:pPr marL="109728" indent="0" algn="ctr">
              <a:buNone/>
            </a:pPr>
            <a:endParaRPr lang="en-US" sz="3600" b="1" dirty="0" smtClean="0"/>
          </a:p>
          <a:p>
            <a:pPr marL="109728" indent="0" algn="ctr">
              <a:buNone/>
            </a:pPr>
            <a:endParaRPr lang="en-US" sz="3600" b="1" dirty="0" smtClean="0"/>
          </a:p>
          <a:p>
            <a:pPr marL="109728" indent="0" algn="ctr">
              <a:buNone/>
            </a:pPr>
            <a:r>
              <a:rPr lang="en-US" sz="4000" b="1" dirty="0"/>
              <a:t>The </a:t>
            </a:r>
            <a:r>
              <a:rPr lang="en-US" sz="4000" b="1" dirty="0" smtClean="0"/>
              <a:t>White </a:t>
            </a:r>
            <a:r>
              <a:rPr lang="en-US" sz="4000" b="1" dirty="0"/>
              <a:t>S</a:t>
            </a:r>
            <a:r>
              <a:rPr lang="en-US" sz="4000" b="1" dirty="0" smtClean="0"/>
              <a:t>tone</a:t>
            </a:r>
          </a:p>
          <a:p>
            <a:pPr marL="109728" indent="0" algn="ctr">
              <a:buNone/>
            </a:pPr>
            <a:endParaRPr lang="en-US" sz="4000" b="1" dirty="0"/>
          </a:p>
          <a:p>
            <a:pPr marL="109728" indent="0" algn="ctr">
              <a:buNone/>
            </a:pPr>
            <a:r>
              <a:rPr lang="en-US" sz="3600" b="1" dirty="0" smtClean="0"/>
              <a:t>There </a:t>
            </a:r>
            <a:r>
              <a:rPr lang="en-US" sz="3600" b="1" dirty="0"/>
              <a:t>are many symbolic references for white stones</a:t>
            </a:r>
            <a:r>
              <a:rPr lang="en-US" sz="3600" b="1" dirty="0" smtClean="0"/>
              <a:t>.</a:t>
            </a:r>
          </a:p>
          <a:p>
            <a:pPr marL="109728" indent="0" algn="ctr">
              <a:buNone/>
            </a:pPr>
            <a:endParaRPr lang="en-US" sz="3600" b="1" dirty="0" smtClean="0"/>
          </a:p>
          <a:p>
            <a:pPr marL="109728" indent="0" algn="ctr">
              <a:buNone/>
            </a:pPr>
            <a:endParaRPr lang="en-US" sz="3600" b="1" dirty="0"/>
          </a:p>
        </p:txBody>
      </p:sp>
      <p:sp>
        <p:nvSpPr>
          <p:cNvPr id="9" name="TextBox 8"/>
          <p:cNvSpPr txBox="1"/>
          <p:nvPr/>
        </p:nvSpPr>
        <p:spPr>
          <a:xfrm>
            <a:off x="472554" y="1862554"/>
            <a:ext cx="8215952" cy="3970318"/>
          </a:xfrm>
          <a:prstGeom prst="rect">
            <a:avLst/>
          </a:prstGeom>
          <a:solidFill>
            <a:schemeClr val="accent2">
              <a:lumMod val="20000"/>
              <a:lumOff val="80000"/>
            </a:schemeClr>
          </a:solidFill>
        </p:spPr>
        <p:txBody>
          <a:bodyPr wrap="square" rtlCol="0">
            <a:spAutoFit/>
          </a:bodyPr>
          <a:lstStyle/>
          <a:p>
            <a:pPr marL="109728" indent="0" algn="ctr">
              <a:buNone/>
            </a:pPr>
            <a:endParaRPr lang="en-US" sz="3600" b="1" dirty="0" smtClean="0"/>
          </a:p>
          <a:p>
            <a:pPr marL="109728" indent="0" algn="ctr">
              <a:buNone/>
            </a:pPr>
            <a:r>
              <a:rPr lang="en-US" sz="3600" b="1" dirty="0" smtClean="0">
                <a:effectLst>
                  <a:outerShdw blurRad="38100" dist="50800" dir="8100000" algn="tr" rotWithShape="0">
                    <a:prstClr val="black"/>
                  </a:outerShdw>
                </a:effectLst>
              </a:rPr>
              <a:t>The </a:t>
            </a:r>
            <a:r>
              <a:rPr lang="en-US" sz="3600" b="1" dirty="0">
                <a:effectLst>
                  <a:outerShdw blurRad="38100" dist="50800" dir="8100000" algn="tr" rotWithShape="0">
                    <a:prstClr val="black"/>
                  </a:outerShdw>
                </a:effectLst>
              </a:rPr>
              <a:t>Grecians used to mark good or lucky days with white </a:t>
            </a:r>
            <a:r>
              <a:rPr lang="en-US" sz="3600" b="1" dirty="0" smtClean="0">
                <a:effectLst>
                  <a:outerShdw blurRad="38100" dist="50800" dir="8100000" algn="tr" rotWithShape="0">
                    <a:prstClr val="black"/>
                  </a:outerShdw>
                </a:effectLst>
              </a:rPr>
              <a:t>stones.</a:t>
            </a:r>
          </a:p>
          <a:p>
            <a:pPr marL="109728" indent="0" algn="ctr">
              <a:buNone/>
            </a:pPr>
            <a:endParaRPr lang="en-US" sz="3600" b="1" dirty="0">
              <a:effectLst>
                <a:outerShdw blurRad="38100" dist="50800" dir="8100000" algn="tr" rotWithShape="0">
                  <a:prstClr val="black"/>
                </a:outerShdw>
              </a:effectLst>
            </a:endParaRPr>
          </a:p>
          <a:p>
            <a:pPr marL="109728" indent="0" algn="ctr">
              <a:buNone/>
            </a:pPr>
            <a:r>
              <a:rPr lang="en-US" sz="3600" b="1" dirty="0" smtClean="0">
                <a:effectLst>
                  <a:outerShdw blurRad="38100" dist="50800" dir="8100000" algn="tr" rotWithShape="0">
                    <a:prstClr val="black"/>
                  </a:outerShdw>
                </a:effectLst>
              </a:rPr>
              <a:t>The Lord will reward good </a:t>
            </a:r>
            <a:r>
              <a:rPr lang="en-US" sz="3600" b="1" dirty="0">
                <a:effectLst>
                  <a:outerShdw blurRad="38100" dist="50800" dir="8100000" algn="tr" rotWithShape="0">
                    <a:prstClr val="black"/>
                  </a:outerShdw>
                </a:effectLst>
              </a:rPr>
              <a:t>days </a:t>
            </a:r>
            <a:r>
              <a:rPr lang="en-US" sz="3600" b="1" dirty="0" smtClean="0">
                <a:effectLst>
                  <a:outerShdw blurRad="38100" dist="50800" dir="8100000" algn="tr" rotWithShape="0">
                    <a:prstClr val="black"/>
                  </a:outerShdw>
                </a:effectLst>
              </a:rPr>
              <a:t>ahead.</a:t>
            </a:r>
          </a:p>
          <a:p>
            <a:pPr marL="109728" indent="0" algn="ctr">
              <a:buNone/>
            </a:pPr>
            <a:endParaRPr lang="en-US" sz="3600" b="1" dirty="0"/>
          </a:p>
        </p:txBody>
      </p:sp>
      <p:sp>
        <p:nvSpPr>
          <p:cNvPr id="10" name="TextBox 9"/>
          <p:cNvSpPr txBox="1"/>
          <p:nvPr/>
        </p:nvSpPr>
        <p:spPr>
          <a:xfrm>
            <a:off x="160930" y="1524000"/>
            <a:ext cx="8839200" cy="5078313"/>
          </a:xfrm>
          <a:prstGeom prst="rect">
            <a:avLst/>
          </a:prstGeom>
          <a:solidFill>
            <a:schemeClr val="accent5">
              <a:lumMod val="40000"/>
              <a:lumOff val="60000"/>
            </a:schemeClr>
          </a:solidFill>
        </p:spPr>
        <p:txBody>
          <a:bodyPr wrap="square" rtlCol="0">
            <a:spAutoFit/>
          </a:bodyPr>
          <a:lstStyle/>
          <a:p>
            <a:pPr marL="109728" indent="0" algn="ctr">
              <a:buNone/>
            </a:pPr>
            <a:r>
              <a:rPr lang="en-US" sz="3600" b="1" dirty="0" smtClean="0">
                <a:effectLst>
                  <a:outerShdw blurRad="38100" dist="50800" dir="8100000" algn="tr" rotWithShape="0">
                    <a:prstClr val="black"/>
                  </a:outerShdw>
                </a:effectLst>
              </a:rPr>
              <a:t>They gave white </a:t>
            </a:r>
            <a:r>
              <a:rPr lang="en-US" sz="3600" b="1" dirty="0">
                <a:effectLst>
                  <a:outerShdw blurRad="38100" dist="50800" dir="8100000" algn="tr" rotWithShape="0">
                    <a:prstClr val="black"/>
                  </a:outerShdw>
                </a:effectLst>
              </a:rPr>
              <a:t>stones </a:t>
            </a:r>
            <a:r>
              <a:rPr lang="en-US" sz="3600" b="1" dirty="0" smtClean="0">
                <a:effectLst>
                  <a:outerShdw blurRad="38100" dist="50800" dir="8100000" algn="tr" rotWithShape="0">
                    <a:prstClr val="black"/>
                  </a:outerShdw>
                </a:effectLst>
              </a:rPr>
              <a:t>to </a:t>
            </a:r>
            <a:r>
              <a:rPr lang="en-US" sz="3600" b="1" dirty="0">
                <a:effectLst>
                  <a:outerShdw blurRad="38100" dist="50800" dir="8100000" algn="tr" rotWithShape="0">
                    <a:prstClr val="black"/>
                  </a:outerShdw>
                </a:effectLst>
              </a:rPr>
              <a:t>the conquerors in the Olympic games, with their names upon them, and the value of the prize they </a:t>
            </a:r>
            <a:r>
              <a:rPr lang="en-US" sz="3600" b="1" dirty="0" smtClean="0">
                <a:effectLst>
                  <a:outerShdw blurRad="38100" dist="50800" dir="8100000" algn="tr" rotWithShape="0">
                    <a:prstClr val="black"/>
                  </a:outerShdw>
                </a:effectLst>
              </a:rPr>
              <a:t>won.</a:t>
            </a:r>
          </a:p>
          <a:p>
            <a:pPr marL="109728" indent="0" algn="ctr">
              <a:buNone/>
            </a:pPr>
            <a:endParaRPr lang="en-US" sz="3600" b="1" dirty="0" smtClean="0">
              <a:effectLst>
                <a:outerShdw blurRad="38100" dist="50800" dir="8100000" algn="tr" rotWithShape="0">
                  <a:prstClr val="black"/>
                </a:outerShdw>
              </a:effectLst>
            </a:endParaRPr>
          </a:p>
          <a:p>
            <a:pPr marL="109728" indent="0" algn="ctr">
              <a:buNone/>
            </a:pPr>
            <a:r>
              <a:rPr lang="en-US" sz="3600" b="1" dirty="0" smtClean="0">
                <a:effectLst>
                  <a:outerShdw blurRad="38100" dist="50800" dir="8100000" algn="tr" rotWithShape="0">
                    <a:prstClr val="black"/>
                  </a:outerShdw>
                </a:effectLst>
              </a:rPr>
              <a:t>May represent </a:t>
            </a:r>
            <a:r>
              <a:rPr lang="en-US" sz="3600" b="1" dirty="0">
                <a:effectLst>
                  <a:outerShdw blurRad="38100" dist="50800" dir="8100000" algn="tr" rotWithShape="0">
                    <a:prstClr val="black"/>
                  </a:outerShdw>
                </a:effectLst>
              </a:rPr>
              <a:t>the crown of life and glory given to them who are more than conquerors through Christ, with excellency and </a:t>
            </a:r>
            <a:r>
              <a:rPr lang="en-US" sz="3600" b="1" dirty="0" smtClean="0">
                <a:effectLst>
                  <a:outerShdw blurRad="38100" dist="50800" dir="8100000" algn="tr" rotWithShape="0">
                    <a:prstClr val="black"/>
                  </a:outerShdw>
                </a:effectLst>
              </a:rPr>
              <a:t>their title </a:t>
            </a:r>
            <a:r>
              <a:rPr lang="en-US" sz="3600" b="1" dirty="0">
                <a:effectLst>
                  <a:outerShdw blurRad="38100" dist="50800" dir="8100000" algn="tr" rotWithShape="0">
                    <a:prstClr val="black"/>
                  </a:outerShdw>
                </a:effectLst>
              </a:rPr>
              <a:t>to </a:t>
            </a:r>
            <a:r>
              <a:rPr lang="en-US" sz="3600" b="1" dirty="0" smtClean="0">
                <a:effectLst>
                  <a:outerShdw blurRad="38100" dist="50800" dir="8100000" algn="tr" rotWithShape="0">
                    <a:prstClr val="black"/>
                  </a:outerShdw>
                </a:effectLst>
              </a:rPr>
              <a:t>it</a:t>
            </a:r>
            <a:r>
              <a:rPr lang="en-US" sz="3600" b="1" dirty="0">
                <a:effectLst>
                  <a:outerShdw blurRad="38100" dist="50800" dir="8100000" algn="tr" rotWithShape="0">
                    <a:prstClr val="black"/>
                  </a:outerShdw>
                </a:effectLst>
              </a:rPr>
              <a:t>.</a:t>
            </a:r>
            <a:endParaRPr lang="en-US" sz="3600" b="1" dirty="0" smtClean="0">
              <a:effectLst>
                <a:outerShdw blurRad="38100" dist="50800" dir="8100000" algn="tr" rotWithShape="0">
                  <a:prstClr val="black"/>
                </a:outerShdw>
              </a:effectLst>
            </a:endParaRPr>
          </a:p>
        </p:txBody>
      </p:sp>
      <p:sp>
        <p:nvSpPr>
          <p:cNvPr id="11" name="TextBox 10"/>
          <p:cNvSpPr txBox="1"/>
          <p:nvPr/>
        </p:nvSpPr>
        <p:spPr>
          <a:xfrm>
            <a:off x="155244" y="1545168"/>
            <a:ext cx="8839200" cy="5078313"/>
          </a:xfrm>
          <a:prstGeom prst="rect">
            <a:avLst/>
          </a:prstGeom>
          <a:solidFill>
            <a:schemeClr val="accent4">
              <a:lumMod val="40000"/>
              <a:lumOff val="60000"/>
            </a:schemeClr>
          </a:solidFill>
        </p:spPr>
        <p:txBody>
          <a:bodyPr wrap="square" rtlCol="0">
            <a:spAutoFit/>
          </a:bodyPr>
          <a:lstStyle/>
          <a:p>
            <a:endParaRPr lang="en-US" sz="3600" b="1" dirty="0" smtClean="0"/>
          </a:p>
          <a:p>
            <a:pPr algn="ctr"/>
            <a:r>
              <a:rPr lang="en-US" sz="3600" b="1" dirty="0" smtClean="0">
                <a:effectLst>
                  <a:outerShdw blurRad="38100" dist="50800" dir="8100000" algn="tr" rotWithShape="0">
                    <a:prstClr val="black"/>
                  </a:outerShdw>
                </a:effectLst>
              </a:rPr>
              <a:t>The Romans, </a:t>
            </a:r>
            <a:r>
              <a:rPr lang="en-US" sz="3600" b="1" dirty="0">
                <a:effectLst>
                  <a:outerShdw blurRad="38100" dist="50800" dir="8100000" algn="tr" rotWithShape="0">
                    <a:prstClr val="black"/>
                  </a:outerShdw>
                </a:effectLst>
              </a:rPr>
              <a:t>in </a:t>
            </a:r>
            <a:r>
              <a:rPr lang="en-US" sz="3600" b="1" dirty="0" smtClean="0">
                <a:effectLst>
                  <a:outerShdw blurRad="38100" dist="50800" dir="8100000" algn="tr" rotWithShape="0">
                    <a:prstClr val="black"/>
                  </a:outerShdw>
                </a:effectLst>
              </a:rPr>
              <a:t>court judgments, gave </a:t>
            </a:r>
            <a:r>
              <a:rPr lang="en-US" sz="3600" b="1" dirty="0">
                <a:effectLst>
                  <a:outerShdw blurRad="38100" dist="50800" dir="8100000" algn="tr" rotWithShape="0">
                    <a:prstClr val="black"/>
                  </a:outerShdw>
                </a:effectLst>
              </a:rPr>
              <a:t>their suffrages for condemnation by casting black stones into </a:t>
            </a:r>
            <a:r>
              <a:rPr lang="en-US" sz="3600" b="1" dirty="0" smtClean="0">
                <a:effectLst>
                  <a:outerShdw blurRad="38100" dist="50800" dir="8100000" algn="tr" rotWithShape="0">
                    <a:prstClr val="black"/>
                  </a:outerShdw>
                </a:effectLst>
              </a:rPr>
              <a:t>an </a:t>
            </a:r>
            <a:r>
              <a:rPr lang="en-US" sz="3600" b="1" dirty="0">
                <a:effectLst>
                  <a:outerShdw blurRad="38100" dist="50800" dir="8100000" algn="tr" rotWithShape="0">
                    <a:prstClr val="black"/>
                  </a:outerShdw>
                </a:effectLst>
              </a:rPr>
              <a:t>urn, and for </a:t>
            </a:r>
            <a:r>
              <a:rPr lang="en-US" sz="3600" b="1" dirty="0" smtClean="0">
                <a:effectLst>
                  <a:outerShdw blurRad="38100" dist="50800" dir="8100000" algn="tr" rotWithShape="0">
                    <a:prstClr val="black"/>
                  </a:outerShdw>
                </a:effectLst>
              </a:rPr>
              <a:t>absolution, </a:t>
            </a:r>
            <a:r>
              <a:rPr lang="en-US" sz="3600" b="1" dirty="0">
                <a:effectLst>
                  <a:outerShdw blurRad="38100" dist="50800" dir="8100000" algn="tr" rotWithShape="0">
                    <a:prstClr val="black"/>
                  </a:outerShdw>
                </a:effectLst>
              </a:rPr>
              <a:t>white </a:t>
            </a:r>
            <a:r>
              <a:rPr lang="en-US" sz="3600" b="1" dirty="0" smtClean="0">
                <a:effectLst>
                  <a:outerShdw blurRad="38100" dist="50800" dir="8100000" algn="tr" rotWithShape="0">
                    <a:prstClr val="black"/>
                  </a:outerShdw>
                </a:effectLst>
              </a:rPr>
              <a:t>stones…</a:t>
            </a:r>
          </a:p>
          <a:p>
            <a:pPr algn="ctr"/>
            <a:endParaRPr lang="en-US" sz="3600" b="1" dirty="0">
              <a:effectLst>
                <a:outerShdw blurRad="38100" dist="50800" dir="8100000" algn="tr" rotWithShape="0">
                  <a:prstClr val="black"/>
                </a:outerShdw>
              </a:effectLst>
            </a:endParaRPr>
          </a:p>
          <a:p>
            <a:pPr algn="ctr"/>
            <a:r>
              <a:rPr lang="en-US" sz="3600" b="1" dirty="0" smtClean="0">
                <a:effectLst>
                  <a:outerShdw blurRad="38100" dist="50800" dir="8100000" algn="tr" rotWithShape="0">
                    <a:prstClr val="black"/>
                  </a:outerShdw>
                </a:effectLst>
              </a:rPr>
              <a:t>In </a:t>
            </a:r>
            <a:r>
              <a:rPr lang="en-US" sz="3600" b="1" dirty="0">
                <a:effectLst>
                  <a:outerShdw blurRad="38100" dist="50800" dir="8100000" algn="tr" rotWithShape="0">
                    <a:prstClr val="black"/>
                  </a:outerShdw>
                </a:effectLst>
              </a:rPr>
              <a:t>Christ, we’ve been absolved – released from our condemnation! </a:t>
            </a:r>
            <a:endParaRPr lang="en-US" sz="3600" b="1" dirty="0" smtClean="0">
              <a:effectLst>
                <a:outerShdw blurRad="38100" dist="50800" dir="8100000" algn="tr" rotWithShape="0">
                  <a:prstClr val="black"/>
                </a:outerShdw>
              </a:effectLst>
            </a:endParaRPr>
          </a:p>
          <a:p>
            <a:endParaRPr lang="en-US" sz="3600" b="1" dirty="0" smtClean="0"/>
          </a:p>
        </p:txBody>
      </p:sp>
      <p:grpSp>
        <p:nvGrpSpPr>
          <p:cNvPr id="4" name="Group 3"/>
          <p:cNvGrpSpPr/>
          <p:nvPr/>
        </p:nvGrpSpPr>
        <p:grpSpPr>
          <a:xfrm>
            <a:off x="-213245" y="-485958"/>
            <a:ext cx="9559604" cy="1586172"/>
            <a:chOff x="-213245" y="-485958"/>
            <a:chExt cx="9559604" cy="1586172"/>
          </a:xfrm>
        </p:grpSpPr>
        <p:sp>
          <p:nvSpPr>
            <p:cNvPr id="12" name="Wave 11"/>
            <p:cNvSpPr/>
            <p:nvPr/>
          </p:nvSpPr>
          <p:spPr>
            <a:xfrm rot="574894">
              <a:off x="-213245" y="121590"/>
              <a:ext cx="9475287" cy="978624"/>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12"/>
            <p:cNvSpPr/>
            <p:nvPr/>
          </p:nvSpPr>
          <p:spPr>
            <a:xfrm rot="285700">
              <a:off x="-128928" y="-485958"/>
              <a:ext cx="9475287" cy="1507220"/>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8906" y="146136"/>
            <a:ext cx="8229600" cy="1399032"/>
          </a:xfrm>
        </p:spPr>
        <p:txBody>
          <a:bodyPr/>
          <a:lstStyle/>
          <a:p>
            <a:r>
              <a:rPr lang="en-US" sz="4400" dirty="0">
                <a:solidFill>
                  <a:srgbClr val="420019"/>
                </a:solidFill>
                <a:effectLst/>
                <a:latin typeface="+mn-lt"/>
              </a:rPr>
              <a:t>The </a:t>
            </a:r>
            <a:r>
              <a:rPr lang="en-US" sz="4400" dirty="0" smtClean="0">
                <a:solidFill>
                  <a:srgbClr val="420019"/>
                </a:solidFill>
                <a:effectLst/>
                <a:latin typeface="+mn-lt"/>
              </a:rPr>
              <a:t>Reward – </a:t>
            </a:r>
            <a:r>
              <a:rPr lang="en-US" sz="3200" dirty="0" smtClean="0">
                <a:solidFill>
                  <a:srgbClr val="420019"/>
                </a:solidFill>
                <a:effectLst/>
                <a:latin typeface="+mn-lt"/>
              </a:rPr>
              <a:t>verse 17</a:t>
            </a:r>
            <a:endParaRPr lang="en-US" dirty="0">
              <a:solidFill>
                <a:srgbClr val="420019"/>
              </a:solidFill>
              <a:latin typeface="+mn-lt"/>
            </a:endParaRPr>
          </a:p>
        </p:txBody>
      </p:sp>
    </p:spTree>
    <p:extLst>
      <p:ext uri="{BB962C8B-B14F-4D97-AF65-F5344CB8AC3E}">
        <p14:creationId xmlns:p14="http://schemas.microsoft.com/office/powerpoint/2010/main" val="24202263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044" y="1524000"/>
            <a:ext cx="8229600" cy="4711891"/>
          </a:xfrm>
        </p:spPr>
        <p:txBody>
          <a:bodyPr>
            <a:normAutofit lnSpcReduction="10000"/>
          </a:bodyPr>
          <a:lstStyle/>
          <a:p>
            <a:pPr marL="109728" indent="0" algn="ctr">
              <a:buNone/>
            </a:pPr>
            <a:r>
              <a:rPr lang="en-US" sz="4000" b="1" i="1" dirty="0">
                <a:solidFill>
                  <a:schemeClr val="bg1"/>
                </a:solidFill>
              </a:rPr>
              <a:t>A new name that no one knows </a:t>
            </a:r>
            <a:r>
              <a:rPr lang="en-US" sz="4000" b="1" dirty="0">
                <a:effectLst>
                  <a:outerShdw blurRad="38100" dist="50800" dir="8100000" algn="tl">
                    <a:srgbClr val="000000"/>
                  </a:outerShdw>
                </a:effectLst>
              </a:rPr>
              <a:t>– </a:t>
            </a:r>
            <a:endParaRPr lang="en-US" sz="4000" b="1" dirty="0" smtClean="0">
              <a:effectLst>
                <a:outerShdw blurRad="38100" dist="50800" dir="8100000" algn="tl">
                  <a:srgbClr val="000000"/>
                </a:outerShdw>
              </a:effectLst>
            </a:endParaRPr>
          </a:p>
          <a:p>
            <a:pPr marL="109728" indent="0" algn="ctr">
              <a:buNone/>
            </a:pPr>
            <a:r>
              <a:rPr lang="en-US" sz="3600" b="1" dirty="0" smtClean="0">
                <a:effectLst>
                  <a:outerShdw blurRad="38100" dist="50800" dir="8100000" algn="tl">
                    <a:srgbClr val="000000"/>
                  </a:outerShdw>
                </a:effectLst>
              </a:rPr>
              <a:t>God </a:t>
            </a:r>
            <a:r>
              <a:rPr lang="en-US" sz="3600" b="1" dirty="0">
                <a:effectLst>
                  <a:outerShdw blurRad="38100" dist="50800" dir="8100000" algn="tl">
                    <a:srgbClr val="000000"/>
                  </a:outerShdw>
                </a:effectLst>
              </a:rPr>
              <a:t>has always put significance on names. He has changed names of people so that they might reflect His purpose. Abram was changed to Abraham, Jacob was changed to Israel, etc. </a:t>
            </a:r>
          </a:p>
        </p:txBody>
      </p:sp>
      <p:sp>
        <p:nvSpPr>
          <p:cNvPr id="8" name="TextBox 7"/>
          <p:cNvSpPr txBox="1"/>
          <p:nvPr/>
        </p:nvSpPr>
        <p:spPr>
          <a:xfrm>
            <a:off x="491889" y="2362200"/>
            <a:ext cx="8215952" cy="3785652"/>
          </a:xfrm>
          <a:prstGeom prst="rect">
            <a:avLst/>
          </a:prstGeom>
          <a:solidFill>
            <a:schemeClr val="bg1"/>
          </a:solidFill>
        </p:spPr>
        <p:txBody>
          <a:bodyPr wrap="square" lIns="274320" rIns="274320" rtlCol="0">
            <a:spAutoFit/>
          </a:bodyPr>
          <a:lstStyle/>
          <a:p>
            <a:pPr algn="ctr"/>
            <a:endParaRPr lang="en-US" sz="4000" b="1" dirty="0" smtClean="0"/>
          </a:p>
          <a:p>
            <a:pPr algn="ctr"/>
            <a:r>
              <a:rPr lang="en-US" sz="4000" b="1" dirty="0" smtClean="0"/>
              <a:t>This </a:t>
            </a:r>
            <a:r>
              <a:rPr lang="en-US" sz="4000" b="1" dirty="0"/>
              <a:t>new name that God will give to us, whatever it may be, will reflect His purpose in us. It will be a name to cherish</a:t>
            </a:r>
            <a:r>
              <a:rPr lang="en-US" sz="4000" b="1" dirty="0" smtClean="0"/>
              <a:t>!</a:t>
            </a:r>
          </a:p>
          <a:p>
            <a:pPr algn="ctr"/>
            <a:endParaRPr lang="en-US" sz="4000" b="1" dirty="0"/>
          </a:p>
        </p:txBody>
      </p:sp>
      <p:grpSp>
        <p:nvGrpSpPr>
          <p:cNvPr id="5" name="Group 4"/>
          <p:cNvGrpSpPr/>
          <p:nvPr/>
        </p:nvGrpSpPr>
        <p:grpSpPr>
          <a:xfrm>
            <a:off x="-213245" y="-485958"/>
            <a:ext cx="9559604" cy="1586172"/>
            <a:chOff x="-213245" y="-485958"/>
            <a:chExt cx="9559604" cy="1586172"/>
          </a:xfrm>
        </p:grpSpPr>
        <p:sp>
          <p:nvSpPr>
            <p:cNvPr id="6" name="Wave 5"/>
            <p:cNvSpPr/>
            <p:nvPr/>
          </p:nvSpPr>
          <p:spPr>
            <a:xfrm rot="574894">
              <a:off x="-213245" y="121590"/>
              <a:ext cx="9475287" cy="978624"/>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rot="285700">
              <a:off x="-128928" y="-485958"/>
              <a:ext cx="9475287" cy="1507220"/>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67494"/>
            <a:ext cx="8229600" cy="1144445"/>
          </a:xfrm>
        </p:spPr>
        <p:txBody>
          <a:bodyPr/>
          <a:lstStyle/>
          <a:p>
            <a:r>
              <a:rPr lang="en-US" sz="4400" dirty="0">
                <a:solidFill>
                  <a:srgbClr val="420019"/>
                </a:solidFill>
                <a:effectLst/>
              </a:rPr>
              <a:t>The Reward – </a:t>
            </a:r>
            <a:r>
              <a:rPr lang="en-US" sz="3200" dirty="0">
                <a:solidFill>
                  <a:srgbClr val="420019"/>
                </a:solidFill>
                <a:effectLst/>
              </a:rPr>
              <a:t>verse 17</a:t>
            </a:r>
            <a:endParaRPr lang="en-US" dirty="0">
              <a:latin typeface="+mn-lt"/>
            </a:endParaRPr>
          </a:p>
        </p:txBody>
      </p:sp>
    </p:spTree>
    <p:extLst>
      <p:ext uri="{BB962C8B-B14F-4D97-AF65-F5344CB8AC3E}">
        <p14:creationId xmlns:p14="http://schemas.microsoft.com/office/powerpoint/2010/main" val="42555376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71464"/>
            <a:ext cx="7315200" cy="1557336"/>
          </a:xfrm>
        </p:spPr>
        <p:txBody>
          <a:bodyPr>
            <a:normAutofit/>
          </a:bodyPr>
          <a:lstStyle/>
          <a:p>
            <a:pPr marL="109728" algn="ctr"/>
            <a:r>
              <a:rPr lang="en-US" dirty="0" err="1">
                <a:solidFill>
                  <a:prstClr val="black"/>
                </a:solidFill>
              </a:rPr>
              <a:t>Pergamos</a:t>
            </a:r>
            <a:r>
              <a:rPr lang="en-US" sz="3200" dirty="0">
                <a:solidFill>
                  <a:prstClr val="black"/>
                </a:solidFill>
              </a:rPr>
              <a:t> </a:t>
            </a:r>
            <a:r>
              <a:rPr lang="en-US" sz="2800" b="0" dirty="0">
                <a:solidFill>
                  <a:prstClr val="black"/>
                </a:solidFill>
              </a:rPr>
              <a:t>(which means married)</a:t>
            </a:r>
            <a:r>
              <a:rPr lang="en-US" sz="3200" dirty="0">
                <a:solidFill>
                  <a:prstClr val="black"/>
                </a:solidFill>
              </a:rPr>
              <a:t/>
            </a:r>
            <a:br>
              <a:rPr lang="en-US" sz="3200" dirty="0">
                <a:solidFill>
                  <a:prstClr val="black"/>
                </a:solidFill>
              </a:rPr>
            </a:br>
            <a:r>
              <a:rPr lang="en-US" dirty="0">
                <a:solidFill>
                  <a:prstClr val="black"/>
                </a:solidFill>
              </a:rPr>
              <a:t>was married to the world</a:t>
            </a:r>
            <a:r>
              <a:rPr lang="en-US" dirty="0" smtClean="0">
                <a:solidFill>
                  <a:prstClr val="black"/>
                </a:solidFill>
              </a:rPr>
              <a:t>.</a:t>
            </a:r>
            <a:endParaRPr lang="en-US" dirty="0"/>
          </a:p>
        </p:txBody>
      </p:sp>
      <p:sp>
        <p:nvSpPr>
          <p:cNvPr id="3" name="Content Placeholder 2"/>
          <p:cNvSpPr>
            <a:spLocks noGrp="1"/>
          </p:cNvSpPr>
          <p:nvPr>
            <p:ph type="body" idx="1"/>
          </p:nvPr>
        </p:nvSpPr>
        <p:spPr>
          <a:xfrm>
            <a:off x="1828800" y="2438400"/>
            <a:ext cx="5791200" cy="3926889"/>
          </a:xfrm>
        </p:spPr>
        <p:txBody>
          <a:bodyPr>
            <a:noAutofit/>
          </a:bodyPr>
          <a:lstStyle/>
          <a:p>
            <a:pPr marL="109728" indent="0" algn="ctr">
              <a:buNone/>
            </a:pPr>
            <a:r>
              <a:rPr lang="en-US" sz="4000" b="1" dirty="0" smtClean="0">
                <a:solidFill>
                  <a:schemeClr val="bg1"/>
                </a:solidFill>
              </a:rPr>
              <a:t>During </a:t>
            </a:r>
            <a:r>
              <a:rPr lang="en-US" sz="4000" b="1" dirty="0">
                <a:solidFill>
                  <a:schemeClr val="bg1"/>
                </a:solidFill>
              </a:rPr>
              <a:t>the Church Age it represents (312–500 AD</a:t>
            </a:r>
            <a:r>
              <a:rPr lang="en-US" sz="4000" b="1" dirty="0" smtClean="0">
                <a:solidFill>
                  <a:schemeClr val="bg1"/>
                </a:solidFill>
              </a:rPr>
              <a:t>),</a:t>
            </a:r>
          </a:p>
          <a:p>
            <a:pPr marL="109728" indent="0" algn="ctr">
              <a:buNone/>
            </a:pPr>
            <a:r>
              <a:rPr lang="en-US" sz="4000" b="1" dirty="0" smtClean="0">
                <a:solidFill>
                  <a:schemeClr val="bg1"/>
                </a:solidFill>
              </a:rPr>
              <a:t>the “Church” </a:t>
            </a:r>
            <a:r>
              <a:rPr lang="en-US" sz="4000" b="1" dirty="0">
                <a:solidFill>
                  <a:schemeClr val="bg1"/>
                </a:solidFill>
              </a:rPr>
              <a:t>married into the pagan world system. </a:t>
            </a:r>
            <a:endParaRPr lang="en-US" sz="4000" b="1" dirty="0">
              <a:solidFill>
                <a:schemeClr val="bg1"/>
              </a:solidFill>
              <a:latin typeface="Calibri" panose="020F0502020204030204" pitchFamily="34" charset="0"/>
              <a:cs typeface="Calibri" panose="020F0502020204030204" pitchFamily="34" charset="0"/>
            </a:endParaRPr>
          </a:p>
        </p:txBody>
      </p:sp>
      <p:sp>
        <p:nvSpPr>
          <p:cNvPr id="2" name="TextBox 1"/>
          <p:cNvSpPr txBox="1"/>
          <p:nvPr/>
        </p:nvSpPr>
        <p:spPr>
          <a:xfrm>
            <a:off x="381000" y="1905000"/>
            <a:ext cx="8382000" cy="4647426"/>
          </a:xfrm>
          <a:prstGeom prst="rect">
            <a:avLst/>
          </a:prstGeom>
          <a:solidFill>
            <a:schemeClr val="accent1">
              <a:lumMod val="20000"/>
              <a:lumOff val="80000"/>
            </a:schemeClr>
          </a:solidFill>
        </p:spPr>
        <p:txBody>
          <a:bodyPr wrap="square" rtlCol="0">
            <a:spAutoFit/>
          </a:bodyPr>
          <a:lstStyle/>
          <a:p>
            <a:pPr algn="ctr"/>
            <a:endParaRPr lang="en-US" sz="2800" b="1" dirty="0" smtClean="0"/>
          </a:p>
          <a:p>
            <a:pPr algn="ctr"/>
            <a:r>
              <a:rPr lang="en-US" sz="4000" b="1" dirty="0">
                <a:solidFill>
                  <a:srgbClr val="4AC618"/>
                </a:solidFill>
                <a:effectLst>
                  <a:outerShdw blurRad="38100" dist="50800" dir="8100000" algn="tr" rotWithShape="0">
                    <a:prstClr val="black"/>
                  </a:outerShdw>
                </a:effectLst>
              </a:rPr>
              <a:t>The </a:t>
            </a:r>
            <a:r>
              <a:rPr lang="en-US" sz="4000" b="1" dirty="0" smtClean="0">
                <a:solidFill>
                  <a:srgbClr val="4AC618"/>
                </a:solidFill>
                <a:effectLst>
                  <a:outerShdw blurRad="38100" dist="50800" dir="8100000" algn="tr" rotWithShape="0">
                    <a:prstClr val="black"/>
                  </a:outerShdw>
                </a:effectLst>
              </a:rPr>
              <a:t>“Church” </a:t>
            </a:r>
            <a:r>
              <a:rPr lang="en-US" sz="3200" dirty="0" smtClean="0">
                <a:solidFill>
                  <a:srgbClr val="4AC618"/>
                </a:solidFill>
                <a:effectLst>
                  <a:outerShdw blurRad="38100" dist="50800" dir="8100000" algn="tr" rotWithShape="0">
                    <a:prstClr val="black"/>
                  </a:outerShdw>
                </a:effectLst>
              </a:rPr>
              <a:t>(led by Roman officials)</a:t>
            </a:r>
            <a:r>
              <a:rPr lang="en-US" sz="4000" b="1" dirty="0" smtClean="0">
                <a:solidFill>
                  <a:srgbClr val="4AC618"/>
                </a:solidFill>
                <a:effectLst>
                  <a:outerShdw blurRad="38100" dist="50800" dir="8100000" algn="tr" rotWithShape="0">
                    <a:prstClr val="black"/>
                  </a:outerShdw>
                </a:effectLst>
              </a:rPr>
              <a:t> </a:t>
            </a:r>
            <a:r>
              <a:rPr lang="en-US" sz="4000" b="1" dirty="0">
                <a:solidFill>
                  <a:srgbClr val="4AC618"/>
                </a:solidFill>
                <a:effectLst>
                  <a:outerShdw blurRad="38100" dist="50800" dir="8100000" algn="tr" rotWithShape="0">
                    <a:prstClr val="black"/>
                  </a:outerShdw>
                </a:effectLst>
              </a:rPr>
              <a:t>marketed the gospel by allowing people to keep their pagan practices and simply </a:t>
            </a:r>
            <a:r>
              <a:rPr lang="en-US" sz="4000" b="1" dirty="0" smtClean="0">
                <a:solidFill>
                  <a:srgbClr val="4AC618"/>
                </a:solidFill>
                <a:effectLst>
                  <a:outerShdw blurRad="38100" dist="50800" dir="8100000" algn="tr" rotWithShape="0">
                    <a:prstClr val="black"/>
                  </a:outerShdw>
                </a:effectLst>
              </a:rPr>
              <a:t>rename idols </a:t>
            </a:r>
            <a:r>
              <a:rPr lang="en-US" sz="4000" b="1" dirty="0">
                <a:solidFill>
                  <a:srgbClr val="4AC618"/>
                </a:solidFill>
                <a:effectLst>
                  <a:outerShdw blurRad="38100" dist="50800" dir="8100000" algn="tr" rotWithShape="0">
                    <a:prstClr val="black"/>
                  </a:outerShdw>
                </a:effectLst>
              </a:rPr>
              <a:t>&amp; celebrations “</a:t>
            </a:r>
            <a:r>
              <a:rPr lang="en-US" sz="4000" b="1" dirty="0" smtClean="0">
                <a:solidFill>
                  <a:srgbClr val="4AC618"/>
                </a:solidFill>
                <a:effectLst>
                  <a:outerShdw blurRad="38100" dist="50800" dir="8100000" algn="tr" rotWithShape="0">
                    <a:prstClr val="black"/>
                  </a:outerShdw>
                </a:effectLst>
              </a:rPr>
              <a:t>converting” them into </a:t>
            </a:r>
            <a:r>
              <a:rPr lang="en-US" sz="4000" b="1" dirty="0">
                <a:solidFill>
                  <a:srgbClr val="4AC618"/>
                </a:solidFill>
                <a:effectLst>
                  <a:outerShdw blurRad="38100" dist="50800" dir="8100000" algn="tr" rotWithShape="0">
                    <a:prstClr val="black"/>
                  </a:outerShdw>
                </a:effectLst>
              </a:rPr>
              <a:t>“</a:t>
            </a:r>
            <a:r>
              <a:rPr lang="en-US" sz="4000" b="1" dirty="0" smtClean="0">
                <a:solidFill>
                  <a:srgbClr val="4AC618"/>
                </a:solidFill>
                <a:effectLst>
                  <a:outerShdw blurRad="38100" dist="50800" dir="8100000" algn="tr" rotWithShape="0">
                    <a:prstClr val="black"/>
                  </a:outerShdw>
                </a:effectLst>
              </a:rPr>
              <a:t>Christian” ones</a:t>
            </a:r>
            <a:r>
              <a:rPr lang="en-US" sz="4000" b="1" dirty="0">
                <a:solidFill>
                  <a:srgbClr val="4AC618"/>
                </a:solidFill>
                <a:effectLst>
                  <a:outerShdw blurRad="38100" dist="50800" dir="8100000" algn="tr" rotWithShape="0">
                    <a:prstClr val="black"/>
                  </a:outerShdw>
                </a:effectLst>
              </a:rPr>
              <a:t>.</a:t>
            </a:r>
          </a:p>
          <a:p>
            <a:pPr algn="ctr"/>
            <a:endParaRPr lang="en-US" sz="2800" b="1" dirty="0">
              <a:solidFill>
                <a:srgbClr val="6DE83C"/>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2035669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marL="109728" algn="ctr"/>
            <a:r>
              <a:rPr lang="en-US" sz="3600" b="1" dirty="0" err="1">
                <a:solidFill>
                  <a:prstClr val="black"/>
                </a:solidFill>
              </a:rPr>
              <a:t>Pergamos</a:t>
            </a:r>
            <a:r>
              <a:rPr lang="en-US" sz="3600" b="1" dirty="0">
                <a:solidFill>
                  <a:prstClr val="black"/>
                </a:solidFill>
              </a:rPr>
              <a:t> </a:t>
            </a:r>
            <a:r>
              <a:rPr lang="en-US" sz="2800" dirty="0">
                <a:solidFill>
                  <a:prstClr val="black"/>
                </a:solidFill>
              </a:rPr>
              <a:t>(which means married)</a:t>
            </a:r>
            <a:r>
              <a:rPr lang="en-US" sz="3200" dirty="0">
                <a:solidFill>
                  <a:prstClr val="black"/>
                </a:solidFill>
              </a:rPr>
              <a:t/>
            </a:r>
            <a:br>
              <a:rPr lang="en-US" sz="3200" dirty="0">
                <a:solidFill>
                  <a:prstClr val="black"/>
                </a:solidFill>
              </a:rPr>
            </a:br>
            <a:r>
              <a:rPr lang="en-US" sz="3600" b="1" dirty="0">
                <a:solidFill>
                  <a:prstClr val="black"/>
                </a:solidFill>
              </a:rPr>
              <a:t>was married to the world</a:t>
            </a:r>
            <a:r>
              <a:rPr lang="en-US" sz="3600" b="1" dirty="0" smtClean="0">
                <a:solidFill>
                  <a:prstClr val="black"/>
                </a:solidFill>
              </a:rPr>
              <a:t>.</a:t>
            </a:r>
            <a:endParaRPr lang="en-US" sz="3600" b="1" dirty="0"/>
          </a:p>
        </p:txBody>
      </p:sp>
      <p:sp>
        <p:nvSpPr>
          <p:cNvPr id="3" name="Content Placeholder 2"/>
          <p:cNvSpPr>
            <a:spLocks noGrp="1"/>
          </p:cNvSpPr>
          <p:nvPr>
            <p:ph type="body" idx="1"/>
          </p:nvPr>
        </p:nvSpPr>
        <p:spPr>
          <a:xfrm>
            <a:off x="381000" y="1633536"/>
            <a:ext cx="8382000" cy="4843464"/>
          </a:xfrm>
        </p:spPr>
        <p:txBody>
          <a:bodyPr>
            <a:normAutofit lnSpcReduction="10000"/>
          </a:bodyPr>
          <a:lstStyle/>
          <a:p>
            <a:pPr marL="109728" indent="0" algn="ctr">
              <a:buNone/>
            </a:pPr>
            <a:r>
              <a:rPr lang="en-US" sz="3600" b="1" dirty="0">
                <a:effectLst>
                  <a:outerShdw blurRad="38100" dist="50800" dir="8100000" algn="tr" rotWithShape="0">
                    <a:prstClr val="black"/>
                  </a:outerShdw>
                </a:effectLst>
              </a:rPr>
              <a:t>Forced conversion was a major means in the Christianization of the Roman </a:t>
            </a:r>
            <a:r>
              <a:rPr lang="en-US" sz="3600" b="1" dirty="0" smtClean="0">
                <a:effectLst>
                  <a:outerShdw blurRad="38100" dist="50800" dir="8100000" algn="tr" rotWithShape="0">
                    <a:prstClr val="black"/>
                  </a:outerShdw>
                </a:effectLst>
              </a:rPr>
              <a:t>Empire.</a:t>
            </a:r>
          </a:p>
          <a:p>
            <a:pPr marL="109728" indent="0" algn="ctr">
              <a:buNone/>
            </a:pPr>
            <a:endParaRPr lang="en-US" sz="2400" b="1" dirty="0" smtClean="0">
              <a:effectLst>
                <a:outerShdw blurRad="38100" dist="50800" dir="8100000" algn="tr" rotWithShape="0">
                  <a:prstClr val="black"/>
                </a:outerShdw>
              </a:effectLst>
            </a:endParaRPr>
          </a:p>
          <a:p>
            <a:pPr marL="109728" indent="0" algn="ctr">
              <a:buNone/>
            </a:pPr>
            <a:r>
              <a:rPr lang="en-US" sz="3600" b="1" dirty="0" smtClean="0">
                <a:effectLst>
                  <a:outerShdw blurRad="38100" dist="50800" dir="8100000" algn="tr" rotWithShape="0">
                    <a:prstClr val="black"/>
                  </a:outerShdw>
                </a:effectLst>
              </a:rPr>
              <a:t>In </a:t>
            </a:r>
            <a:r>
              <a:rPr lang="en-US" sz="3600" b="1" dirty="0">
                <a:effectLst>
                  <a:outerShdw blurRad="38100" dist="50800" dir="8100000" algn="tr" rotWithShape="0">
                    <a:prstClr val="black"/>
                  </a:outerShdw>
                </a:effectLst>
              </a:rPr>
              <a:t>392 A.D. the </a:t>
            </a:r>
            <a:r>
              <a:rPr lang="en-US" sz="3600" b="1" dirty="0" smtClean="0">
                <a:effectLst>
                  <a:outerShdw blurRad="38100" dist="50800" dir="8100000" algn="tr" rotWithShape="0">
                    <a:prstClr val="black"/>
                  </a:outerShdw>
                </a:effectLst>
              </a:rPr>
              <a:t>emperor, </a:t>
            </a:r>
            <a:r>
              <a:rPr lang="en-US" sz="3600" b="1" dirty="0">
                <a:effectLst>
                  <a:outerShdw blurRad="38100" dist="50800" dir="8100000" algn="tr" rotWithShape="0">
                    <a:prstClr val="black"/>
                  </a:outerShdw>
                </a:effectLst>
              </a:rPr>
              <a:t>Theodosius </a:t>
            </a:r>
            <a:r>
              <a:rPr lang="en-US" sz="3600" b="1" dirty="0" smtClean="0">
                <a:effectLst>
                  <a:outerShdw blurRad="38100" dist="50800" dir="8100000" algn="tr" rotWithShape="0">
                    <a:prstClr val="black"/>
                  </a:outerShdw>
                </a:effectLst>
              </a:rPr>
              <a:t>I, made </a:t>
            </a:r>
            <a:r>
              <a:rPr lang="en-US" sz="3600" b="1" dirty="0">
                <a:effectLst>
                  <a:outerShdw blurRad="38100" dist="50800" dir="8100000" algn="tr" rotWithShape="0">
                    <a:prstClr val="black"/>
                  </a:outerShdw>
                </a:effectLst>
              </a:rPr>
              <a:t>Christianity the only legal religion of the empire, and </a:t>
            </a:r>
            <a:r>
              <a:rPr lang="en-US" sz="3600" b="1" dirty="0" smtClean="0">
                <a:effectLst>
                  <a:outerShdw blurRad="38100" dist="50800" dir="8100000" algn="tr" rotWithShape="0">
                    <a:prstClr val="black"/>
                  </a:outerShdw>
                </a:effectLst>
              </a:rPr>
              <a:t>forbade </a:t>
            </a:r>
            <a:r>
              <a:rPr lang="en-US" sz="3600" b="1" dirty="0">
                <a:effectLst>
                  <a:outerShdw blurRad="38100" dist="50800" dir="8100000" algn="tr" rotWithShape="0">
                    <a:prstClr val="black"/>
                  </a:outerShdw>
                </a:effectLst>
              </a:rPr>
              <a:t>Pagan practices by law as a means to stabilize the declining </a:t>
            </a:r>
            <a:r>
              <a:rPr lang="en-US" sz="3600" b="1" dirty="0" smtClean="0">
                <a:effectLst>
                  <a:outerShdw blurRad="38100" dist="50800" dir="8100000" algn="tr" rotWithShape="0">
                    <a:prstClr val="black"/>
                  </a:outerShdw>
                </a:effectLst>
              </a:rPr>
              <a:t>empire.</a:t>
            </a:r>
            <a:endParaRPr lang="en-US" sz="1200" b="1" dirty="0" smtClean="0">
              <a:effectLst>
                <a:outerShdw blurRad="38100" dist="50800" dir="8100000" algn="tr" rotWithShape="0">
                  <a:prstClr val="black"/>
                </a:outerShdw>
              </a:effectLst>
            </a:endParaRPr>
          </a:p>
        </p:txBody>
      </p:sp>
      <p:sp>
        <p:nvSpPr>
          <p:cNvPr id="4" name="TextBox 3"/>
          <p:cNvSpPr txBox="1"/>
          <p:nvPr/>
        </p:nvSpPr>
        <p:spPr>
          <a:xfrm>
            <a:off x="603914" y="457200"/>
            <a:ext cx="7924800" cy="5940088"/>
          </a:xfrm>
          <a:prstGeom prst="rect">
            <a:avLst/>
          </a:prstGeom>
          <a:solidFill>
            <a:schemeClr val="bg1"/>
          </a:solidFill>
        </p:spPr>
        <p:txBody>
          <a:bodyPr wrap="square" rtlCol="0">
            <a:spAutoFit/>
          </a:bodyPr>
          <a:lstStyle/>
          <a:p>
            <a:pPr marL="109728" indent="0">
              <a:buNone/>
            </a:pPr>
            <a:endParaRPr lang="en-US" sz="2000" b="1" u="sng" dirty="0" smtClean="0"/>
          </a:p>
          <a:p>
            <a:pPr marL="109728" indent="0">
              <a:buNone/>
            </a:pPr>
            <a:r>
              <a:rPr lang="en-US" sz="3600" b="1" u="sng" dirty="0" smtClean="0">
                <a:solidFill>
                  <a:schemeClr val="accent2">
                    <a:lumMod val="20000"/>
                    <a:lumOff val="80000"/>
                  </a:schemeClr>
                </a:solidFill>
              </a:rPr>
              <a:t>Codex </a:t>
            </a:r>
            <a:r>
              <a:rPr lang="en-US" sz="3600" b="1" u="sng" dirty="0" err="1">
                <a:solidFill>
                  <a:schemeClr val="accent2">
                    <a:lumMod val="20000"/>
                    <a:lumOff val="80000"/>
                  </a:schemeClr>
                </a:solidFill>
              </a:rPr>
              <a:t>Theodosianus</a:t>
            </a:r>
            <a:r>
              <a:rPr lang="en-US" sz="3600" b="1" u="sng" dirty="0">
                <a:solidFill>
                  <a:schemeClr val="accent2">
                    <a:lumMod val="20000"/>
                    <a:lumOff val="80000"/>
                  </a:schemeClr>
                </a:solidFill>
              </a:rPr>
              <a:t> XVI 1.2</a:t>
            </a:r>
            <a:r>
              <a:rPr lang="en-US" sz="3600" b="1" u="sng" dirty="0" smtClean="0">
                <a:solidFill>
                  <a:schemeClr val="accent2">
                    <a:lumMod val="20000"/>
                    <a:lumOff val="80000"/>
                  </a:schemeClr>
                </a:solidFill>
              </a:rPr>
              <a:t>.</a:t>
            </a:r>
            <a:endParaRPr lang="en-US" sz="3600" b="1" dirty="0" smtClean="0">
              <a:solidFill>
                <a:schemeClr val="accent2">
                  <a:lumMod val="20000"/>
                  <a:lumOff val="80000"/>
                </a:schemeClr>
              </a:solidFill>
            </a:endParaRPr>
          </a:p>
          <a:p>
            <a:pPr marL="109728" indent="0">
              <a:buNone/>
            </a:pPr>
            <a:endParaRPr lang="en-US" sz="3600" b="1" dirty="0" smtClean="0"/>
          </a:p>
          <a:p>
            <a:pPr marL="109728" indent="0">
              <a:buNone/>
            </a:pPr>
            <a:r>
              <a:rPr lang="en-US" sz="3600" b="1" dirty="0" smtClean="0"/>
              <a:t>It </a:t>
            </a:r>
            <a:r>
              <a:rPr lang="en-US" sz="3600" b="1" dirty="0"/>
              <a:t>is Our will that all the peoples who are ruled by the administration of Our Clemency shall practice that religion which the divine Peter the Apostle transmitted to the Romans</a:t>
            </a:r>
            <a:r>
              <a:rPr lang="en-US" sz="3600" b="1" dirty="0" smtClean="0"/>
              <a:t>....</a:t>
            </a:r>
          </a:p>
          <a:p>
            <a:pPr marL="109728" indent="0">
              <a:buNone/>
            </a:pPr>
            <a:endParaRPr lang="en-US" sz="3600" b="1" dirty="0" smtClean="0"/>
          </a:p>
          <a:p>
            <a:pPr marL="109728" indent="0">
              <a:buNone/>
            </a:pPr>
            <a:endParaRPr lang="en-US" sz="3600" b="1" dirty="0" smtClean="0"/>
          </a:p>
        </p:txBody>
      </p:sp>
      <p:sp>
        <p:nvSpPr>
          <p:cNvPr id="7" name="TextBox 6"/>
          <p:cNvSpPr txBox="1"/>
          <p:nvPr/>
        </p:nvSpPr>
        <p:spPr>
          <a:xfrm>
            <a:off x="603914" y="1600200"/>
            <a:ext cx="7924800" cy="5078313"/>
          </a:xfrm>
          <a:prstGeom prst="rect">
            <a:avLst/>
          </a:prstGeom>
          <a:solidFill>
            <a:schemeClr val="bg1"/>
          </a:solidFill>
        </p:spPr>
        <p:txBody>
          <a:bodyPr wrap="square" rtlCol="0">
            <a:spAutoFit/>
          </a:bodyPr>
          <a:lstStyle/>
          <a:p>
            <a:pPr marL="109728" indent="0">
              <a:buNone/>
            </a:pPr>
            <a:r>
              <a:rPr lang="en-US" sz="3600" b="1" dirty="0" smtClean="0"/>
              <a:t>…The </a:t>
            </a:r>
            <a:r>
              <a:rPr lang="en-US" sz="3600" b="1" dirty="0"/>
              <a:t>rest, whom We adjudge demented and insane, shall sustain the infamy of heretical dogmas, their meeting places shall not receive the name of churches, and they shall be smitten first by divine vengeance and secondly by the retribution of Our own </a:t>
            </a:r>
            <a:r>
              <a:rPr lang="en-US" sz="3600" b="1" dirty="0" smtClean="0"/>
              <a:t>initiative.</a:t>
            </a:r>
            <a:endParaRPr lang="en-US" sz="3600" b="1" dirty="0"/>
          </a:p>
        </p:txBody>
      </p:sp>
    </p:spTree>
    <p:extLst>
      <p:ext uri="{BB962C8B-B14F-4D97-AF65-F5344CB8AC3E}">
        <p14:creationId xmlns:p14="http://schemas.microsoft.com/office/powerpoint/2010/main" val="25851573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663" y="1447800"/>
            <a:ext cx="8229600" cy="4724400"/>
          </a:xfrm>
        </p:spPr>
        <p:txBody>
          <a:bodyPr>
            <a:normAutofit lnSpcReduction="10000"/>
          </a:bodyPr>
          <a:lstStyle/>
          <a:p>
            <a:pPr marL="109728" indent="0">
              <a:buNone/>
            </a:pPr>
            <a:r>
              <a:rPr lang="en-US" sz="3600" b="1" u="sng" dirty="0">
                <a:effectLst>
                  <a:outerShdw blurRad="38100" dist="50800" dir="8100000" algn="tr" rotWithShape="0">
                    <a:prstClr val="black"/>
                  </a:outerShdw>
                </a:effectLst>
              </a:rPr>
              <a:t>Codex </a:t>
            </a:r>
            <a:r>
              <a:rPr lang="en-US" sz="3600" b="1" u="sng" dirty="0" err="1">
                <a:effectLst>
                  <a:outerShdw blurRad="38100" dist="50800" dir="8100000" algn="tr" rotWithShape="0">
                    <a:prstClr val="black"/>
                  </a:outerShdw>
                </a:effectLst>
              </a:rPr>
              <a:t>Theodosianus</a:t>
            </a:r>
            <a:r>
              <a:rPr lang="en-US" sz="3600" b="1" u="sng" dirty="0">
                <a:effectLst>
                  <a:outerShdw blurRad="38100" dist="50800" dir="8100000" algn="tr" rotWithShape="0">
                    <a:prstClr val="black"/>
                  </a:outerShdw>
                </a:effectLst>
              </a:rPr>
              <a:t> XVI 1.2.</a:t>
            </a:r>
            <a:endParaRPr lang="en-US" sz="3600" b="1" dirty="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led </a:t>
            </a:r>
            <a:r>
              <a:rPr lang="en-US" sz="3600" b="1" dirty="0">
                <a:effectLst>
                  <a:outerShdw blurRad="38100" dist="50800" dir="8100000" algn="tr" rotWithShape="0">
                    <a:prstClr val="black"/>
                  </a:outerShdw>
                </a:effectLst>
              </a:rPr>
              <a:t>to the destruction of most pagan temples in the empire. </a:t>
            </a:r>
          </a:p>
          <a:p>
            <a:pPr marL="109728" indent="0">
              <a:buNone/>
            </a:pPr>
            <a:endParaRPr lang="en-US" sz="3600" b="1" dirty="0" smtClean="0">
              <a:effectLst>
                <a:outerShdw blurRad="38100" dist="50800" dir="8100000" algn="tr" rotWithShape="0">
                  <a:prstClr val="black"/>
                </a:outerShdw>
              </a:effectLst>
            </a:endParaRPr>
          </a:p>
          <a:p>
            <a:pPr marL="109728" indent="0">
              <a:buNone/>
            </a:pPr>
            <a:r>
              <a:rPr lang="en-US" sz="3600" b="1" dirty="0" smtClean="0">
                <a:solidFill>
                  <a:srgbClr val="4AC618"/>
                </a:solidFill>
                <a:effectLst>
                  <a:outerShdw blurRad="38100" dist="50800" dir="8100000" algn="tr" rotWithShape="0">
                    <a:prstClr val="black"/>
                  </a:outerShdw>
                </a:effectLst>
              </a:rPr>
              <a:t>To </a:t>
            </a:r>
            <a:r>
              <a:rPr lang="en-US" sz="3600" b="1" dirty="0">
                <a:solidFill>
                  <a:srgbClr val="4AC618"/>
                </a:solidFill>
                <a:effectLst>
                  <a:outerShdw blurRad="38100" dist="50800" dir="8100000" algn="tr" rotWithShape="0">
                    <a:prstClr val="black"/>
                  </a:outerShdw>
                </a:effectLst>
              </a:rPr>
              <a:t>make this massive conversion easier, the government acknowledged some of the pagan practices as “Christian.” </a:t>
            </a:r>
          </a:p>
        </p:txBody>
      </p:sp>
      <p:grpSp>
        <p:nvGrpSpPr>
          <p:cNvPr id="16" name="Group 15"/>
          <p:cNvGrpSpPr/>
          <p:nvPr/>
        </p:nvGrpSpPr>
        <p:grpSpPr>
          <a:xfrm rot="21351947">
            <a:off x="-147447" y="-477959"/>
            <a:ext cx="9657891" cy="1547233"/>
            <a:chOff x="-147447" y="-477959"/>
            <a:chExt cx="9657891" cy="1547233"/>
          </a:xfrm>
        </p:grpSpPr>
        <p:sp>
          <p:nvSpPr>
            <p:cNvPr id="15" name="Wave 14"/>
            <p:cNvSpPr/>
            <p:nvPr/>
          </p:nvSpPr>
          <p:spPr>
            <a:xfrm rot="822947">
              <a:off x="-147447" y="144875"/>
              <a:ext cx="9544625" cy="924399"/>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533753">
              <a:off x="-34181" y="-477959"/>
              <a:ext cx="9544625" cy="1423707"/>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4209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47800"/>
          </a:xfrm>
        </p:spPr>
        <p:txBody>
          <a:bodyPr>
            <a:normAutofit/>
          </a:bodyPr>
          <a:lstStyle/>
          <a:p>
            <a:pPr marL="3835400" indent="-3835400"/>
            <a:r>
              <a:rPr lang="en-US" sz="3600" dirty="0" smtClean="0"/>
              <a:t>George Parsons: </a:t>
            </a:r>
            <a:r>
              <a:rPr lang="en-US" sz="3600" i="1" dirty="0"/>
              <a:t>If You Cannot Beat Them, Join Them!</a:t>
            </a:r>
          </a:p>
        </p:txBody>
      </p:sp>
      <p:sp>
        <p:nvSpPr>
          <p:cNvPr id="3" name="Content Placeholder 2"/>
          <p:cNvSpPr>
            <a:spLocks noGrp="1"/>
          </p:cNvSpPr>
          <p:nvPr>
            <p:ph idx="1"/>
          </p:nvPr>
        </p:nvSpPr>
        <p:spPr>
          <a:xfrm>
            <a:off x="457200" y="1676400"/>
            <a:ext cx="8229600" cy="4330891"/>
          </a:xfrm>
        </p:spPr>
        <p:txBody>
          <a:bodyPr>
            <a:normAutofit fontScale="92500" lnSpcReduction="10000"/>
          </a:bodyPr>
          <a:lstStyle/>
          <a:p>
            <a:pPr marL="109728" indent="0">
              <a:buNone/>
            </a:pPr>
            <a:r>
              <a:rPr lang="en-US" sz="3600" b="1" dirty="0">
                <a:effectLst>
                  <a:outerShdw blurRad="38100" dist="50800" dir="8100000" algn="tr" rotWithShape="0">
                    <a:prstClr val="black"/>
                  </a:outerShdw>
                </a:effectLst>
              </a:rPr>
              <a:t>Thousands of unsaved pagans became baptized and started calling themselves "Christians." Did water baptism make them true Christians? The church gained in QUANTITY but it lost in QUALITY. There was a massive growth in numbers but no growth in purity. The church was becoming more and more worldly and corrupt. </a:t>
            </a:r>
          </a:p>
        </p:txBody>
      </p:sp>
      <p:sp>
        <p:nvSpPr>
          <p:cNvPr id="4" name="TextBox 3"/>
          <p:cNvSpPr txBox="1"/>
          <p:nvPr/>
        </p:nvSpPr>
        <p:spPr>
          <a:xfrm>
            <a:off x="467382" y="1752600"/>
            <a:ext cx="8229600" cy="4401205"/>
          </a:xfrm>
          <a:prstGeom prst="rect">
            <a:avLst/>
          </a:prstGeom>
          <a:solidFill>
            <a:schemeClr val="accent1">
              <a:lumMod val="75000"/>
            </a:schemeClr>
          </a:solidFill>
        </p:spPr>
        <p:txBody>
          <a:bodyPr wrap="square" rtlCol="0">
            <a:spAutoFit/>
          </a:bodyPr>
          <a:lstStyle/>
          <a:p>
            <a:r>
              <a:rPr lang="en-US" sz="4000" dirty="0">
                <a:effectLst>
                  <a:outerShdw blurRad="38100" dist="50800" dir="8100000" algn="tr" rotWithShape="0">
                    <a:prstClr val="black"/>
                  </a:outerShdw>
                </a:effectLst>
              </a:rPr>
              <a:t>The host of hypocrites and pretenders that was entering the church was multiplying beyond control.</a:t>
            </a:r>
          </a:p>
          <a:p>
            <a:r>
              <a:rPr lang="en-US" sz="4000" dirty="0">
                <a:effectLst>
                  <a:outerShdw blurRad="38100" dist="50800" dir="8100000" algn="tr" rotWithShape="0">
                    <a:prstClr val="black"/>
                  </a:outerShdw>
                </a:effectLst>
              </a:rPr>
              <a:t>As you can well imagine, many heathen customs and practices crept into the church. </a:t>
            </a:r>
          </a:p>
        </p:txBody>
      </p:sp>
      <p:sp>
        <p:nvSpPr>
          <p:cNvPr id="5" name="TextBox 4"/>
          <p:cNvSpPr txBox="1"/>
          <p:nvPr/>
        </p:nvSpPr>
        <p:spPr>
          <a:xfrm>
            <a:off x="454871" y="1757697"/>
            <a:ext cx="8229600" cy="4662815"/>
          </a:xfrm>
          <a:prstGeom prst="rect">
            <a:avLst/>
          </a:prstGeom>
          <a:solidFill>
            <a:schemeClr val="accent4">
              <a:lumMod val="75000"/>
            </a:schemeClr>
          </a:solidFill>
        </p:spPr>
        <p:txBody>
          <a:bodyPr wrap="square" rtlCol="0">
            <a:spAutoFit/>
          </a:bodyPr>
          <a:lstStyle/>
          <a:p>
            <a:r>
              <a:rPr lang="en-US" sz="3300" b="1" dirty="0">
                <a:effectLst>
                  <a:outerShdw blurRad="38100" dist="50800" dir="8100000" algn="tr" rotWithShape="0">
                    <a:prstClr val="black"/>
                  </a:outerShdw>
                </a:effectLst>
              </a:rPr>
              <a:t>The pagan images and statues were still honored, but they were given "Christian" names such as Peter or Mary. Artemis (Diana) worship was changed to Mary worship. Also Isis, the Egyptian goddess was easily transformed into Mary. Worshippers of Isis called her "the Great Virgin" and "Mother of the God". </a:t>
            </a:r>
            <a:r>
              <a:rPr lang="en-US" sz="3300" b="1" dirty="0" smtClean="0">
                <a:effectLst>
                  <a:outerShdw blurRad="38100" dist="50800" dir="8100000" algn="tr" rotWithShape="0">
                    <a:prstClr val="black"/>
                  </a:outerShdw>
                </a:effectLst>
              </a:rPr>
              <a:t> </a:t>
            </a:r>
            <a:endParaRPr lang="en-US" sz="3300" b="1" dirty="0">
              <a:effectLst>
                <a:outerShdw blurRad="38100" dist="50800" dir="8100000" algn="tr" rotWithShape="0">
                  <a:prstClr val="black"/>
                </a:outerShdw>
              </a:effectLst>
            </a:endParaRPr>
          </a:p>
        </p:txBody>
      </p:sp>
      <p:sp>
        <p:nvSpPr>
          <p:cNvPr id="6" name="TextBox 5"/>
          <p:cNvSpPr txBox="1"/>
          <p:nvPr/>
        </p:nvSpPr>
        <p:spPr>
          <a:xfrm>
            <a:off x="475265" y="1998821"/>
            <a:ext cx="8229600" cy="4154984"/>
          </a:xfrm>
          <a:prstGeom prst="rect">
            <a:avLst/>
          </a:prstGeom>
          <a:solidFill>
            <a:srgbClr val="00B050"/>
          </a:solidFill>
        </p:spPr>
        <p:txBody>
          <a:bodyPr wrap="square" rtlCol="0">
            <a:spAutoFit/>
          </a:bodyPr>
          <a:lstStyle/>
          <a:p>
            <a:r>
              <a:rPr lang="en-US" sz="3300" b="1" dirty="0">
                <a:effectLst>
                  <a:outerShdw blurRad="38100" dist="50800" dir="8100000" algn="tr" rotWithShape="0">
                    <a:prstClr val="black"/>
                  </a:outerShdw>
                </a:effectLst>
              </a:rPr>
              <a:t>Some surviving images of Isis holding the child Horus are in a pose very similar to that of some early Christian </a:t>
            </a:r>
            <a:r>
              <a:rPr lang="en-US" sz="3300" b="1" dirty="0" err="1">
                <a:effectLst>
                  <a:outerShdw blurRad="38100" dist="50800" dir="8100000" algn="tr" rotWithShape="0">
                    <a:prstClr val="black"/>
                  </a:outerShdw>
                </a:effectLst>
              </a:rPr>
              <a:t>Madonnas</a:t>
            </a:r>
            <a:r>
              <a:rPr lang="en-US" sz="3300" b="1" dirty="0">
                <a:effectLst>
                  <a:outerShdw blurRad="38100" dist="50800" dir="8100000" algn="tr" rotWithShape="0">
                    <a:prstClr val="black"/>
                  </a:outerShdw>
                </a:effectLst>
              </a:rPr>
              <a:t> </a:t>
            </a:r>
            <a:r>
              <a:rPr lang="en-US" sz="3300" dirty="0">
                <a:effectLst>
                  <a:outerShdw blurRad="38100" dist="50800" dir="8100000" algn="tr" rotWithShape="0">
                    <a:prstClr val="black"/>
                  </a:outerShdw>
                </a:effectLst>
              </a:rPr>
              <a:t>(showing Mary holding the infant Jesus)</a:t>
            </a:r>
            <a:r>
              <a:rPr lang="en-US" sz="3300" b="1" dirty="0">
                <a:effectLst>
                  <a:outerShdw blurRad="38100" dist="50800" dir="8100000" algn="tr" rotWithShape="0">
                    <a:prstClr val="black"/>
                  </a:outerShdw>
                </a:effectLst>
              </a:rPr>
              <a:t>. Heathen temples were consecrated and changed into churches. Heathen feasts were given Christian </a:t>
            </a:r>
            <a:r>
              <a:rPr lang="en-US" sz="3300" b="1" dirty="0" smtClean="0">
                <a:effectLst>
                  <a:outerShdw blurRad="38100" dist="50800" dir="8100000" algn="tr" rotWithShape="0">
                    <a:prstClr val="black"/>
                  </a:outerShdw>
                </a:effectLst>
              </a:rPr>
              <a:t>names.</a:t>
            </a:r>
            <a:endParaRPr lang="en-US" sz="3300" b="1" dirty="0">
              <a:effectLst>
                <a:outerShdw blurRad="38100" dist="50800" dir="8100000" algn="tr" rotWithShape="0">
                  <a:prstClr val="black"/>
                </a:outerShdw>
              </a:effectLst>
            </a:endParaRPr>
          </a:p>
        </p:txBody>
      </p:sp>
      <p:sp>
        <p:nvSpPr>
          <p:cNvPr id="7" name="TextBox 6"/>
          <p:cNvSpPr txBox="1"/>
          <p:nvPr/>
        </p:nvSpPr>
        <p:spPr>
          <a:xfrm>
            <a:off x="488403" y="1744905"/>
            <a:ext cx="8229600" cy="4662815"/>
          </a:xfrm>
          <a:prstGeom prst="rect">
            <a:avLst/>
          </a:prstGeom>
          <a:solidFill>
            <a:schemeClr val="accent6">
              <a:lumMod val="60000"/>
              <a:lumOff val="40000"/>
            </a:schemeClr>
          </a:solidFill>
        </p:spPr>
        <p:txBody>
          <a:bodyPr wrap="square" rtlCol="0">
            <a:spAutoFit/>
          </a:bodyPr>
          <a:lstStyle/>
          <a:p>
            <a:r>
              <a:rPr lang="en-US" sz="3300" b="1" dirty="0">
                <a:effectLst>
                  <a:outerShdw blurRad="38100" dist="50800" dir="8100000" algn="tr" rotWithShape="0">
                    <a:prstClr val="black"/>
                  </a:outerShdw>
                </a:effectLst>
              </a:rPr>
              <a:t>It was just the same old paganism or heathenism under a new name! </a:t>
            </a:r>
            <a:endParaRPr lang="en-US" sz="3300" b="1" dirty="0" smtClean="0">
              <a:effectLst>
                <a:outerShdw blurRad="38100" dist="50800" dir="8100000" algn="tr" rotWithShape="0">
                  <a:prstClr val="black"/>
                </a:outerShdw>
              </a:effectLst>
            </a:endParaRPr>
          </a:p>
          <a:p>
            <a:endParaRPr lang="en-US" sz="3300" b="1" dirty="0" smtClean="0">
              <a:effectLst>
                <a:outerShdw blurRad="38100" dist="50800" dir="8100000" algn="tr" rotWithShape="0">
                  <a:prstClr val="black"/>
                </a:outerShdw>
              </a:effectLst>
            </a:endParaRPr>
          </a:p>
          <a:p>
            <a:r>
              <a:rPr lang="en-US" sz="3300" b="1" dirty="0" smtClean="0">
                <a:effectLst>
                  <a:outerShdw blurRad="38100" dist="50800" dir="8100000" algn="tr" rotWithShape="0">
                    <a:prstClr val="black"/>
                  </a:outerShdw>
                </a:effectLst>
              </a:rPr>
              <a:t>The </a:t>
            </a:r>
            <a:r>
              <a:rPr lang="en-US" sz="3300" b="1" dirty="0">
                <a:effectLst>
                  <a:outerShdw blurRad="38100" dist="50800" dir="8100000" algn="tr" rotWithShape="0">
                    <a:prstClr val="black"/>
                  </a:outerShdw>
                </a:effectLst>
              </a:rPr>
              <a:t>church had not conquered the world. THE WORLD HAD CONQUERED THE CHURCH! </a:t>
            </a:r>
            <a:endParaRPr lang="en-US" sz="3300" b="1" dirty="0" smtClean="0">
              <a:effectLst>
                <a:outerShdw blurRad="38100" dist="50800" dir="8100000" algn="tr" rotWithShape="0">
                  <a:prstClr val="black"/>
                </a:outerShdw>
              </a:effectLst>
            </a:endParaRPr>
          </a:p>
          <a:p>
            <a:endParaRPr lang="en-US" sz="3300" b="1" dirty="0">
              <a:effectLst>
                <a:outerShdw blurRad="38100" dist="50800" dir="8100000" algn="tr" rotWithShape="0">
                  <a:prstClr val="black"/>
                </a:outerShdw>
              </a:effectLst>
            </a:endParaRPr>
          </a:p>
          <a:p>
            <a:r>
              <a:rPr lang="en-US" sz="3300" b="1" dirty="0" smtClean="0">
                <a:effectLst>
                  <a:outerShdw blurRad="38100" dist="50800" dir="8100000" algn="tr" rotWithShape="0">
                    <a:prstClr val="black"/>
                  </a:outerShdw>
                </a:effectLst>
              </a:rPr>
              <a:t>Paganism </a:t>
            </a:r>
            <a:r>
              <a:rPr lang="en-US" sz="3300" b="1" dirty="0">
                <a:effectLst>
                  <a:outerShdw blurRad="38100" dist="50800" dir="8100000" algn="tr" rotWithShape="0">
                    <a:prstClr val="black"/>
                  </a:outerShdw>
                </a:effectLst>
              </a:rPr>
              <a:t>had put on new clothes but it was the same old paganism.</a:t>
            </a:r>
          </a:p>
        </p:txBody>
      </p:sp>
    </p:spTree>
    <p:extLst>
      <p:ext uri="{BB962C8B-B14F-4D97-AF65-F5344CB8AC3E}">
        <p14:creationId xmlns:p14="http://schemas.microsoft.com/office/powerpoint/2010/main" val="1964818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lnSpcReduction="10000"/>
          </a:bodyPr>
          <a:lstStyle/>
          <a:p>
            <a:pPr marL="109728" indent="0">
              <a:buNone/>
            </a:pPr>
            <a:r>
              <a:rPr lang="en-US" sz="3600" b="1" dirty="0">
                <a:effectLst>
                  <a:outerShdw blurRad="38100" dist="50800" dir="8100000" algn="tr" rotWithShape="0">
                    <a:prstClr val="black"/>
                  </a:outerShdw>
                </a:effectLst>
              </a:rPr>
              <a:t>Do we see paganism in our world today</a:t>
            </a:r>
            <a:r>
              <a:rPr lang="en-US" sz="3600" b="1" dirty="0" smtClean="0">
                <a:effectLst>
                  <a:outerShdw blurRad="38100" dist="50800" dir="8100000" algn="tr" rotWithShape="0">
                    <a:prstClr val="black"/>
                  </a:outerShdw>
                </a:effectLst>
              </a:rPr>
              <a:t>?</a:t>
            </a:r>
          </a:p>
          <a:p>
            <a:pPr marL="109728" indent="0">
              <a:buNone/>
            </a:pPr>
            <a:endParaRPr lang="en-US" sz="3200" b="1" dirty="0">
              <a:effectLst>
                <a:outerShdw blurRad="38100" dist="50800" dir="8100000" algn="tr" rotWithShape="0">
                  <a:prstClr val="black"/>
                </a:outerShdw>
              </a:effectLst>
            </a:endParaRPr>
          </a:p>
          <a:p>
            <a:pPr marL="109728" indent="0">
              <a:buNone/>
            </a:pPr>
            <a:r>
              <a:rPr lang="en-US" sz="3600" b="1" dirty="0" smtClean="0">
                <a:effectLst>
                  <a:outerShdw blurRad="38100" dist="50800" dir="8100000" algn="tr" rotWithShape="0">
                    <a:prstClr val="black"/>
                  </a:outerShdw>
                </a:effectLst>
              </a:rPr>
              <a:t>Do </a:t>
            </a:r>
            <a:r>
              <a:rPr lang="en-US" sz="3600" b="1" dirty="0">
                <a:effectLst>
                  <a:outerShdw blurRad="38100" dist="50800" dir="8100000" algn="tr" rotWithShape="0">
                    <a:prstClr val="black"/>
                  </a:outerShdw>
                </a:effectLst>
              </a:rPr>
              <a:t>we see it in our churches? </a:t>
            </a:r>
          </a:p>
          <a:p>
            <a:pPr marL="109728" indent="0">
              <a:buNone/>
            </a:pPr>
            <a:endParaRPr lang="en-US" sz="3200" b="1" dirty="0">
              <a:effectLst>
                <a:outerShdw blurRad="38100" dist="50800" dir="8100000" algn="tr" rotWithShape="0">
                  <a:prstClr val="black"/>
                </a:outerShdw>
              </a:effectLst>
            </a:endParaRPr>
          </a:p>
          <a:p>
            <a:pPr marL="109728" indent="0">
              <a:buNone/>
            </a:pPr>
            <a:r>
              <a:rPr lang="en-US" sz="3600" b="1" dirty="0">
                <a:effectLst>
                  <a:outerShdw blurRad="38100" dist="50800" dir="8100000" algn="tr" rotWithShape="0">
                    <a:prstClr val="black"/>
                  </a:outerShdw>
                </a:effectLst>
              </a:rPr>
              <a:t>Name some pagan practices that are seen in our Christian homes or </a:t>
            </a:r>
            <a:r>
              <a:rPr lang="en-US" sz="3600" b="1" dirty="0" smtClean="0">
                <a:effectLst>
                  <a:outerShdw blurRad="38100" dist="50800" dir="8100000" algn="tr" rotWithShape="0">
                    <a:prstClr val="black"/>
                  </a:outerShdw>
                </a:effectLst>
              </a:rPr>
              <a:t>churches</a:t>
            </a:r>
            <a:endParaRPr lang="en-US" sz="3600" b="1" dirty="0">
              <a:effectLst>
                <a:outerShdw blurRad="38100" dist="50800" dir="8100000" algn="tr" rotWithShape="0">
                  <a:prstClr val="black"/>
                </a:outerShdw>
              </a:effectLst>
            </a:endParaRPr>
          </a:p>
        </p:txBody>
      </p:sp>
      <p:grpSp>
        <p:nvGrpSpPr>
          <p:cNvPr id="16" name="Group 15"/>
          <p:cNvGrpSpPr/>
          <p:nvPr/>
        </p:nvGrpSpPr>
        <p:grpSpPr>
          <a:xfrm rot="21351947">
            <a:off x="-147447" y="-477959"/>
            <a:ext cx="9657891" cy="1547233"/>
            <a:chOff x="-147447" y="-477959"/>
            <a:chExt cx="9657891" cy="1547233"/>
          </a:xfrm>
        </p:grpSpPr>
        <p:sp>
          <p:nvSpPr>
            <p:cNvPr id="15" name="Wave 14"/>
            <p:cNvSpPr/>
            <p:nvPr/>
          </p:nvSpPr>
          <p:spPr>
            <a:xfrm rot="822947">
              <a:off x="-147447" y="144875"/>
              <a:ext cx="9544625" cy="924399"/>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533753">
              <a:off x="-34181" y="-477959"/>
              <a:ext cx="9544625" cy="1423707"/>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1676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885371"/>
          </a:xfrm>
        </p:spPr>
        <p:txBody>
          <a:bodyPr>
            <a:normAutofit/>
          </a:bodyPr>
          <a:lstStyle/>
          <a:p>
            <a:r>
              <a:rPr lang="en-US" dirty="0" smtClean="0">
                <a:effectLst/>
              </a:rPr>
              <a:t>A Look at Our Timeline</a:t>
            </a:r>
            <a:endParaRPr lang="en-US" dirty="0"/>
          </a:p>
        </p:txBody>
      </p:sp>
      <p:sp>
        <p:nvSpPr>
          <p:cNvPr id="3" name="Content Placeholder 2"/>
          <p:cNvSpPr>
            <a:spLocks noGrp="1"/>
          </p:cNvSpPr>
          <p:nvPr>
            <p:ph idx="1"/>
          </p:nvPr>
        </p:nvSpPr>
        <p:spPr>
          <a:xfrm>
            <a:off x="152400" y="1219200"/>
            <a:ext cx="8839200" cy="5257800"/>
          </a:xfrm>
        </p:spPr>
        <p:txBody>
          <a:bodyPr>
            <a:noAutofit/>
          </a:bodyPr>
          <a:lstStyle/>
          <a:p>
            <a:pPr marL="968375" indent="-904875">
              <a:buNone/>
            </a:pPr>
            <a:r>
              <a:rPr lang="en-US" sz="3600" b="1" u="sng" dirty="0" smtClean="0">
                <a:effectLst>
                  <a:outerShdw blurRad="38100" dist="50800" dir="8100000" algn="tr" rotWithShape="0">
                    <a:prstClr val="black"/>
                  </a:outerShdw>
                </a:effectLst>
              </a:rPr>
              <a:t>312 AD</a:t>
            </a:r>
            <a:r>
              <a:rPr lang="en-US" sz="3600" b="1" dirty="0" smtClean="0">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Constantine </a:t>
            </a:r>
            <a:r>
              <a:rPr lang="en-US" sz="3600" b="1" dirty="0">
                <a:solidFill>
                  <a:srgbClr val="4AC618"/>
                </a:solidFill>
                <a:effectLst>
                  <a:outerShdw blurRad="38100" dist="50800" dir="8100000" algn="tr" rotWithShape="0">
                    <a:prstClr val="black"/>
                  </a:outerShdw>
                </a:effectLst>
              </a:rPr>
              <a:t>defeats </a:t>
            </a:r>
            <a:r>
              <a:rPr lang="en-US" sz="3600" b="1" dirty="0" err="1">
                <a:solidFill>
                  <a:srgbClr val="4AC618"/>
                </a:solidFill>
                <a:effectLst>
                  <a:outerShdw blurRad="38100" dist="50800" dir="8100000" algn="tr" rotWithShape="0">
                    <a:prstClr val="black"/>
                  </a:outerShdw>
                </a:effectLst>
              </a:rPr>
              <a:t>Maxentius</a:t>
            </a:r>
            <a:r>
              <a:rPr lang="en-US" sz="3600" b="1" dirty="0">
                <a:solidFill>
                  <a:srgbClr val="4AC618"/>
                </a:solidFill>
                <a:effectLst>
                  <a:outerShdw blurRad="38100" dist="50800" dir="8100000" algn="tr" rotWithShape="0">
                    <a:prstClr val="black"/>
                  </a:outerShdw>
                </a:effectLst>
              </a:rPr>
              <a:t> </a:t>
            </a:r>
            <a:r>
              <a:rPr lang="en-US" sz="2800" dirty="0" smtClean="0">
                <a:solidFill>
                  <a:srgbClr val="4AC618"/>
                </a:solidFill>
                <a:effectLst>
                  <a:outerShdw blurRad="38100" dist="50800" dir="8100000" algn="tr" rotWithShape="0">
                    <a:prstClr val="black"/>
                  </a:outerShdw>
                </a:effectLst>
              </a:rPr>
              <a:t>(Battle </a:t>
            </a:r>
            <a:r>
              <a:rPr lang="en-US" sz="2800" dirty="0">
                <a:solidFill>
                  <a:srgbClr val="4AC618"/>
                </a:solidFill>
                <a:effectLst>
                  <a:outerShdw blurRad="38100" dist="50800" dir="8100000" algn="tr" rotWithShape="0">
                    <a:prstClr val="black"/>
                  </a:outerShdw>
                </a:effectLst>
              </a:rPr>
              <a:t>of </a:t>
            </a:r>
            <a:r>
              <a:rPr lang="en-US" sz="2800" dirty="0" err="1">
                <a:solidFill>
                  <a:srgbClr val="4AC618"/>
                </a:solidFill>
                <a:effectLst>
                  <a:outerShdw blurRad="38100" dist="50800" dir="8100000" algn="tr" rotWithShape="0">
                    <a:prstClr val="black"/>
                  </a:outerShdw>
                </a:effectLst>
              </a:rPr>
              <a:t>Milvian</a:t>
            </a:r>
            <a:r>
              <a:rPr lang="en-US" sz="2800" dirty="0">
                <a:solidFill>
                  <a:srgbClr val="4AC618"/>
                </a:solidFill>
                <a:effectLst>
                  <a:outerShdw blurRad="38100" dist="50800" dir="8100000" algn="tr" rotWithShape="0">
                    <a:prstClr val="black"/>
                  </a:outerShdw>
                </a:effectLst>
              </a:rPr>
              <a:t> </a:t>
            </a:r>
            <a:r>
              <a:rPr lang="en-US" sz="2800" dirty="0" smtClean="0">
                <a:solidFill>
                  <a:srgbClr val="4AC618"/>
                </a:solidFill>
                <a:effectLst>
                  <a:outerShdw blurRad="38100" dist="50800" dir="8100000" algn="tr" rotWithShape="0">
                    <a:prstClr val="black"/>
                  </a:outerShdw>
                </a:effectLst>
              </a:rPr>
              <a:t>Bridge) </a:t>
            </a:r>
            <a:r>
              <a:rPr lang="en-US" sz="3600" b="1" dirty="0">
                <a:solidFill>
                  <a:srgbClr val="4AC618"/>
                </a:solidFill>
                <a:effectLst>
                  <a:outerShdw blurRad="38100" dist="50800" dir="8100000" algn="tr" rotWithShape="0">
                    <a:prstClr val="black"/>
                  </a:outerShdw>
                </a:effectLst>
              </a:rPr>
              <a:t>and becomes Emperor of the West. </a:t>
            </a:r>
            <a:r>
              <a:rPr lang="en-US" sz="3200" b="1" dirty="0">
                <a:solidFill>
                  <a:srgbClr val="4AC618"/>
                </a:solidFill>
                <a:effectLst>
                  <a:outerShdw blurRad="38100" dist="50800" dir="8100000" algn="tr" rotWithShape="0">
                    <a:prstClr val="black"/>
                  </a:outerShdw>
                </a:effectLst>
              </a:rPr>
              <a:t>Constantine </a:t>
            </a:r>
            <a:r>
              <a:rPr lang="en-US" sz="3200" b="1" dirty="0" smtClean="0">
                <a:solidFill>
                  <a:srgbClr val="4AC618"/>
                </a:solidFill>
                <a:effectLst>
                  <a:outerShdw blurRad="38100" dist="50800" dir="8100000" algn="tr" rotWithShape="0">
                    <a:prstClr val="black"/>
                  </a:outerShdw>
                </a:effectLst>
              </a:rPr>
              <a:t>used </a:t>
            </a:r>
            <a:r>
              <a:rPr lang="en-US" sz="3200" b="1" dirty="0">
                <a:solidFill>
                  <a:srgbClr val="4AC618"/>
                </a:solidFill>
                <a:effectLst>
                  <a:outerShdw blurRad="38100" dist="50800" dir="8100000" algn="tr" rotWithShape="0">
                    <a:prstClr val="black"/>
                  </a:outerShdw>
                </a:effectLst>
              </a:rPr>
              <a:t>the letters chi and rho </a:t>
            </a:r>
            <a:r>
              <a:rPr lang="en-US" sz="2800" dirty="0" smtClean="0">
                <a:solidFill>
                  <a:srgbClr val="4AC618"/>
                </a:solidFill>
                <a:effectLst>
                  <a:outerShdw blurRad="38100" dist="50800" dir="8100000" algn="tr" rotWithShape="0">
                    <a:prstClr val="black"/>
                  </a:outerShdw>
                </a:effectLst>
              </a:rPr>
              <a:t>(first </a:t>
            </a:r>
            <a:r>
              <a:rPr lang="en-US" sz="2800" dirty="0">
                <a:solidFill>
                  <a:srgbClr val="4AC618"/>
                </a:solidFill>
                <a:effectLst>
                  <a:outerShdw blurRad="38100" dist="50800" dir="8100000" algn="tr" rotWithShape="0">
                    <a:prstClr val="black"/>
                  </a:outerShdw>
                </a:effectLst>
              </a:rPr>
              <a:t>two letters in "Christ")</a:t>
            </a:r>
            <a:r>
              <a:rPr lang="en-US" sz="3200" dirty="0">
                <a:solidFill>
                  <a:srgbClr val="4AC618"/>
                </a:solidFill>
                <a:effectLst>
                  <a:outerShdw blurRad="38100" dist="50800" dir="8100000" algn="tr" rotWithShape="0">
                    <a:prstClr val="black"/>
                  </a:outerShdw>
                </a:effectLst>
              </a:rPr>
              <a:t> </a:t>
            </a:r>
            <a:r>
              <a:rPr lang="en-US" sz="3200" b="1" dirty="0">
                <a:solidFill>
                  <a:srgbClr val="4AC618"/>
                </a:solidFill>
                <a:effectLst>
                  <a:outerShdw blurRad="38100" dist="50800" dir="8100000" algn="tr" rotWithShape="0">
                    <a:prstClr val="black"/>
                  </a:outerShdw>
                </a:effectLst>
              </a:rPr>
              <a:t>as his </a:t>
            </a:r>
            <a:r>
              <a:rPr lang="en-US" sz="3200" b="1" dirty="0" smtClean="0">
                <a:solidFill>
                  <a:srgbClr val="4AC618"/>
                </a:solidFill>
                <a:effectLst>
                  <a:outerShdw blurRad="38100" dist="50800" dir="8100000" algn="tr" rotWithShape="0">
                    <a:prstClr val="black"/>
                  </a:outerShdw>
                </a:effectLst>
              </a:rPr>
              <a:t>symbol.</a:t>
            </a:r>
            <a:endParaRPr lang="en-US" sz="1400" b="1" dirty="0">
              <a:solidFill>
                <a:srgbClr val="4AC618"/>
              </a:solidFill>
              <a:effectLst>
                <a:outerShdw blurRad="38100" dist="50800" dir="8100000" algn="tr" rotWithShape="0">
                  <a:prstClr val="black"/>
                </a:outerShdw>
              </a:effectLst>
            </a:endParaRPr>
          </a:p>
          <a:p>
            <a:pPr marL="968375" indent="-904875">
              <a:buNone/>
            </a:pPr>
            <a:r>
              <a:rPr lang="en-US" sz="3600" b="1" u="sng" dirty="0" smtClean="0">
                <a:effectLst>
                  <a:outerShdw blurRad="38100" dist="50800" dir="8100000" algn="tr" rotWithShape="0">
                    <a:prstClr val="black"/>
                  </a:outerShdw>
                </a:effectLst>
              </a:rPr>
              <a:t>312 AD</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Caecilian elected bishop of Carthage. </a:t>
            </a:r>
            <a:r>
              <a:rPr lang="en-US" sz="2800" dirty="0" smtClean="0">
                <a:solidFill>
                  <a:schemeClr val="accent2"/>
                </a:solidFill>
                <a:effectLst>
                  <a:outerShdw blurRad="38100" dist="50800" dir="8100000" algn="tr" rotWithShape="0">
                    <a:prstClr val="black"/>
                  </a:outerShdw>
                </a:effectLst>
              </a:rPr>
              <a:t>(results in </a:t>
            </a:r>
            <a:r>
              <a:rPr lang="en-US" sz="2800" b="1" u="sng" dirty="0" err="1" smtClean="0">
                <a:solidFill>
                  <a:schemeClr val="accent2"/>
                </a:solidFill>
                <a:effectLst>
                  <a:outerShdw blurRad="38100" dist="50800" dir="8100000" algn="tr" rotWithShape="0">
                    <a:prstClr val="black"/>
                  </a:outerShdw>
                </a:effectLst>
              </a:rPr>
              <a:t>Donatist</a:t>
            </a:r>
            <a:r>
              <a:rPr lang="en-US" sz="2800" u="sng" dirty="0">
                <a:solidFill>
                  <a:schemeClr val="accent2"/>
                </a:solidFill>
                <a:effectLst>
                  <a:outerShdw blurRad="38100" dist="50800" dir="8100000" algn="tr" rotWithShape="0">
                    <a:prstClr val="black"/>
                  </a:outerShdw>
                </a:effectLst>
              </a:rPr>
              <a:t> </a:t>
            </a:r>
            <a:r>
              <a:rPr lang="en-US" sz="2800" b="1" u="sng" dirty="0" smtClean="0">
                <a:solidFill>
                  <a:schemeClr val="accent2"/>
                </a:solidFill>
                <a:effectLst>
                  <a:outerShdw blurRad="38100" dist="50800" dir="8100000" algn="tr" rotWithShape="0">
                    <a:prstClr val="black"/>
                  </a:outerShdw>
                </a:effectLst>
              </a:rPr>
              <a:t>Churches</a:t>
            </a:r>
            <a:r>
              <a:rPr lang="en-US" sz="2800" dirty="0" smtClean="0">
                <a:solidFill>
                  <a:schemeClr val="accent2"/>
                </a:solidFill>
                <a:effectLst>
                  <a:outerShdw blurRad="38100" dist="50800" dir="8100000" algn="tr" rotWithShape="0">
                    <a:prstClr val="black"/>
                  </a:outerShdw>
                </a:effectLst>
              </a:rPr>
              <a:t>)</a:t>
            </a:r>
          </a:p>
          <a:p>
            <a:pPr marL="968375" indent="-904875">
              <a:buNone/>
            </a:pPr>
            <a:r>
              <a:rPr lang="en-US" sz="3600" b="1" u="sng" dirty="0" smtClean="0">
                <a:effectLst>
                  <a:outerShdw blurRad="38100" dist="50800" dir="8100000" algn="tr" rotWithShape="0">
                    <a:prstClr val="black"/>
                  </a:outerShdw>
                </a:effectLst>
              </a:rPr>
              <a:t>313 AD</a:t>
            </a:r>
            <a:r>
              <a:rPr lang="en-US" sz="3600" b="1" dirty="0" smtClean="0">
                <a:effectLst>
                  <a:outerShdw blurRad="38100" dist="50800" dir="8100000" algn="tr" rotWithShape="0">
                    <a:prstClr val="black"/>
                  </a:outerShdw>
                </a:effectLst>
              </a:rPr>
              <a:t> </a:t>
            </a:r>
            <a:r>
              <a:rPr lang="en-US" sz="3600" b="1" dirty="0">
                <a:solidFill>
                  <a:schemeClr val="accent4"/>
                </a:solidFill>
                <a:effectLst>
                  <a:outerShdw blurRad="38100" dist="50800" dir="8100000" algn="tr" rotWithShape="0">
                    <a:prstClr val="black"/>
                  </a:outerShdw>
                </a:effectLst>
              </a:rPr>
              <a:t>Edict of Milan gives Christians equal rights.</a:t>
            </a:r>
          </a:p>
        </p:txBody>
      </p:sp>
    </p:spTree>
    <p:extLst>
      <p:ext uri="{BB962C8B-B14F-4D97-AF65-F5344CB8AC3E}">
        <p14:creationId xmlns:p14="http://schemas.microsoft.com/office/powerpoint/2010/main" val="3835840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lnSpcReduction="10000"/>
          </a:bodyPr>
          <a:lstStyle/>
          <a:p>
            <a:pPr marL="968375" indent="-904875">
              <a:buNone/>
            </a:pPr>
            <a:r>
              <a:rPr lang="en-US" sz="3600" b="1" u="sng" dirty="0" smtClean="0">
                <a:effectLst>
                  <a:outerShdw blurRad="38100" dist="50800" dir="8100000" algn="tr" rotWithShape="0">
                    <a:prstClr val="black"/>
                  </a:outerShdw>
                </a:effectLst>
              </a:rPr>
              <a:t>324 AD</a:t>
            </a:r>
            <a:r>
              <a:rPr lang="en-US" sz="3600" b="1" dirty="0" smtClean="0">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Constantine defeats </a:t>
            </a:r>
            <a:r>
              <a:rPr lang="en-US" sz="3600" b="1" dirty="0" err="1">
                <a:solidFill>
                  <a:srgbClr val="4AC618"/>
                </a:solidFill>
                <a:effectLst>
                  <a:outerShdw blurRad="38100" dist="50800" dir="8100000" algn="tr" rotWithShape="0">
                    <a:prstClr val="black"/>
                  </a:outerShdw>
                </a:effectLst>
              </a:rPr>
              <a:t>Licinius</a:t>
            </a:r>
            <a:r>
              <a:rPr lang="en-US" sz="3600" b="1" dirty="0">
                <a:solidFill>
                  <a:srgbClr val="4AC618"/>
                </a:solidFill>
                <a:effectLst>
                  <a:outerShdw blurRad="38100" dist="50800" dir="8100000" algn="tr" rotWithShape="0">
                    <a:prstClr val="black"/>
                  </a:outerShdw>
                </a:effectLst>
              </a:rPr>
              <a:t> and becomes Emperor of both East and West.</a:t>
            </a:r>
            <a:endParaRPr lang="en-US" sz="1600" b="1" u="sng" dirty="0" smtClean="0">
              <a:solidFill>
                <a:srgbClr val="4AC618"/>
              </a:solidFill>
              <a:effectLst>
                <a:outerShdw blurRad="38100" dist="50800" dir="8100000" algn="tr" rotWithShape="0">
                  <a:prstClr val="black"/>
                </a:outerShdw>
              </a:effectLst>
            </a:endParaRPr>
          </a:p>
          <a:p>
            <a:pPr marL="968375" indent="-904875">
              <a:buNone/>
            </a:pPr>
            <a:r>
              <a:rPr lang="en-US" sz="3600" b="1" u="sng" dirty="0" smtClean="0">
                <a:effectLst>
                  <a:outerShdw blurRad="38100" dist="50800" dir="8100000" algn="tr" rotWithShape="0">
                    <a:prstClr val="black"/>
                  </a:outerShdw>
                </a:effectLst>
              </a:rPr>
              <a:t>325 AD</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Council of </a:t>
            </a:r>
            <a:r>
              <a:rPr lang="en-US" sz="3600" b="1" dirty="0" err="1">
                <a:solidFill>
                  <a:schemeClr val="accent2"/>
                </a:solidFill>
                <a:effectLst>
                  <a:outerShdw blurRad="38100" dist="50800" dir="8100000" algn="tr" rotWithShape="0">
                    <a:prstClr val="black"/>
                  </a:outerShdw>
                </a:effectLst>
              </a:rPr>
              <a:t>Nicea</a:t>
            </a:r>
            <a:r>
              <a:rPr lang="en-US" sz="3600" b="1" dirty="0">
                <a:solidFill>
                  <a:schemeClr val="accent2"/>
                </a:solidFill>
                <a:effectLst>
                  <a:outerShdw blurRad="38100" dist="50800" dir="8100000" algn="tr" rotWithShape="0">
                    <a:prstClr val="black"/>
                  </a:outerShdw>
                </a:effectLst>
              </a:rPr>
              <a:t> condemns </a:t>
            </a:r>
            <a:r>
              <a:rPr lang="en-US" sz="3600" b="1" dirty="0" smtClean="0">
                <a:solidFill>
                  <a:schemeClr val="accent2"/>
                </a:solidFill>
                <a:effectLst>
                  <a:outerShdw blurRad="38100" dist="50800" dir="8100000" algn="tr" rotWithShape="0">
                    <a:prstClr val="black"/>
                  </a:outerShdw>
                </a:effectLst>
              </a:rPr>
              <a:t>Arianism </a:t>
            </a:r>
            <a:r>
              <a:rPr lang="en-US" sz="2800" dirty="0" smtClean="0">
                <a:solidFill>
                  <a:schemeClr val="accent2"/>
                </a:solidFill>
                <a:effectLst>
                  <a:outerShdw blurRad="38100" dist="50800" dir="8100000" algn="tr" rotWithShape="0">
                    <a:prstClr val="black"/>
                  </a:outerShdw>
                </a:effectLst>
              </a:rPr>
              <a:t>(belief that Jesus was created)</a:t>
            </a:r>
            <a:r>
              <a:rPr lang="en-US" sz="3600" b="1" dirty="0" smtClean="0">
                <a:solidFill>
                  <a:schemeClr val="accent2"/>
                </a:solidFill>
                <a:effectLst>
                  <a:outerShdw blurRad="38100" dist="50800" dir="8100000" algn="tr" rotWithShape="0">
                    <a:prstClr val="black"/>
                  </a:outerShdw>
                </a:effectLst>
              </a:rPr>
              <a:t>.</a:t>
            </a:r>
          </a:p>
          <a:p>
            <a:pPr marL="968375" indent="-904875">
              <a:buNone/>
            </a:pPr>
            <a:r>
              <a:rPr lang="en-US" sz="3600" b="1" u="sng" dirty="0" smtClean="0">
                <a:effectLst>
                  <a:outerShdw blurRad="38100" dist="50800" dir="8100000" algn="tr" rotWithShape="0">
                    <a:prstClr val="black"/>
                  </a:outerShdw>
                </a:effectLst>
              </a:rPr>
              <a:t>337 AD</a:t>
            </a:r>
            <a:r>
              <a:rPr lang="en-US" sz="3600" b="1" dirty="0" smtClean="0">
                <a:effectLst>
                  <a:outerShdw blurRad="38100" dist="50800" dir="8100000" algn="tr" rotWithShape="0">
                    <a:prstClr val="black"/>
                  </a:outerShdw>
                </a:effectLst>
              </a:rPr>
              <a:t> </a:t>
            </a:r>
            <a:r>
              <a:rPr lang="en-US" sz="3600" b="1" dirty="0" smtClean="0">
                <a:solidFill>
                  <a:schemeClr val="accent4"/>
                </a:solidFill>
                <a:effectLst>
                  <a:outerShdw blurRad="38100" dist="50800" dir="8100000" algn="tr" rotWithShape="0">
                    <a:prstClr val="black"/>
                  </a:outerShdw>
                </a:effectLst>
              </a:rPr>
              <a:t>Constantine dies</a:t>
            </a:r>
            <a:endParaRPr lang="en-US" sz="3600" b="1" dirty="0">
              <a:solidFill>
                <a:schemeClr val="accent4"/>
              </a:solidFill>
              <a:effectLst>
                <a:outerShdw blurRad="38100" dist="50800" dir="8100000" algn="tr" rotWithShape="0">
                  <a:prstClr val="black"/>
                </a:outerShdw>
              </a:effectLst>
            </a:endParaRPr>
          </a:p>
          <a:p>
            <a:pPr marL="968375" indent="-904875">
              <a:buNone/>
            </a:pPr>
            <a:r>
              <a:rPr lang="en-US" sz="3600" b="1" u="sng" dirty="0" smtClean="0">
                <a:effectLst>
                  <a:outerShdw blurRad="38100" dist="50800" dir="8100000" algn="tr" rotWithShape="0">
                    <a:prstClr val="black"/>
                  </a:outerShdw>
                </a:effectLst>
              </a:rPr>
              <a:t>340 AD</a:t>
            </a:r>
            <a:r>
              <a:rPr lang="en-US" sz="3600" b="1" dirty="0" smtClean="0">
                <a:effectLst>
                  <a:outerShdw blurRad="38100" dist="50800" dir="8100000" algn="tr" rotWithShape="0">
                    <a:prstClr val="black"/>
                  </a:outerShdw>
                </a:effectLst>
              </a:rPr>
              <a:t> </a:t>
            </a:r>
            <a:r>
              <a:rPr lang="en-US" sz="3600" b="1" dirty="0" err="1">
                <a:solidFill>
                  <a:srgbClr val="4AC618"/>
                </a:solidFill>
                <a:effectLst>
                  <a:outerShdw blurRad="38100" dist="50800" dir="8100000" algn="tr" rotWithShape="0">
                    <a:prstClr val="black"/>
                  </a:outerShdw>
                </a:effectLst>
              </a:rPr>
              <a:t>Ulfilas</a:t>
            </a:r>
            <a:r>
              <a:rPr lang="en-US" sz="3600" b="1" dirty="0">
                <a:solidFill>
                  <a:srgbClr val="4AC618"/>
                </a:solidFill>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converts </a:t>
            </a:r>
            <a:r>
              <a:rPr lang="en-US" sz="3600" b="1" dirty="0">
                <a:solidFill>
                  <a:srgbClr val="4AC618"/>
                </a:solidFill>
                <a:effectLst>
                  <a:outerShdw blurRad="38100" dist="50800" dir="8100000" algn="tr" rotWithShape="0">
                    <a:prstClr val="black"/>
                  </a:outerShdw>
                </a:effectLst>
              </a:rPr>
              <a:t>to Arian </a:t>
            </a:r>
            <a:r>
              <a:rPr lang="en-US" sz="3600" b="1" dirty="0" smtClean="0">
                <a:solidFill>
                  <a:srgbClr val="4AC618"/>
                </a:solidFill>
                <a:effectLst>
                  <a:outerShdw blurRad="38100" dist="50800" dir="8100000" algn="tr" rotWithShape="0">
                    <a:prstClr val="black"/>
                  </a:outerShdw>
                </a:effectLst>
              </a:rPr>
              <a:t>Christianity</a:t>
            </a:r>
            <a:r>
              <a:rPr lang="en-US" sz="3600" b="1" dirty="0">
                <a:solidFill>
                  <a:srgbClr val="4AC618"/>
                </a:solidFill>
                <a:effectLst>
                  <a:outerShdw blurRad="38100" dist="50800" dir="8100000" algn="tr" rotWithShape="0">
                    <a:prstClr val="black"/>
                  </a:outerShdw>
                </a:effectLst>
              </a:rPr>
              <a:t>,</a:t>
            </a:r>
            <a:r>
              <a:rPr lang="en-US" sz="3600" b="1" dirty="0" smtClean="0">
                <a:solidFill>
                  <a:srgbClr val="4AC618"/>
                </a:solidFill>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takes it </a:t>
            </a:r>
            <a:r>
              <a:rPr lang="en-US" sz="3600" b="1" dirty="0" smtClean="0">
                <a:solidFill>
                  <a:srgbClr val="4AC618"/>
                </a:solidFill>
                <a:effectLst>
                  <a:outerShdw blurRad="38100" dist="50800" dir="8100000" algn="tr" rotWithShape="0">
                    <a:prstClr val="black"/>
                  </a:outerShdw>
                </a:effectLst>
              </a:rPr>
              <a:t>to </a:t>
            </a:r>
            <a:r>
              <a:rPr lang="en-US" sz="3600" b="1" dirty="0">
                <a:solidFill>
                  <a:srgbClr val="4AC618"/>
                </a:solidFill>
                <a:effectLst>
                  <a:outerShdw blurRad="38100" dist="50800" dir="8100000" algn="tr" rotWithShape="0">
                    <a:prstClr val="black"/>
                  </a:outerShdw>
                </a:effectLst>
              </a:rPr>
              <a:t>Germanic tribes, gives them an alphabet, and translates the Bible into </a:t>
            </a:r>
            <a:r>
              <a:rPr lang="en-US" sz="3600" b="1" dirty="0" smtClean="0">
                <a:solidFill>
                  <a:srgbClr val="4AC618"/>
                </a:solidFill>
                <a:effectLst>
                  <a:outerShdw blurRad="38100" dist="50800" dir="8100000" algn="tr" rotWithShape="0">
                    <a:prstClr val="black"/>
                  </a:outerShdw>
                </a:effectLst>
              </a:rPr>
              <a:t>German. </a:t>
            </a:r>
            <a:r>
              <a:rPr lang="en-US" sz="3600" b="1" dirty="0">
                <a:solidFill>
                  <a:srgbClr val="4AC618"/>
                </a:solidFill>
                <a:effectLst>
                  <a:outerShdw blurRad="38100" dist="50800" dir="8100000" algn="tr" rotWithShape="0">
                    <a:prstClr val="black"/>
                  </a:outerShdw>
                </a:effectLst>
              </a:rPr>
              <a:t>Most </a:t>
            </a:r>
            <a:r>
              <a:rPr lang="en-US" sz="3600" b="1" dirty="0" smtClean="0">
                <a:solidFill>
                  <a:srgbClr val="4AC618"/>
                </a:solidFill>
                <a:effectLst>
                  <a:outerShdw blurRad="38100" dist="50800" dir="8100000" algn="tr" rotWithShape="0">
                    <a:prstClr val="black"/>
                  </a:outerShdw>
                </a:effectLst>
              </a:rPr>
              <a:t>Germanic </a:t>
            </a:r>
            <a:r>
              <a:rPr lang="en-US" sz="3600" b="1" dirty="0">
                <a:solidFill>
                  <a:srgbClr val="4AC618"/>
                </a:solidFill>
                <a:effectLst>
                  <a:outerShdw blurRad="38100" dist="50800" dir="8100000" algn="tr" rotWithShape="0">
                    <a:prstClr val="black"/>
                  </a:outerShdw>
                </a:effectLst>
              </a:rPr>
              <a:t>tribes </a:t>
            </a:r>
            <a:r>
              <a:rPr lang="en-US" sz="3600" b="1" dirty="0" smtClean="0">
                <a:solidFill>
                  <a:srgbClr val="4AC618"/>
                </a:solidFill>
                <a:effectLst>
                  <a:outerShdw blurRad="38100" dist="50800" dir="8100000" algn="tr" rotWithShape="0">
                    <a:prstClr val="black"/>
                  </a:outerShdw>
                </a:effectLst>
              </a:rPr>
              <a:t>become </a:t>
            </a:r>
            <a:r>
              <a:rPr lang="en-US" sz="3600" b="1" dirty="0">
                <a:solidFill>
                  <a:srgbClr val="4AC618"/>
                </a:solidFill>
                <a:effectLst>
                  <a:outerShdw blurRad="38100" dist="50800" dir="8100000" algn="tr" rotWithShape="0">
                    <a:prstClr val="black"/>
                  </a:outerShdw>
                </a:effectLst>
              </a:rPr>
              <a:t>Arian </a:t>
            </a:r>
            <a:r>
              <a:rPr lang="en-US" sz="3600" b="1" dirty="0" smtClean="0">
                <a:solidFill>
                  <a:srgbClr val="4AC618"/>
                </a:solidFill>
                <a:effectLst>
                  <a:outerShdw blurRad="38100" dist="50800" dir="8100000" algn="tr" rotWithShape="0">
                    <a:prstClr val="black"/>
                  </a:outerShdw>
                </a:effectLst>
              </a:rPr>
              <a:t>Christians</a:t>
            </a:r>
            <a:endParaRPr lang="en-US" sz="3600" b="1" dirty="0">
              <a:solidFill>
                <a:srgbClr val="4AC618"/>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315429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Revelation 2:12-17</a:t>
            </a:r>
          </a:p>
        </p:txBody>
      </p:sp>
      <p:sp>
        <p:nvSpPr>
          <p:cNvPr id="3" name="Content Placeholder 2"/>
          <p:cNvSpPr>
            <a:spLocks noGrp="1"/>
          </p:cNvSpPr>
          <p:nvPr>
            <p:ph idx="1"/>
          </p:nvPr>
        </p:nvSpPr>
        <p:spPr>
          <a:xfrm>
            <a:off x="304800" y="1143000"/>
            <a:ext cx="8610600" cy="5334000"/>
          </a:xfrm>
        </p:spPr>
        <p:txBody>
          <a:bodyPr>
            <a:normAutofit lnSpcReduction="10000"/>
          </a:bodyPr>
          <a:lstStyle/>
          <a:p>
            <a:pPr marL="109728" indent="0">
              <a:buNone/>
            </a:pPr>
            <a:r>
              <a:rPr lang="en-US" sz="3600" b="1" i="1" dirty="0">
                <a:solidFill>
                  <a:srgbClr val="222222"/>
                </a:solidFill>
                <a:latin typeface="Calibri"/>
                <a:ea typeface="Times New Roman"/>
                <a:cs typeface="Times New Roman"/>
              </a:rPr>
              <a:t>Repent, or else I will come to you quickly and will fight against them with the sword of My mouth.</a:t>
            </a:r>
          </a:p>
          <a:p>
            <a:pPr marL="109728" indent="0">
              <a:buNone/>
            </a:pPr>
            <a:r>
              <a:rPr lang="en-US" sz="3600" b="1" i="1" dirty="0">
                <a:solidFill>
                  <a:srgbClr val="222222"/>
                </a:solidFill>
                <a:latin typeface="Calibri"/>
                <a:ea typeface="Times New Roman"/>
                <a:cs typeface="Times New Roman"/>
              </a:rPr>
              <a:t> “He who has an ear, let him hear what the Spirit says to the churches. To him who overcomes I will give some of the hidden manna to eat. And I will give him a white stone, and on the stone a new name written which no one knows except him who receives it.”’</a:t>
            </a:r>
          </a:p>
        </p:txBody>
      </p:sp>
    </p:spTree>
    <p:extLst>
      <p:ext uri="{BB962C8B-B14F-4D97-AF65-F5344CB8AC3E}">
        <p14:creationId xmlns:p14="http://schemas.microsoft.com/office/powerpoint/2010/main" val="426091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pPr marL="968375" indent="-858838">
              <a:buNone/>
            </a:pPr>
            <a:r>
              <a:rPr lang="en-US" sz="3600" b="1" u="sng" dirty="0" smtClean="0">
                <a:effectLst>
                  <a:outerShdw blurRad="38100" dist="50800" dir="8100000" algn="tr" rotWithShape="0">
                    <a:prstClr val="black"/>
                  </a:outerShdw>
                </a:effectLst>
              </a:rPr>
              <a:t>353 AD</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Emperor </a:t>
            </a:r>
            <a:r>
              <a:rPr lang="en-US" sz="3600" b="1" dirty="0" err="1">
                <a:solidFill>
                  <a:schemeClr val="accent2"/>
                </a:solidFill>
                <a:effectLst>
                  <a:outerShdw blurRad="38100" dist="50800" dir="8100000" algn="tr" rotWithShape="0">
                    <a:prstClr val="black"/>
                  </a:outerShdw>
                </a:effectLst>
              </a:rPr>
              <a:t>Constantius</a:t>
            </a:r>
            <a:r>
              <a:rPr lang="en-US" sz="3600" b="1" dirty="0">
                <a:solidFill>
                  <a:schemeClr val="accent2"/>
                </a:solidFill>
                <a:effectLst>
                  <a:outerShdw blurRad="38100" dist="50800" dir="8100000" algn="tr" rotWithShape="0">
                    <a:prstClr val="black"/>
                  </a:outerShdw>
                </a:effectLst>
              </a:rPr>
              <a:t> releases his pro-Arian campaign and drives </a:t>
            </a:r>
            <a:r>
              <a:rPr lang="en-US" sz="3600" b="1" dirty="0" smtClean="0">
                <a:solidFill>
                  <a:schemeClr val="accent2"/>
                </a:solidFill>
                <a:effectLst>
                  <a:outerShdw blurRad="38100" dist="50800" dir="8100000" algn="tr" rotWithShape="0">
                    <a:prstClr val="black"/>
                  </a:outerShdw>
                </a:effectLst>
              </a:rPr>
              <a:t>Athanasius </a:t>
            </a:r>
            <a:r>
              <a:rPr lang="en-US" sz="3200" dirty="0" smtClean="0">
                <a:solidFill>
                  <a:schemeClr val="accent2"/>
                </a:solidFill>
                <a:effectLst>
                  <a:outerShdw blurRad="38100" dist="50800" dir="8100000" algn="tr" rotWithShape="0">
                    <a:prstClr val="black"/>
                  </a:outerShdw>
                </a:effectLst>
              </a:rPr>
              <a:t>(bishop)</a:t>
            </a:r>
            <a:r>
              <a:rPr lang="en-US" sz="3600" b="1" dirty="0" smtClean="0">
                <a:solidFill>
                  <a:schemeClr val="accent2"/>
                </a:solidFill>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from Alexandria</a:t>
            </a:r>
            <a:endParaRPr lang="en-US" sz="2400" b="1" dirty="0">
              <a:solidFill>
                <a:schemeClr val="accent2"/>
              </a:solidFill>
              <a:effectLst>
                <a:outerShdw blurRad="38100" dist="50800" dir="8100000" algn="tr" rotWithShape="0">
                  <a:prstClr val="black"/>
                </a:outerShdw>
              </a:effectLst>
            </a:endParaRPr>
          </a:p>
          <a:p>
            <a:pPr marL="968375" indent="-858838">
              <a:buNone/>
            </a:pPr>
            <a:r>
              <a:rPr lang="en-US" sz="3600" b="1" u="sng" dirty="0" smtClean="0">
                <a:effectLst>
                  <a:outerShdw blurRad="38100" dist="50800" dir="8100000" algn="tr" rotWithShape="0">
                    <a:prstClr val="black"/>
                  </a:outerShdw>
                </a:effectLst>
              </a:rPr>
              <a:t>361-363 AD</a:t>
            </a:r>
            <a:r>
              <a:rPr lang="en-US" sz="3600" b="1" dirty="0" smtClean="0">
                <a:effectLst>
                  <a:outerShdw blurRad="38100" dist="50800" dir="8100000" algn="tr" rotWithShape="0">
                    <a:prstClr val="black"/>
                  </a:outerShdw>
                </a:effectLst>
              </a:rPr>
              <a:t> </a:t>
            </a:r>
            <a:r>
              <a:rPr lang="en-US" sz="3600" b="1" dirty="0">
                <a:solidFill>
                  <a:schemeClr val="accent4"/>
                </a:solidFill>
                <a:effectLst>
                  <a:outerShdw blurRad="38100" dist="50800" dir="8100000" algn="tr" rotWithShape="0">
                    <a:prstClr val="black"/>
                  </a:outerShdw>
                </a:effectLst>
              </a:rPr>
              <a:t>Reign of Julian the Apostate, who </a:t>
            </a:r>
            <a:r>
              <a:rPr lang="en-US" sz="3600" b="1" dirty="0" smtClean="0">
                <a:solidFill>
                  <a:schemeClr val="accent4"/>
                </a:solidFill>
                <a:effectLst>
                  <a:outerShdw blurRad="38100" dist="50800" dir="8100000" algn="tr" rotWithShape="0">
                    <a:prstClr val="black"/>
                  </a:outerShdw>
                </a:effectLst>
              </a:rPr>
              <a:t>converts </a:t>
            </a:r>
            <a:r>
              <a:rPr lang="en-US" sz="3600" b="1" dirty="0">
                <a:solidFill>
                  <a:schemeClr val="accent4"/>
                </a:solidFill>
                <a:effectLst>
                  <a:outerShdw blurRad="38100" dist="50800" dir="8100000" algn="tr" rotWithShape="0">
                    <a:prstClr val="black"/>
                  </a:outerShdw>
                </a:effectLst>
              </a:rPr>
              <a:t>from </a:t>
            </a:r>
            <a:r>
              <a:rPr lang="en-US" sz="3600" b="1" dirty="0" smtClean="0">
                <a:solidFill>
                  <a:schemeClr val="accent4"/>
                </a:solidFill>
                <a:effectLst>
                  <a:outerShdw blurRad="38100" dist="50800" dir="8100000" algn="tr" rotWithShape="0">
                    <a:prstClr val="black"/>
                  </a:outerShdw>
                </a:effectLst>
              </a:rPr>
              <a:t>“Christianity” </a:t>
            </a:r>
            <a:r>
              <a:rPr lang="en-US" sz="3600" b="1" dirty="0">
                <a:solidFill>
                  <a:schemeClr val="accent4"/>
                </a:solidFill>
                <a:effectLst>
                  <a:outerShdw blurRad="38100" dist="50800" dir="8100000" algn="tr" rotWithShape="0">
                    <a:prstClr val="black"/>
                  </a:outerShdw>
                </a:effectLst>
              </a:rPr>
              <a:t>to paganism and </a:t>
            </a:r>
            <a:r>
              <a:rPr lang="en-US" sz="3600" b="1" dirty="0" smtClean="0">
                <a:solidFill>
                  <a:schemeClr val="accent4"/>
                </a:solidFill>
                <a:effectLst>
                  <a:outerShdw blurRad="38100" dist="50800" dir="8100000" algn="tr" rotWithShape="0">
                    <a:prstClr val="black"/>
                  </a:outerShdw>
                </a:effectLst>
              </a:rPr>
              <a:t>restores </a:t>
            </a:r>
            <a:r>
              <a:rPr lang="en-US" sz="3600" b="1" dirty="0">
                <a:solidFill>
                  <a:schemeClr val="accent4"/>
                </a:solidFill>
                <a:effectLst>
                  <a:outerShdw blurRad="38100" dist="50800" dir="8100000" algn="tr" rotWithShape="0">
                    <a:prstClr val="black"/>
                  </a:outerShdw>
                </a:effectLst>
              </a:rPr>
              <a:t>paganism in Rome</a:t>
            </a:r>
            <a:endParaRPr lang="en-US" sz="2400" b="1" dirty="0">
              <a:solidFill>
                <a:schemeClr val="accent4"/>
              </a:solidFill>
              <a:effectLst>
                <a:outerShdw blurRad="38100" dist="50800" dir="8100000" algn="tr" rotWithShape="0">
                  <a:prstClr val="black"/>
                </a:outerShdw>
              </a:effectLst>
            </a:endParaRPr>
          </a:p>
          <a:p>
            <a:pPr marL="968375" indent="-858838">
              <a:buNone/>
            </a:pPr>
            <a:r>
              <a:rPr lang="en-US" sz="3600" b="1" u="sng" dirty="0" smtClean="0">
                <a:effectLst>
                  <a:outerShdw blurRad="38100" dist="50800" dir="8100000" algn="tr" rotWithShape="0">
                    <a:prstClr val="black"/>
                  </a:outerShdw>
                </a:effectLst>
              </a:rPr>
              <a:t>367 AD</a:t>
            </a:r>
            <a:r>
              <a:rPr lang="en-US" sz="3600" b="1" dirty="0" smtClean="0">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A letter of Athanasius names the 66 books of the </a:t>
            </a:r>
            <a:r>
              <a:rPr lang="en-US" sz="3600" b="1" dirty="0" smtClean="0">
                <a:solidFill>
                  <a:srgbClr val="4AC618"/>
                </a:solidFill>
                <a:effectLst>
                  <a:outerShdw blurRad="38100" dist="50800" dir="8100000" algn="tr" rotWithShape="0">
                    <a:prstClr val="black"/>
                  </a:outerShdw>
                </a:effectLst>
              </a:rPr>
              <a:t>canon</a:t>
            </a:r>
          </a:p>
          <a:p>
            <a:pPr marL="968375" indent="-858838" algn="r">
              <a:buNone/>
            </a:pPr>
            <a:r>
              <a:rPr lang="en-US" sz="3200" dirty="0" smtClean="0">
                <a:solidFill>
                  <a:srgbClr val="4AC618"/>
                </a:solidFill>
                <a:effectLst>
                  <a:outerShdw blurRad="38100" dist="50800" dir="8100000" algn="tr" rotWithShape="0">
                    <a:prstClr val="black"/>
                  </a:outerShdw>
                </a:effectLst>
              </a:rPr>
              <a:t>(Athanasius dies in 373)</a:t>
            </a:r>
            <a:endParaRPr lang="en-US" sz="3200" dirty="0">
              <a:solidFill>
                <a:srgbClr val="4AC618"/>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165315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rmAutofit lnSpcReduction="10000"/>
          </a:bodyPr>
          <a:lstStyle/>
          <a:p>
            <a:pPr marL="968375" indent="-858838">
              <a:buNone/>
            </a:pPr>
            <a:r>
              <a:rPr lang="en-US" sz="3600" b="1" u="sng" dirty="0" smtClean="0">
                <a:effectLst>
                  <a:outerShdw blurRad="38100" dist="50800" dir="8100000" algn="tr" rotWithShape="0">
                    <a:prstClr val="black"/>
                  </a:outerShdw>
                </a:effectLst>
              </a:rPr>
              <a:t>381 AD</a:t>
            </a:r>
            <a:r>
              <a:rPr lang="en-US" sz="3600" b="1" dirty="0" smtClean="0">
                <a:effectLst>
                  <a:outerShdw blurRad="38100" dist="50800" dir="8100000" algn="tr" rotWithShape="0">
                    <a:prstClr val="black"/>
                  </a:outerShdw>
                </a:effectLst>
              </a:rPr>
              <a:t> </a:t>
            </a:r>
            <a:r>
              <a:rPr lang="en-US" sz="3600" b="1" dirty="0" smtClean="0">
                <a:solidFill>
                  <a:schemeClr val="accent2"/>
                </a:solidFill>
                <a:effectLst>
                  <a:outerShdw blurRad="38100" dist="50800" dir="8100000" algn="tr" rotWithShape="0">
                    <a:prstClr val="black"/>
                  </a:outerShdw>
                </a:effectLst>
              </a:rPr>
              <a:t>Council </a:t>
            </a:r>
            <a:r>
              <a:rPr lang="en-US" sz="3600" b="1" dirty="0">
                <a:solidFill>
                  <a:schemeClr val="accent2"/>
                </a:solidFill>
                <a:effectLst>
                  <a:outerShdw blurRad="38100" dist="50800" dir="8100000" algn="tr" rotWithShape="0">
                    <a:prstClr val="black"/>
                  </a:outerShdw>
                </a:effectLst>
              </a:rPr>
              <a:t>of </a:t>
            </a:r>
            <a:r>
              <a:rPr lang="en-US" sz="3600" b="1" dirty="0" smtClean="0">
                <a:solidFill>
                  <a:schemeClr val="accent2"/>
                </a:solidFill>
                <a:effectLst>
                  <a:outerShdw blurRad="38100" dist="50800" dir="8100000" algn="tr" rotWithShape="0">
                    <a:prstClr val="black"/>
                  </a:outerShdw>
                </a:effectLst>
              </a:rPr>
              <a:t>Constantinople – defeats Arianism &amp; </a:t>
            </a:r>
            <a:r>
              <a:rPr lang="en-US" sz="3600" b="1" dirty="0" err="1" smtClean="0">
                <a:solidFill>
                  <a:schemeClr val="accent2"/>
                </a:solidFill>
                <a:effectLst>
                  <a:outerShdw blurRad="38100" dist="50800" dir="8100000" algn="tr" rotWithShape="0">
                    <a:prstClr val="black"/>
                  </a:outerShdw>
                </a:effectLst>
              </a:rPr>
              <a:t>Appolloarianism</a:t>
            </a:r>
            <a:r>
              <a:rPr lang="en-US" sz="3600" b="1" dirty="0" smtClean="0">
                <a:solidFill>
                  <a:schemeClr val="accent2"/>
                </a:solidFill>
                <a:effectLst>
                  <a:outerShdw blurRad="38100" dist="50800" dir="8100000" algn="tr" rotWithShape="0">
                    <a:prstClr val="black"/>
                  </a:outerShdw>
                </a:effectLst>
              </a:rPr>
              <a:t> and declares Father/Son/Holy Spirit as one God in three persons. </a:t>
            </a:r>
            <a:endParaRPr lang="en-US" sz="3200" b="1" dirty="0">
              <a:solidFill>
                <a:schemeClr val="accent2"/>
              </a:solidFill>
              <a:effectLst>
                <a:outerShdw blurRad="38100" dist="50800" dir="8100000" algn="tr" rotWithShape="0">
                  <a:prstClr val="black"/>
                </a:outerShdw>
              </a:effectLst>
            </a:endParaRPr>
          </a:p>
          <a:p>
            <a:pPr marL="968375" indent="-858838">
              <a:buNone/>
            </a:pPr>
            <a:r>
              <a:rPr lang="en-US" sz="3600" b="1" u="sng" dirty="0" smtClean="0">
                <a:effectLst>
                  <a:outerShdw blurRad="38100" dist="50800" dir="8100000" algn="tr" rotWithShape="0">
                    <a:prstClr val="black"/>
                  </a:outerShdw>
                </a:effectLst>
              </a:rPr>
              <a:t>393 AD</a:t>
            </a:r>
            <a:r>
              <a:rPr lang="en-US" sz="3600" b="1" dirty="0" smtClean="0">
                <a:effectLst>
                  <a:outerShdw blurRad="38100" dist="50800" dir="8100000" algn="tr" rotWithShape="0">
                    <a:prstClr val="black"/>
                  </a:outerShdw>
                </a:effectLst>
              </a:rPr>
              <a:t> </a:t>
            </a:r>
            <a:r>
              <a:rPr lang="en-US" sz="3600" b="1" dirty="0">
                <a:solidFill>
                  <a:schemeClr val="accent4"/>
                </a:solidFill>
                <a:effectLst>
                  <a:outerShdw blurRad="38100" dist="50800" dir="8100000" algn="tr" rotWithShape="0">
                    <a:prstClr val="black"/>
                  </a:outerShdw>
                </a:effectLst>
              </a:rPr>
              <a:t>The Council of Hippo recognizes the </a:t>
            </a:r>
            <a:r>
              <a:rPr lang="en-US" sz="3600" b="1" dirty="0" smtClean="0">
                <a:solidFill>
                  <a:schemeClr val="accent4"/>
                </a:solidFill>
                <a:effectLst>
                  <a:outerShdw blurRad="38100" dist="50800" dir="8100000" algn="tr" rotWithShape="0">
                    <a:prstClr val="black"/>
                  </a:outerShdw>
                </a:effectLst>
              </a:rPr>
              <a:t>canon.</a:t>
            </a:r>
          </a:p>
          <a:p>
            <a:pPr marL="968375" indent="-858838" algn="r">
              <a:buNone/>
            </a:pPr>
            <a:r>
              <a:rPr lang="en-US" sz="3600" b="1" dirty="0" smtClean="0">
                <a:solidFill>
                  <a:schemeClr val="accent4"/>
                </a:solidFill>
                <a:effectLst>
                  <a:outerShdw blurRad="38100" dist="50800" dir="8100000" algn="tr" rotWithShape="0">
                    <a:prstClr val="black"/>
                  </a:outerShdw>
                </a:effectLst>
              </a:rPr>
              <a:t>To </a:t>
            </a:r>
            <a:r>
              <a:rPr lang="en-US" sz="3600" b="1" dirty="0">
                <a:solidFill>
                  <a:schemeClr val="accent4"/>
                </a:solidFill>
                <a:effectLst>
                  <a:outerShdw blurRad="38100" dist="50800" dir="8100000" algn="tr" rotWithShape="0">
                    <a:prstClr val="black"/>
                  </a:outerShdw>
                </a:effectLst>
              </a:rPr>
              <a:t>be </a:t>
            </a:r>
            <a:r>
              <a:rPr lang="en-US" sz="3600" b="1" dirty="0" smtClean="0">
                <a:solidFill>
                  <a:schemeClr val="accent4"/>
                </a:solidFill>
                <a:effectLst>
                  <a:outerShdw blurRad="38100" dist="50800" dir="8100000" algn="tr" rotWithShape="0">
                    <a:prstClr val="black"/>
                  </a:outerShdw>
                </a:effectLst>
              </a:rPr>
              <a:t>recognized, </a:t>
            </a:r>
            <a:r>
              <a:rPr lang="en-US" sz="3600" b="1" dirty="0">
                <a:solidFill>
                  <a:schemeClr val="accent4"/>
                </a:solidFill>
                <a:effectLst>
                  <a:outerShdw blurRad="38100" dist="50800" dir="8100000" algn="tr" rotWithShape="0">
                    <a:prstClr val="black"/>
                  </a:outerShdw>
                </a:effectLst>
              </a:rPr>
              <a:t>a book had to be </a:t>
            </a:r>
            <a:r>
              <a:rPr lang="en-US" sz="3600" b="1" baseline="30000" dirty="0" smtClean="0">
                <a:solidFill>
                  <a:schemeClr val="accent4"/>
                </a:solidFill>
                <a:effectLst>
                  <a:outerShdw blurRad="38100" dist="50800" dir="8100000" algn="tr" rotWithShape="0">
                    <a:prstClr val="black"/>
                  </a:outerShdw>
                </a:effectLst>
              </a:rPr>
              <a:t>1)</a:t>
            </a:r>
            <a:r>
              <a:rPr lang="en-US" sz="3600" b="1" dirty="0" smtClean="0">
                <a:solidFill>
                  <a:schemeClr val="accent4"/>
                </a:solidFill>
                <a:effectLst>
                  <a:outerShdw blurRad="38100" dist="50800" dir="8100000" algn="tr" rotWithShape="0">
                    <a:prstClr val="black"/>
                  </a:outerShdw>
                </a:effectLst>
              </a:rPr>
              <a:t>Apostolic</a:t>
            </a:r>
            <a:r>
              <a:rPr lang="en-US" sz="3600" b="1" dirty="0">
                <a:solidFill>
                  <a:schemeClr val="accent4"/>
                </a:solidFill>
                <a:effectLst>
                  <a:outerShdw blurRad="38100" dist="50800" dir="8100000" algn="tr" rotWithShape="0">
                    <a:prstClr val="black"/>
                  </a:outerShdw>
                </a:effectLst>
              </a:rPr>
              <a:t>, </a:t>
            </a:r>
            <a:r>
              <a:rPr lang="en-US" sz="3600" b="1" baseline="30000" dirty="0" smtClean="0">
                <a:solidFill>
                  <a:schemeClr val="accent4"/>
                </a:solidFill>
                <a:effectLst>
                  <a:outerShdw blurRad="38100" dist="50800" dir="8100000" algn="tr" rotWithShape="0">
                    <a:prstClr val="black"/>
                  </a:outerShdw>
                </a:effectLst>
              </a:rPr>
              <a:t>2)</a:t>
            </a:r>
            <a:r>
              <a:rPr lang="en-US" sz="3600" b="1" dirty="0" smtClean="0">
                <a:solidFill>
                  <a:schemeClr val="accent4"/>
                </a:solidFill>
                <a:effectLst>
                  <a:outerShdw blurRad="38100" dist="50800" dir="8100000" algn="tr" rotWithShape="0">
                    <a:prstClr val="black"/>
                  </a:outerShdw>
                </a:effectLst>
              </a:rPr>
              <a:t>fit </a:t>
            </a:r>
            <a:r>
              <a:rPr lang="en-US" sz="3600" b="1" dirty="0">
                <a:solidFill>
                  <a:schemeClr val="accent4"/>
                </a:solidFill>
                <a:effectLst>
                  <a:outerShdw blurRad="38100" dist="50800" dir="8100000" algn="tr" rotWithShape="0">
                    <a:prstClr val="black"/>
                  </a:outerShdw>
                </a:effectLst>
              </a:rPr>
              <a:t>in with the other scriptures, and </a:t>
            </a:r>
            <a:r>
              <a:rPr lang="en-US" sz="3600" b="1" baseline="30000" dirty="0" smtClean="0">
                <a:solidFill>
                  <a:schemeClr val="accent4"/>
                </a:solidFill>
                <a:effectLst>
                  <a:outerShdw blurRad="38100" dist="50800" dir="8100000" algn="tr" rotWithShape="0">
                    <a:prstClr val="black"/>
                  </a:outerShdw>
                </a:effectLst>
              </a:rPr>
              <a:t>3)</a:t>
            </a:r>
            <a:r>
              <a:rPr lang="en-US" sz="3600" b="1" dirty="0" smtClean="0">
                <a:solidFill>
                  <a:schemeClr val="accent4"/>
                </a:solidFill>
                <a:effectLst>
                  <a:outerShdw blurRad="38100" dist="50800" dir="8100000" algn="tr" rotWithShape="0">
                    <a:prstClr val="black"/>
                  </a:outerShdw>
                </a:effectLst>
              </a:rPr>
              <a:t>have </a:t>
            </a:r>
            <a:r>
              <a:rPr lang="en-US" sz="3600" b="1" dirty="0">
                <a:solidFill>
                  <a:schemeClr val="accent4"/>
                </a:solidFill>
                <a:effectLst>
                  <a:outerShdw blurRad="38100" dist="50800" dir="8100000" algn="tr" rotWithShape="0">
                    <a:prstClr val="black"/>
                  </a:outerShdw>
                </a:effectLst>
              </a:rPr>
              <a:t>been of fruitful use throughout the church up to that </a:t>
            </a:r>
            <a:r>
              <a:rPr lang="en-US" sz="3600" b="1" dirty="0" smtClean="0">
                <a:solidFill>
                  <a:schemeClr val="accent4"/>
                </a:solidFill>
                <a:effectLst>
                  <a:outerShdw blurRad="38100" dist="50800" dir="8100000" algn="tr" rotWithShape="0">
                    <a:prstClr val="black"/>
                  </a:outerShdw>
                </a:effectLst>
              </a:rPr>
              <a:t>time.</a:t>
            </a:r>
            <a:endParaRPr lang="en-US" sz="3600" b="1" dirty="0">
              <a:solidFill>
                <a:schemeClr val="accent4"/>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153163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914400" indent="-850900">
              <a:buNone/>
            </a:pPr>
            <a:r>
              <a:rPr lang="en-US" sz="3600" b="1" u="sng" dirty="0" smtClean="0">
                <a:effectLst>
                  <a:outerShdw blurRad="38100" dist="50800" dir="8100000" algn="tr" rotWithShape="0">
                    <a:prstClr val="black"/>
                  </a:outerShdw>
                </a:effectLst>
              </a:rPr>
              <a:t>397-401</a:t>
            </a:r>
            <a:r>
              <a:rPr lang="en-US" sz="3600" b="1" dirty="0" smtClean="0">
                <a:effectLst>
                  <a:outerShdw blurRad="38100" dist="50800" dir="8100000" algn="tr" rotWithShape="0">
                    <a:prstClr val="black"/>
                  </a:outerShdw>
                </a:effectLst>
              </a:rPr>
              <a:t> </a:t>
            </a:r>
            <a:r>
              <a:rPr lang="en-US" sz="3600" b="1" dirty="0" smtClean="0">
                <a:solidFill>
                  <a:srgbClr val="4AC618"/>
                </a:solidFill>
                <a:effectLst>
                  <a:outerShdw blurRad="38100" dist="50800" dir="8100000" algn="tr" rotWithShape="0">
                    <a:prstClr val="black"/>
                  </a:outerShdw>
                </a:effectLst>
              </a:rPr>
              <a:t>Augustine </a:t>
            </a:r>
            <a:r>
              <a:rPr lang="en-US" sz="2800" dirty="0" smtClean="0">
                <a:solidFill>
                  <a:srgbClr val="4AC618"/>
                </a:solidFill>
                <a:effectLst>
                  <a:outerShdw blurRad="38100" dist="50800" dir="8100000" algn="tr" rotWithShape="0">
                    <a:prstClr val="black"/>
                  </a:outerShdw>
                </a:effectLst>
              </a:rPr>
              <a:t>(age 22-26)</a:t>
            </a:r>
            <a:r>
              <a:rPr lang="en-US" sz="3600" b="1" dirty="0" smtClean="0">
                <a:solidFill>
                  <a:srgbClr val="4AC618"/>
                </a:solidFill>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writes </a:t>
            </a:r>
            <a:r>
              <a:rPr lang="en-US" sz="3600" b="1" i="1" dirty="0">
                <a:solidFill>
                  <a:srgbClr val="4AC618"/>
                </a:solidFill>
                <a:effectLst>
                  <a:outerShdw blurRad="38100" dist="50800" dir="8100000" algn="tr" rotWithShape="0">
                    <a:prstClr val="black"/>
                  </a:outerShdw>
                </a:effectLst>
              </a:rPr>
              <a:t>Confessions</a:t>
            </a:r>
            <a:endParaRPr lang="en-US" sz="1800" b="1" i="1" dirty="0">
              <a:solidFill>
                <a:srgbClr val="4AC618"/>
              </a:solidFill>
              <a:effectLst>
                <a:outerShdw blurRad="38100" dist="50800" dir="8100000" algn="tr" rotWithShape="0">
                  <a:prstClr val="black"/>
                </a:outerShdw>
              </a:effectLst>
            </a:endParaRPr>
          </a:p>
          <a:p>
            <a:pPr marL="914400" indent="-850900">
              <a:buNone/>
            </a:pPr>
            <a:r>
              <a:rPr lang="en-US" sz="3600" b="1" u="sng" dirty="0" smtClean="0">
                <a:effectLst>
                  <a:outerShdw blurRad="38100" dist="50800" dir="8100000" algn="tr" rotWithShape="0">
                    <a:prstClr val="black"/>
                  </a:outerShdw>
                </a:effectLst>
              </a:rPr>
              <a:t>411-430</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Augustine's Anti-</a:t>
            </a:r>
            <a:r>
              <a:rPr lang="en-US" sz="3600" b="1" dirty="0" err="1">
                <a:solidFill>
                  <a:schemeClr val="accent2"/>
                </a:solidFill>
                <a:effectLst>
                  <a:outerShdw blurRad="38100" dist="50800" dir="8100000" algn="tr" rotWithShape="0">
                    <a:prstClr val="black"/>
                  </a:outerShdw>
                </a:effectLst>
              </a:rPr>
              <a:t>Pelagian</a:t>
            </a:r>
            <a:r>
              <a:rPr lang="en-US" sz="3600" b="1" dirty="0">
                <a:solidFill>
                  <a:schemeClr val="accent2"/>
                </a:solidFill>
                <a:effectLst>
                  <a:outerShdw blurRad="38100" dist="50800" dir="8100000" algn="tr" rotWithShape="0">
                    <a:prstClr val="black"/>
                  </a:outerShdw>
                </a:effectLst>
              </a:rPr>
              <a:t> writings. </a:t>
            </a:r>
            <a:r>
              <a:rPr lang="en-US" sz="3500" dirty="0" smtClean="0">
                <a:solidFill>
                  <a:schemeClr val="accent2"/>
                </a:solidFill>
                <a:effectLst>
                  <a:outerShdw blurRad="38100" dist="50800" dir="8100000" algn="tr" rotWithShape="0">
                    <a:prstClr val="black"/>
                  </a:outerShdw>
                </a:effectLst>
              </a:rPr>
              <a:t>(Pelagius </a:t>
            </a:r>
            <a:r>
              <a:rPr lang="en-US" sz="3500" dirty="0">
                <a:solidFill>
                  <a:schemeClr val="accent2"/>
                </a:solidFill>
                <a:effectLst>
                  <a:outerShdw blurRad="38100" dist="50800" dir="8100000" algn="tr" rotWithShape="0">
                    <a:prstClr val="black"/>
                  </a:outerShdw>
                </a:effectLst>
              </a:rPr>
              <a:t>rejected </a:t>
            </a:r>
            <a:r>
              <a:rPr lang="en-US" sz="3500" dirty="0" smtClean="0">
                <a:solidFill>
                  <a:schemeClr val="accent2"/>
                </a:solidFill>
                <a:effectLst>
                  <a:outerShdw blurRad="38100" dist="50800" dir="8100000" algn="tr" rotWithShape="0">
                    <a:prstClr val="black"/>
                  </a:outerShdw>
                </a:effectLst>
              </a:rPr>
              <a:t>that </a:t>
            </a:r>
            <a:r>
              <a:rPr lang="en-US" sz="3500" dirty="0">
                <a:solidFill>
                  <a:schemeClr val="accent2"/>
                </a:solidFill>
                <a:effectLst>
                  <a:outerShdw blurRad="38100" dist="50800" dir="8100000" algn="tr" rotWithShape="0">
                    <a:prstClr val="black"/>
                  </a:outerShdw>
                </a:effectLst>
              </a:rPr>
              <a:t>we all fell in </a:t>
            </a:r>
            <a:r>
              <a:rPr lang="en-US" sz="3500" dirty="0" smtClean="0">
                <a:solidFill>
                  <a:schemeClr val="accent2"/>
                </a:solidFill>
                <a:effectLst>
                  <a:outerShdw blurRad="38100" dist="50800" dir="8100000" algn="tr" rotWithShape="0">
                    <a:prstClr val="black"/>
                  </a:outerShdw>
                </a:effectLst>
              </a:rPr>
              <a:t>Adam and have a </a:t>
            </a:r>
            <a:r>
              <a:rPr lang="en-US" sz="3500" dirty="0">
                <a:solidFill>
                  <a:schemeClr val="accent2"/>
                </a:solidFill>
                <a:effectLst>
                  <a:outerShdw blurRad="38100" dist="50800" dir="8100000" algn="tr" rotWithShape="0">
                    <a:prstClr val="black"/>
                  </a:outerShdw>
                </a:effectLst>
              </a:rPr>
              <a:t>sin nature. We could earn our salvation by works, so grace is not </a:t>
            </a:r>
            <a:r>
              <a:rPr lang="en-US" sz="3500" dirty="0" smtClean="0">
                <a:solidFill>
                  <a:schemeClr val="accent2"/>
                </a:solidFill>
                <a:effectLst>
                  <a:outerShdw blurRad="38100" dist="50800" dir="8100000" algn="tr" rotWithShape="0">
                    <a:prstClr val="black"/>
                  </a:outerShdw>
                </a:effectLst>
              </a:rPr>
              <a:t>necessary) </a:t>
            </a:r>
            <a:r>
              <a:rPr lang="en-US" sz="3600" b="1" dirty="0" smtClean="0">
                <a:solidFill>
                  <a:schemeClr val="accent2"/>
                </a:solidFill>
                <a:effectLst>
                  <a:outerShdw blurRad="38100" dist="50800" dir="8100000" algn="tr" rotWithShape="0">
                    <a:prstClr val="black"/>
                  </a:outerShdw>
                </a:effectLst>
              </a:rPr>
              <a:t>Augustine </a:t>
            </a:r>
            <a:r>
              <a:rPr lang="en-US" sz="3600" b="1" dirty="0">
                <a:solidFill>
                  <a:schemeClr val="accent2"/>
                </a:solidFill>
                <a:effectLst>
                  <a:outerShdw blurRad="38100" dist="50800" dir="8100000" algn="tr" rotWithShape="0">
                    <a:prstClr val="black"/>
                  </a:outerShdw>
                </a:effectLst>
              </a:rPr>
              <a:t>insisted that we all sinned in Adam, </a:t>
            </a:r>
            <a:r>
              <a:rPr lang="en-US" sz="3600" b="1" dirty="0" smtClean="0">
                <a:solidFill>
                  <a:schemeClr val="accent2"/>
                </a:solidFill>
                <a:effectLst>
                  <a:outerShdw blurRad="38100" dist="50800" dir="8100000" algn="tr" rotWithShape="0">
                    <a:prstClr val="black"/>
                  </a:outerShdw>
                </a:effectLst>
              </a:rPr>
              <a:t>resulting in </a:t>
            </a:r>
            <a:r>
              <a:rPr lang="en-US" sz="3600" b="1" dirty="0">
                <a:solidFill>
                  <a:schemeClr val="accent2"/>
                </a:solidFill>
                <a:effectLst>
                  <a:outerShdw blurRad="38100" dist="50800" dir="8100000" algn="tr" rotWithShape="0">
                    <a:prstClr val="black"/>
                  </a:outerShdw>
                </a:effectLst>
              </a:rPr>
              <a:t>spiritual death, guilt, </a:t>
            </a:r>
            <a:r>
              <a:rPr lang="en-US" sz="3600" b="1" dirty="0" smtClean="0">
                <a:solidFill>
                  <a:schemeClr val="accent2"/>
                </a:solidFill>
                <a:effectLst>
                  <a:outerShdw blurRad="38100" dist="50800" dir="8100000" algn="tr" rotWithShape="0">
                    <a:prstClr val="black"/>
                  </a:outerShdw>
                </a:effectLst>
              </a:rPr>
              <a:t>&amp; our </a:t>
            </a:r>
            <a:r>
              <a:rPr lang="en-US" sz="3600" b="1" dirty="0">
                <a:solidFill>
                  <a:schemeClr val="accent2"/>
                </a:solidFill>
                <a:effectLst>
                  <a:outerShdw blurRad="38100" dist="50800" dir="8100000" algn="tr" rotWithShape="0">
                    <a:prstClr val="black"/>
                  </a:outerShdw>
                </a:effectLst>
              </a:rPr>
              <a:t>diseased </a:t>
            </a:r>
            <a:r>
              <a:rPr lang="en-US" sz="3600" b="1" dirty="0" smtClean="0">
                <a:solidFill>
                  <a:schemeClr val="accent2"/>
                </a:solidFill>
                <a:effectLst>
                  <a:outerShdw blurRad="38100" dist="50800" dir="8100000" algn="tr" rotWithShape="0">
                    <a:prstClr val="black"/>
                  </a:outerShdw>
                </a:effectLst>
              </a:rPr>
              <a:t>nature. </a:t>
            </a:r>
            <a:r>
              <a:rPr lang="en-US" sz="3600" b="1" dirty="0">
                <a:solidFill>
                  <a:schemeClr val="accent2"/>
                </a:solidFill>
                <a:effectLst>
                  <a:outerShdw blurRad="38100" dist="50800" dir="8100000" algn="tr" rotWithShape="0">
                    <a:prstClr val="black"/>
                  </a:outerShdw>
                </a:effectLst>
              </a:rPr>
              <a:t>God's grace is necessary not only to be able to choose to obey God's commands, but to be able to choose to turn to God initially for salvation.</a:t>
            </a:r>
          </a:p>
        </p:txBody>
      </p:sp>
    </p:spTree>
    <p:extLst>
      <p:ext uri="{BB962C8B-B14F-4D97-AF65-F5344CB8AC3E}">
        <p14:creationId xmlns:p14="http://schemas.microsoft.com/office/powerpoint/2010/main" val="212069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968375" indent="-904875">
              <a:buNone/>
            </a:pPr>
            <a:r>
              <a:rPr lang="en-US" sz="3600" b="1" u="sng" dirty="0" smtClean="0">
                <a:effectLst>
                  <a:outerShdw blurRad="38100" dist="50800" dir="8100000" algn="tr" rotWithShape="0">
                    <a:prstClr val="black"/>
                  </a:outerShdw>
                </a:effectLst>
              </a:rPr>
              <a:t>418</a:t>
            </a:r>
            <a:r>
              <a:rPr lang="en-US" sz="3600" b="1" dirty="0" smtClean="0">
                <a:effectLst>
                  <a:outerShdw blurRad="38100" dist="50800" dir="8100000" algn="tr" rotWithShape="0">
                    <a:prstClr val="black"/>
                  </a:outerShdw>
                </a:effectLst>
              </a:rPr>
              <a:t> </a:t>
            </a:r>
            <a:r>
              <a:rPr lang="en-US" sz="3600" b="1" dirty="0" smtClean="0">
                <a:solidFill>
                  <a:schemeClr val="accent4"/>
                </a:solidFill>
                <a:effectLst>
                  <a:outerShdw blurRad="38100" dist="50800" dir="8100000" algn="tr" rotWithShape="0">
                    <a:prstClr val="black"/>
                  </a:outerShdw>
                </a:effectLst>
              </a:rPr>
              <a:t>The </a:t>
            </a:r>
            <a:r>
              <a:rPr lang="en-US" sz="3600" b="1" dirty="0">
                <a:solidFill>
                  <a:schemeClr val="accent4"/>
                </a:solidFill>
                <a:effectLst>
                  <a:outerShdw blurRad="38100" dist="50800" dir="8100000" algn="tr" rotWithShape="0">
                    <a:prstClr val="black"/>
                  </a:outerShdw>
                </a:effectLst>
              </a:rPr>
              <a:t>Council of Carthage anathematized the teachings of Pelagius</a:t>
            </a:r>
            <a:r>
              <a:rPr lang="en-US" sz="3600" b="1" dirty="0" smtClean="0">
                <a:solidFill>
                  <a:schemeClr val="accent4"/>
                </a:solidFill>
                <a:effectLst>
                  <a:outerShdw blurRad="38100" dist="50800" dir="8100000" algn="tr" rotWithShape="0">
                    <a:prstClr val="black"/>
                  </a:outerShdw>
                </a:effectLst>
              </a:rPr>
              <a:t>.</a:t>
            </a:r>
          </a:p>
          <a:p>
            <a:pPr marL="968375" indent="-904875">
              <a:buNone/>
            </a:pPr>
            <a:r>
              <a:rPr lang="en-US" sz="3600" b="1" u="sng" dirty="0" smtClean="0">
                <a:effectLst>
                  <a:outerShdw blurRad="38100" dist="50800" dir="8100000" algn="tr" rotWithShape="0">
                    <a:prstClr val="black"/>
                  </a:outerShdw>
                </a:effectLst>
              </a:rPr>
              <a:t>434</a:t>
            </a:r>
            <a:r>
              <a:rPr lang="en-US" sz="3600" b="1" dirty="0" smtClean="0">
                <a:effectLst>
                  <a:outerShdw blurRad="38100" dist="50800" dir="8100000" algn="tr" rotWithShape="0">
                    <a:prstClr val="black"/>
                  </a:outerShdw>
                </a:effectLst>
              </a:rPr>
              <a:t> </a:t>
            </a:r>
            <a:r>
              <a:rPr lang="en-US" sz="3600" b="1" dirty="0">
                <a:solidFill>
                  <a:srgbClr val="4AC618"/>
                </a:solidFill>
                <a:effectLst>
                  <a:outerShdw blurRad="38100" dist="50800" dir="8100000" algn="tr" rotWithShape="0">
                    <a:prstClr val="black"/>
                  </a:outerShdw>
                </a:effectLst>
              </a:rPr>
              <a:t>Patrick begins his mission to spread the Gospel in </a:t>
            </a:r>
            <a:r>
              <a:rPr lang="en-US" sz="3600" b="1" dirty="0" smtClean="0">
                <a:solidFill>
                  <a:srgbClr val="4AC618"/>
                </a:solidFill>
                <a:effectLst>
                  <a:outerShdw blurRad="38100" dist="50800" dir="8100000" algn="tr" rotWithShape="0">
                    <a:prstClr val="black"/>
                  </a:outerShdw>
                </a:effectLst>
              </a:rPr>
              <a:t>Ireland.</a:t>
            </a:r>
          </a:p>
          <a:p>
            <a:pPr marL="968375" indent="-904875">
              <a:buNone/>
            </a:pPr>
            <a:r>
              <a:rPr lang="en-US" sz="3600" b="1" u="sng" dirty="0" smtClean="0">
                <a:effectLst>
                  <a:outerShdw blurRad="38100" dist="50800" dir="8100000" algn="tr" rotWithShape="0">
                    <a:prstClr val="black"/>
                  </a:outerShdw>
                </a:effectLst>
              </a:rPr>
              <a:t>590</a:t>
            </a:r>
            <a:r>
              <a:rPr lang="en-US" sz="3600" b="1" dirty="0" smtClean="0">
                <a:effectLst>
                  <a:outerShdw blurRad="38100" dist="50800" dir="8100000" algn="tr" rotWithShape="0">
                    <a:prstClr val="black"/>
                  </a:outerShdw>
                </a:effectLst>
              </a:rPr>
              <a:t> </a:t>
            </a:r>
            <a:r>
              <a:rPr lang="en-US" sz="3600" b="1" dirty="0">
                <a:solidFill>
                  <a:schemeClr val="accent2"/>
                </a:solidFill>
                <a:effectLst>
                  <a:outerShdw blurRad="38100" dist="50800" dir="8100000" algn="tr" rotWithShape="0">
                    <a:prstClr val="black"/>
                  </a:outerShdw>
                </a:effectLst>
              </a:rPr>
              <a:t>Gregory the Great becomes pope. </a:t>
            </a:r>
            <a:r>
              <a:rPr lang="en-US" sz="3600" b="1" dirty="0" smtClean="0">
                <a:solidFill>
                  <a:schemeClr val="accent2"/>
                </a:solidFill>
                <a:effectLst>
                  <a:outerShdw blurRad="38100" dist="50800" dir="8100000" algn="tr" rotWithShape="0">
                    <a:prstClr val="black"/>
                  </a:outerShdw>
                </a:effectLst>
              </a:rPr>
              <a:t>He develops the idea of Purgatory.</a:t>
            </a:r>
            <a:endParaRPr lang="en-US" sz="3600" b="1" dirty="0">
              <a:solidFill>
                <a:schemeClr val="accent2"/>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374947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Wave 3"/>
          <p:cNvSpPr/>
          <p:nvPr/>
        </p:nvSpPr>
        <p:spPr>
          <a:xfrm rot="5176534">
            <a:off x="-2839957" y="2612557"/>
            <a:ext cx="7074828" cy="1780520"/>
          </a:xfrm>
          <a:prstGeom prst="wave">
            <a:avLst/>
          </a:prstGeom>
          <a:gradFill flip="none" rotWithShape="1">
            <a:gsLst>
              <a:gs pos="75000">
                <a:srgbClr val="9BEF79"/>
              </a:gs>
              <a:gs pos="24000">
                <a:srgbClr val="9BEF79"/>
              </a:gs>
              <a:gs pos="0">
                <a:schemeClr val="accent1">
                  <a:lumMod val="75000"/>
                </a:schemeClr>
              </a:gs>
              <a:gs pos="99000">
                <a:schemeClr val="accent1">
                  <a:lumMod val="75000"/>
                </a:schemeClr>
              </a:gs>
              <a:gs pos="49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74638"/>
            <a:ext cx="7772400" cy="944562"/>
          </a:xfrm>
        </p:spPr>
        <p:txBody>
          <a:bodyPr/>
          <a:lstStyle/>
          <a:p>
            <a:r>
              <a:rPr lang="en-US" dirty="0" smtClean="0">
                <a:ln w="6350">
                  <a:solidFill>
                    <a:schemeClr val="accent4"/>
                  </a:solidFill>
                </a:ln>
                <a:solidFill>
                  <a:srgbClr val="C00000"/>
                </a:solidFill>
                <a:effectLst/>
              </a:rPr>
              <a:t>Repent from Pagan beliefs! </a:t>
            </a:r>
            <a:endParaRPr lang="en-US" dirty="0">
              <a:ln w="6350">
                <a:solidFill>
                  <a:schemeClr val="accent4"/>
                </a:solidFill>
              </a:ln>
              <a:solidFill>
                <a:srgbClr val="C00000"/>
              </a:solidFill>
            </a:endParaRPr>
          </a:p>
        </p:txBody>
      </p:sp>
      <p:sp>
        <p:nvSpPr>
          <p:cNvPr id="3" name="Content Placeholder 2"/>
          <p:cNvSpPr>
            <a:spLocks noGrp="1"/>
          </p:cNvSpPr>
          <p:nvPr>
            <p:ph idx="1"/>
          </p:nvPr>
        </p:nvSpPr>
        <p:spPr>
          <a:xfrm>
            <a:off x="304800" y="1371600"/>
            <a:ext cx="8534400" cy="5181600"/>
          </a:xfrm>
        </p:spPr>
        <p:txBody>
          <a:bodyPr>
            <a:normAutofit lnSpcReduction="10000"/>
          </a:bodyPr>
          <a:lstStyle/>
          <a:p>
            <a:pPr>
              <a:spcAft>
                <a:spcPts val="1800"/>
              </a:spcAft>
            </a:pPr>
            <a:r>
              <a:rPr lang="en-US" sz="3600" b="1" dirty="0">
                <a:effectLst>
                  <a:outerShdw blurRad="38100" dist="50800" dir="8100000" algn="tr" rotWithShape="0">
                    <a:prstClr val="black"/>
                  </a:outerShdw>
                </a:effectLst>
              </a:rPr>
              <a:t>God </a:t>
            </a:r>
            <a:r>
              <a:rPr lang="en-US" sz="3600" b="1" dirty="0" smtClean="0">
                <a:effectLst>
                  <a:outerShdw blurRad="38100" dist="50800" dir="8100000" algn="tr" rotWithShape="0">
                    <a:prstClr val="black"/>
                  </a:outerShdw>
                </a:effectLst>
              </a:rPr>
              <a:t>wants us to repent from the doctrines of Balaam – to </a:t>
            </a:r>
            <a:r>
              <a:rPr lang="en-US" sz="3600" b="1" dirty="0" smtClean="0">
                <a:effectLst>
                  <a:outerShdw blurRad="38100" dist="50800" dir="8100000" algn="tr" rotWithShape="0">
                    <a:prstClr val="black"/>
                  </a:outerShdw>
                </a:effectLst>
              </a:rPr>
              <a:t>not make </a:t>
            </a:r>
            <a:r>
              <a:rPr lang="en-US" sz="3600" b="1" dirty="0" smtClean="0">
                <a:effectLst>
                  <a:outerShdw blurRad="38100" dist="50800" dir="8100000" algn="tr" rotWithShape="0">
                    <a:prstClr val="black"/>
                  </a:outerShdw>
                </a:effectLst>
              </a:rPr>
              <a:t>our living from things that are unrighteous – </a:t>
            </a:r>
            <a:r>
              <a:rPr lang="en-US" sz="3600" b="1" dirty="0" smtClean="0">
                <a:effectLst>
                  <a:outerShdw blurRad="38100" dist="50800" dir="8100000" algn="tr" rotWithShape="0">
                    <a:prstClr val="black"/>
                  </a:outerShdw>
                </a:effectLst>
              </a:rPr>
              <a:t>but live </a:t>
            </a:r>
            <a:r>
              <a:rPr lang="en-US" sz="3600" b="1" dirty="0" smtClean="0">
                <a:effectLst>
                  <a:outerShdw blurRad="38100" dist="50800" dir="8100000" algn="tr" rotWithShape="0">
                    <a:prstClr val="black"/>
                  </a:outerShdw>
                </a:effectLst>
              </a:rPr>
              <a:t>a pure life in all things!</a:t>
            </a:r>
          </a:p>
          <a:p>
            <a:pPr>
              <a:spcAft>
                <a:spcPts val="1800"/>
              </a:spcAft>
            </a:pPr>
            <a:r>
              <a:rPr lang="en-US" sz="3600" b="1" dirty="0" smtClean="0">
                <a:effectLst>
                  <a:outerShdw blurRad="38100" dist="50800" dir="8100000" algn="tr" rotWithShape="0">
                    <a:prstClr val="black"/>
                  </a:outerShdw>
                </a:effectLst>
              </a:rPr>
              <a:t>God wants us to repent from the doctrine of the </a:t>
            </a:r>
            <a:r>
              <a:rPr lang="en-US" sz="3600" b="1" dirty="0" err="1" smtClean="0">
                <a:effectLst>
                  <a:outerShdw blurRad="38100" dist="50800" dir="8100000" algn="tr" rotWithShape="0">
                    <a:prstClr val="black"/>
                  </a:outerShdw>
                </a:effectLst>
              </a:rPr>
              <a:t>Nicolaitans</a:t>
            </a:r>
            <a:r>
              <a:rPr lang="en-US" sz="3600" b="1" dirty="0">
                <a:effectLst>
                  <a:outerShdw blurRad="38100" dist="50800" dir="8100000" algn="tr" rotWithShape="0">
                    <a:prstClr val="black"/>
                  </a:outerShdw>
                </a:effectLst>
              </a:rPr>
              <a:t> </a:t>
            </a:r>
            <a:r>
              <a:rPr lang="en-US" sz="3600" b="1" dirty="0" smtClean="0">
                <a:effectLst>
                  <a:outerShdw blurRad="38100" dist="50800" dir="8100000" algn="tr" rotWithShape="0">
                    <a:prstClr val="black"/>
                  </a:outerShdw>
                </a:effectLst>
              </a:rPr>
              <a:t>– the marriage of pagan worship into the true gospel of Christ!</a:t>
            </a:r>
          </a:p>
          <a:p>
            <a:pPr>
              <a:spcAft>
                <a:spcPts val="1800"/>
              </a:spcAft>
            </a:pPr>
            <a:endParaRPr lang="en-US" sz="3600" b="1" dirty="0" smtClean="0"/>
          </a:p>
        </p:txBody>
      </p:sp>
    </p:spTree>
    <p:extLst>
      <p:ext uri="{BB962C8B-B14F-4D97-AF65-F5344CB8AC3E}">
        <p14:creationId xmlns:p14="http://schemas.microsoft.com/office/powerpoint/2010/main" val="24241822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Wave 3"/>
          <p:cNvSpPr/>
          <p:nvPr/>
        </p:nvSpPr>
        <p:spPr>
          <a:xfrm rot="5176534">
            <a:off x="-2839957" y="2612557"/>
            <a:ext cx="7074828" cy="1780520"/>
          </a:xfrm>
          <a:prstGeom prst="wave">
            <a:avLst/>
          </a:prstGeom>
          <a:gradFill flip="none" rotWithShape="1">
            <a:gsLst>
              <a:gs pos="75000">
                <a:srgbClr val="9BEF79"/>
              </a:gs>
              <a:gs pos="24000">
                <a:srgbClr val="9BEF79"/>
              </a:gs>
              <a:gs pos="0">
                <a:schemeClr val="accent1">
                  <a:lumMod val="75000"/>
                </a:schemeClr>
              </a:gs>
              <a:gs pos="99000">
                <a:schemeClr val="accent1">
                  <a:lumMod val="75000"/>
                </a:schemeClr>
              </a:gs>
              <a:gs pos="49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274638"/>
            <a:ext cx="7620000" cy="1249362"/>
          </a:xfrm>
        </p:spPr>
        <p:txBody>
          <a:bodyPr>
            <a:normAutofit/>
          </a:bodyPr>
          <a:lstStyle/>
          <a:p>
            <a:r>
              <a:rPr lang="en-US" sz="4400" dirty="0" smtClean="0">
                <a:ln w="6350">
                  <a:solidFill>
                    <a:schemeClr val="accent4"/>
                  </a:solidFill>
                </a:ln>
                <a:solidFill>
                  <a:srgbClr val="C00000"/>
                </a:solidFill>
                <a:effectLst/>
              </a:rPr>
              <a:t>Our Reward! </a:t>
            </a:r>
            <a:endParaRPr lang="en-US" sz="4400" dirty="0">
              <a:ln w="6350">
                <a:solidFill>
                  <a:schemeClr val="accent4"/>
                </a:solidFill>
              </a:ln>
              <a:solidFill>
                <a:srgbClr val="C00000"/>
              </a:solidFill>
            </a:endParaRPr>
          </a:p>
        </p:txBody>
      </p:sp>
      <p:sp>
        <p:nvSpPr>
          <p:cNvPr id="3" name="Content Placeholder 2"/>
          <p:cNvSpPr>
            <a:spLocks noGrp="1"/>
          </p:cNvSpPr>
          <p:nvPr>
            <p:ph idx="1"/>
          </p:nvPr>
        </p:nvSpPr>
        <p:spPr>
          <a:xfrm>
            <a:off x="304800" y="1524000"/>
            <a:ext cx="8534400" cy="5029200"/>
          </a:xfrm>
        </p:spPr>
        <p:txBody>
          <a:bodyPr>
            <a:normAutofit/>
          </a:bodyPr>
          <a:lstStyle/>
          <a:p>
            <a:pPr>
              <a:spcAft>
                <a:spcPts val="1800"/>
              </a:spcAft>
            </a:pPr>
            <a:r>
              <a:rPr lang="en-US" sz="4000" b="1" dirty="0" smtClean="0">
                <a:effectLst>
                  <a:outerShdw blurRad="38100" dist="50800" dir="8100000" algn="tr" rotWithShape="0">
                    <a:prstClr val="black"/>
                  </a:outerShdw>
                </a:effectLst>
              </a:rPr>
              <a:t>God will give us to eat of the Bread of Life – to have Jesus to permeate our life!</a:t>
            </a:r>
          </a:p>
          <a:p>
            <a:pPr>
              <a:spcAft>
                <a:spcPts val="1800"/>
              </a:spcAft>
            </a:pPr>
            <a:r>
              <a:rPr lang="en-US" sz="4000" b="1" dirty="0" smtClean="0">
                <a:effectLst>
                  <a:outerShdw blurRad="38100" dist="50800" dir="8100000" algn="tr" rotWithShape="0">
                    <a:prstClr val="black"/>
                  </a:outerShdw>
                </a:effectLst>
              </a:rPr>
              <a:t>God will give us a white stone with a new name – all our old sins and existence will be gone, our new life is all that remains!</a:t>
            </a:r>
            <a:endParaRPr lang="en-US" sz="4000" b="1" dirty="0">
              <a:effectLst>
                <a:outerShdw blurRad="38100" dist="50800" dir="8100000" algn="tr" rotWithShape="0">
                  <a:prstClr val="black"/>
                </a:outerShdw>
              </a:effectLst>
            </a:endParaRPr>
          </a:p>
        </p:txBody>
      </p:sp>
    </p:spTree>
    <p:extLst>
      <p:ext uri="{BB962C8B-B14F-4D97-AF65-F5344CB8AC3E}">
        <p14:creationId xmlns:p14="http://schemas.microsoft.com/office/powerpoint/2010/main" val="381980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924800" cy="2744161"/>
          </a:xfrm>
        </p:spPr>
        <p:txBody>
          <a:bodyPr>
            <a:normAutofit/>
          </a:bodyPr>
          <a:lstStyle/>
          <a:p>
            <a:r>
              <a:rPr lang="en-US" sz="3600" dirty="0" smtClean="0">
                <a:solidFill>
                  <a:schemeClr val="bg2">
                    <a:lumMod val="10000"/>
                  </a:schemeClr>
                </a:solidFill>
              </a:rPr>
              <a:t>That concludes our study</a:t>
            </a:r>
            <a:r>
              <a:rPr lang="en-US" sz="3600" dirty="0" smtClean="0">
                <a:solidFill>
                  <a:srgbClr val="003399"/>
                </a:solidFill>
              </a:rPr>
              <a:t/>
            </a:r>
            <a:br>
              <a:rPr lang="en-US" sz="3600" dirty="0" smtClean="0">
                <a:solidFill>
                  <a:srgbClr val="003399"/>
                </a:solidFill>
              </a:rPr>
            </a:br>
            <a:r>
              <a:rPr lang="en-US" sz="3600" b="0" dirty="0">
                <a:solidFill>
                  <a:schemeClr val="bg2">
                    <a:lumMod val="10000"/>
                  </a:schemeClr>
                </a:solidFill>
              </a:rPr>
              <a:t>o</a:t>
            </a:r>
            <a:r>
              <a:rPr lang="en-US" sz="3600" b="0" dirty="0" smtClean="0">
                <a:solidFill>
                  <a:schemeClr val="bg2">
                    <a:lumMod val="10000"/>
                  </a:schemeClr>
                </a:solidFill>
              </a:rPr>
              <a:t>f</a:t>
            </a:r>
            <a:r>
              <a:rPr lang="en-US" dirty="0" smtClean="0">
                <a:solidFill>
                  <a:schemeClr val="bg2">
                    <a:lumMod val="10000"/>
                  </a:schemeClr>
                </a:solidFill>
              </a:rPr>
              <a:t>				</a:t>
            </a:r>
            <a:r>
              <a:rPr lang="en-US" dirty="0">
                <a:solidFill>
                  <a:schemeClr val="bg2">
                    <a:lumMod val="10000"/>
                  </a:schemeClr>
                </a:solidFill>
              </a:rPr>
              <a:t/>
            </a:r>
            <a:br>
              <a:rPr lang="en-US" dirty="0">
                <a:solidFill>
                  <a:schemeClr val="bg2">
                    <a:lumMod val="10000"/>
                  </a:schemeClr>
                </a:solidFill>
              </a:rPr>
            </a:br>
            <a:r>
              <a:rPr lang="en-US" dirty="0" smtClean="0">
                <a:solidFill>
                  <a:srgbClr val="003399"/>
                </a:solidFill>
              </a:rPr>
              <a:t>The Church of </a:t>
            </a:r>
            <a:r>
              <a:rPr lang="en-US" dirty="0" err="1" smtClean="0">
                <a:solidFill>
                  <a:srgbClr val="003399"/>
                </a:solidFill>
              </a:rPr>
              <a:t>Pergamos</a:t>
            </a:r>
            <a:endParaRPr lang="en-US" dirty="0">
              <a:solidFill>
                <a:srgbClr val="003399"/>
              </a:solidFill>
            </a:endParaRPr>
          </a:p>
        </p:txBody>
      </p:sp>
      <p:sp>
        <p:nvSpPr>
          <p:cNvPr id="3" name="Subtitle 2"/>
          <p:cNvSpPr>
            <a:spLocks noGrp="1"/>
          </p:cNvSpPr>
          <p:nvPr>
            <p:ph type="subTitle" idx="1"/>
          </p:nvPr>
        </p:nvSpPr>
        <p:spPr>
          <a:xfrm>
            <a:off x="1676400" y="3200400"/>
            <a:ext cx="6781800" cy="1905000"/>
          </a:xfrm>
        </p:spPr>
        <p:txBody>
          <a:bodyPr>
            <a:normAutofit fontScale="92500"/>
          </a:bodyPr>
          <a:lstStyle/>
          <a:p>
            <a:r>
              <a:rPr lang="en-US" sz="3500" b="1" dirty="0" smtClean="0">
                <a:solidFill>
                  <a:schemeClr val="accent1">
                    <a:lumMod val="75000"/>
                  </a:schemeClr>
                </a:solidFill>
              </a:rPr>
              <a:t>Lesson 7 in “When Are We Now?”</a:t>
            </a:r>
          </a:p>
          <a:p>
            <a:r>
              <a:rPr lang="en-US" sz="2600" dirty="0" smtClean="0">
                <a:solidFill>
                  <a:srgbClr val="6DE83C"/>
                </a:solidFill>
              </a:rPr>
              <a:t>The first of three studies in</a:t>
            </a:r>
          </a:p>
          <a:p>
            <a:r>
              <a:rPr lang="en-US" sz="2600" u="sng" dirty="0" smtClean="0">
                <a:solidFill>
                  <a:srgbClr val="6DE83C"/>
                </a:solidFill>
              </a:rPr>
              <a:t>The Revelation of Jesus Christ</a:t>
            </a:r>
            <a:endParaRPr lang="en-US" sz="2600" dirty="0">
              <a:solidFill>
                <a:srgbClr val="6DE83C"/>
              </a:solidFill>
            </a:endParaRPr>
          </a:p>
          <a:p>
            <a:r>
              <a:rPr lang="en-US" sz="2600" i="1" dirty="0" smtClean="0"/>
              <a:t>by Paige Ramsey</a:t>
            </a:r>
            <a:endParaRPr lang="en-US" sz="2600" dirty="0"/>
          </a:p>
        </p:txBody>
      </p:sp>
      <p:sp>
        <p:nvSpPr>
          <p:cNvPr id="4" name="Wave 3"/>
          <p:cNvSpPr/>
          <p:nvPr/>
        </p:nvSpPr>
        <p:spPr>
          <a:xfrm rot="5176534">
            <a:off x="-2839957" y="2612557"/>
            <a:ext cx="7074828" cy="1780520"/>
          </a:xfrm>
          <a:prstGeom prst="wave">
            <a:avLst/>
          </a:prstGeom>
          <a:gradFill flip="none" rotWithShape="1">
            <a:gsLst>
              <a:gs pos="75000">
                <a:srgbClr val="9BEF79"/>
              </a:gs>
              <a:gs pos="24000">
                <a:srgbClr val="9BEF79"/>
              </a:gs>
              <a:gs pos="0">
                <a:schemeClr val="accent1">
                  <a:lumMod val="75000"/>
                </a:schemeClr>
              </a:gs>
              <a:gs pos="99000">
                <a:schemeClr val="accent1">
                  <a:lumMod val="75000"/>
                </a:schemeClr>
              </a:gs>
              <a:gs pos="49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681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Wave 1"/>
          <p:cNvSpPr/>
          <p:nvPr/>
        </p:nvSpPr>
        <p:spPr>
          <a:xfrm rot="19191343">
            <a:off x="-1053363" y="2209627"/>
            <a:ext cx="11546248" cy="2743200"/>
          </a:xfrm>
          <a:prstGeom prst="wave">
            <a:avLst/>
          </a:prstGeom>
          <a:gradFill flip="none" rotWithShape="1">
            <a:gsLst>
              <a:gs pos="68000">
                <a:srgbClr val="9BEF79"/>
              </a:gs>
              <a:gs pos="29000">
                <a:srgbClr val="9BEF79"/>
              </a:gs>
              <a:gs pos="0">
                <a:schemeClr val="accent1">
                  <a:lumMod val="75000"/>
                </a:schemeClr>
              </a:gs>
              <a:gs pos="99000">
                <a:schemeClr val="accent1">
                  <a:lumMod val="75000"/>
                </a:schemeClr>
              </a:gs>
              <a:gs pos="49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304800"/>
            <a:ext cx="8534400" cy="6400800"/>
          </a:xfrm>
        </p:spPr>
        <p:txBody>
          <a:bodyPr>
            <a:normAutofit/>
          </a:bodyPr>
          <a:lstStyle/>
          <a:p>
            <a:pPr marL="0" indent="0" algn="ctr">
              <a:lnSpc>
                <a:spcPct val="115000"/>
              </a:lnSpc>
              <a:spcBef>
                <a:spcPts val="0"/>
              </a:spcBef>
              <a:buNone/>
              <a:tabLst>
                <a:tab pos="8229600" algn="r"/>
              </a:tabLst>
            </a:pPr>
            <a:r>
              <a:rPr lang="en-US" sz="4000" b="1" dirty="0" smtClean="0">
                <a:effectLst>
                  <a:outerShdw blurRad="38100" dist="50800" dir="8100000" algn="tr" rotWithShape="0">
                    <a:prstClr val="black"/>
                  </a:outerShdw>
                </a:effectLst>
              </a:rPr>
              <a:t>The Revelation &amp; its Author</a:t>
            </a:r>
          </a:p>
          <a:p>
            <a:pPr marL="0" indent="0" algn="ctr">
              <a:lnSpc>
                <a:spcPct val="115000"/>
              </a:lnSpc>
              <a:spcBef>
                <a:spcPts val="0"/>
              </a:spcBef>
              <a:buNone/>
              <a:tabLst>
                <a:tab pos="8229600" algn="r"/>
              </a:tabLst>
            </a:pPr>
            <a:r>
              <a:rPr lang="en-US" sz="2000" b="1" dirty="0" smtClean="0">
                <a:effectLst>
                  <a:outerShdw blurRad="38100" dist="50800" dir="8100000" algn="tr" rotWithShape="0">
                    <a:prstClr val="black"/>
                  </a:outerShdw>
                </a:effectLst>
              </a:rPr>
              <a:t>A REVIEW</a:t>
            </a:r>
          </a:p>
          <a:p>
            <a:pPr marL="0" indent="0" algn="ctr">
              <a:lnSpc>
                <a:spcPct val="115000"/>
              </a:lnSpc>
              <a:spcBef>
                <a:spcPts val="0"/>
              </a:spcBef>
              <a:buNone/>
              <a:tabLst>
                <a:tab pos="8229600" algn="r"/>
              </a:tabLst>
            </a:pPr>
            <a:endParaRPr lang="en-US" sz="2000" dirty="0" smtClean="0">
              <a:effectLst>
                <a:outerShdw blurRad="38100" dist="50800" dir="8100000" algn="tr" rotWithShape="0">
                  <a:prstClr val="black"/>
                </a:outerShdw>
              </a:effectLst>
            </a:endParaRPr>
          </a:p>
          <a:p>
            <a:pPr marL="0" lvl="0" indent="0">
              <a:lnSpc>
                <a:spcPct val="115000"/>
              </a:lnSpc>
              <a:spcBef>
                <a:spcPts val="0"/>
              </a:spcBef>
              <a:buNone/>
              <a:tabLst>
                <a:tab pos="8229600" algn="r"/>
              </a:tabLst>
            </a:pPr>
            <a:r>
              <a:rPr lang="en-US" sz="4000" dirty="0" smtClean="0">
                <a:effectLst>
                  <a:outerShdw blurRad="38100" dist="50800" dir="8100000" algn="tr" rotWithShape="0">
                    <a:prstClr val="black"/>
                  </a:outerShdw>
                </a:effectLst>
              </a:rPr>
              <a:t>The Revelation -	of Jesus </a:t>
            </a:r>
            <a:r>
              <a:rPr lang="en-US" sz="4000" dirty="0">
                <a:effectLst>
                  <a:outerShdw blurRad="38100" dist="50800" dir="8100000" algn="tr" rotWithShape="0">
                    <a:prstClr val="black"/>
                  </a:outerShdw>
                </a:effectLst>
              </a:rPr>
              <a:t>C</a:t>
            </a:r>
            <a:r>
              <a:rPr lang="en-US" sz="4000" dirty="0" smtClean="0">
                <a:effectLst>
                  <a:outerShdw blurRad="38100" dist="50800" dir="8100000" algn="tr" rotWithShape="0">
                    <a:prstClr val="black"/>
                  </a:outerShdw>
                </a:effectLst>
              </a:rPr>
              <a:t>hrist</a:t>
            </a:r>
          </a:p>
          <a:p>
            <a:pPr marL="0" lvl="0" indent="0">
              <a:lnSpc>
                <a:spcPct val="115000"/>
              </a:lnSpc>
              <a:spcBef>
                <a:spcPts val="0"/>
              </a:spcBef>
              <a:buNone/>
              <a:tabLst>
                <a:tab pos="8229600" algn="r"/>
              </a:tabLst>
            </a:pPr>
            <a:r>
              <a:rPr lang="en-US" sz="4000" dirty="0" smtClean="0">
                <a:effectLst>
                  <a:outerShdw blurRad="38100" dist="50800" dir="8100000" algn="tr" rotWithShape="0">
                    <a:prstClr val="black"/>
                  </a:outerShdw>
                </a:effectLst>
              </a:rPr>
              <a:t>John – 	Pastor </a:t>
            </a:r>
            <a:r>
              <a:rPr lang="en-US" sz="4000" dirty="0">
                <a:effectLst>
                  <a:outerShdw blurRad="38100" dist="50800" dir="8100000" algn="tr" rotWithShape="0">
                    <a:prstClr val="black"/>
                  </a:outerShdw>
                </a:effectLst>
              </a:rPr>
              <a:t>of </a:t>
            </a:r>
            <a:r>
              <a:rPr lang="en-US" sz="4000" dirty="0" smtClean="0">
                <a:effectLst>
                  <a:outerShdw blurRad="38100" dist="50800" dir="8100000" algn="tr" rotWithShape="0">
                    <a:prstClr val="black"/>
                  </a:outerShdw>
                </a:effectLst>
              </a:rPr>
              <a:t>Ephesus</a:t>
            </a:r>
          </a:p>
          <a:p>
            <a:pPr marL="0" lvl="0" indent="0">
              <a:lnSpc>
                <a:spcPct val="115000"/>
              </a:lnSpc>
              <a:spcBef>
                <a:spcPts val="0"/>
              </a:spcBef>
              <a:buNone/>
              <a:tabLst>
                <a:tab pos="8229600" algn="r"/>
              </a:tabLst>
            </a:pPr>
            <a:endParaRPr lang="en-US" sz="2800" dirty="0" smtClean="0">
              <a:effectLst>
                <a:outerShdw blurRad="38100" dist="50800" dir="8100000" algn="tr" rotWithShape="0">
                  <a:prstClr val="black"/>
                </a:outerShdw>
              </a:effectLst>
            </a:endParaRPr>
          </a:p>
          <a:p>
            <a:pPr marL="0" indent="0">
              <a:lnSpc>
                <a:spcPct val="115000"/>
              </a:lnSpc>
              <a:spcBef>
                <a:spcPts val="0"/>
              </a:spcBef>
              <a:buNone/>
              <a:tabLst>
                <a:tab pos="7662863" algn="r"/>
              </a:tabLst>
            </a:pPr>
            <a:r>
              <a:rPr lang="en-US" sz="4000" dirty="0">
                <a:effectLst>
                  <a:outerShdw blurRad="38100" dist="50800" dir="8100000" algn="tr" rotWithShape="0">
                    <a:prstClr val="black"/>
                  </a:outerShdw>
                </a:effectLst>
              </a:rPr>
              <a:t>Domitian – 	Ruler</a:t>
            </a:r>
          </a:p>
          <a:p>
            <a:pPr marL="0" lvl="0" indent="0" algn="r">
              <a:lnSpc>
                <a:spcPct val="115000"/>
              </a:lnSpc>
              <a:spcBef>
                <a:spcPts val="0"/>
              </a:spcBef>
              <a:buNone/>
              <a:tabLst>
                <a:tab pos="7662863" algn="r"/>
              </a:tabLst>
            </a:pPr>
            <a:r>
              <a:rPr lang="en-US" sz="4000" dirty="0" smtClean="0">
                <a:effectLst>
                  <a:outerShdw blurRad="38100" dist="50800" dir="8100000" algn="tr" rotWithShape="0">
                    <a:prstClr val="black"/>
                  </a:outerShdw>
                </a:effectLst>
              </a:rPr>
              <a:t>Domitian </a:t>
            </a:r>
            <a:r>
              <a:rPr lang="en-US" sz="4000" dirty="0">
                <a:effectLst>
                  <a:outerShdw blurRad="38100" dist="50800" dir="8100000" algn="tr" rotWithShape="0">
                    <a:prstClr val="black"/>
                  </a:outerShdw>
                </a:effectLst>
              </a:rPr>
              <a:t>took vengeance against the Church </a:t>
            </a:r>
            <a:r>
              <a:rPr lang="en-US" sz="4000" dirty="0" smtClean="0">
                <a:effectLst>
                  <a:outerShdw blurRad="38100" dist="50800" dir="8100000" algn="tr" rotWithShape="0">
                    <a:prstClr val="black"/>
                  </a:outerShdw>
                </a:effectLst>
              </a:rPr>
              <a:t>and </a:t>
            </a:r>
            <a:r>
              <a:rPr lang="en-US" sz="4000" dirty="0">
                <a:effectLst>
                  <a:outerShdw blurRad="38100" dist="50800" dir="8100000" algn="tr" rotWithShape="0">
                    <a:prstClr val="black"/>
                  </a:outerShdw>
                </a:effectLst>
              </a:rPr>
              <a:t>began to take action against the pastors. </a:t>
            </a:r>
            <a:endParaRPr lang="en-US" sz="4000" dirty="0">
              <a:effectLst>
                <a:outerShdw blurRad="38100" dist="50800" dir="8100000" algn="tr" rotWithShape="0">
                  <a:prstClr val="black"/>
                </a:outerShdw>
              </a:effectLst>
              <a:latin typeface="Calibri"/>
              <a:ea typeface="Calibri"/>
              <a:cs typeface="Times New Roman"/>
            </a:endParaRPr>
          </a:p>
        </p:txBody>
      </p:sp>
    </p:spTree>
    <p:extLst>
      <p:ext uri="{BB962C8B-B14F-4D97-AF65-F5344CB8AC3E}">
        <p14:creationId xmlns:p14="http://schemas.microsoft.com/office/powerpoint/2010/main" val="317987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80">
                                          <p:stCondLst>
                                            <p:cond delay="0"/>
                                          </p:stCondLst>
                                        </p:cTn>
                                        <p:tgtEl>
                                          <p:spTgt spid="3">
                                            <p:txEl>
                                              <p:pRg st="3" end="3"/>
                                            </p:txEl>
                                          </p:spTgt>
                                        </p:tgtEl>
                                      </p:cBhvr>
                                    </p:animEffect>
                                    <p:anim calcmode="lin" valueType="num">
                                      <p:cBhvr>
                                        <p:cTn id="4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3" end="3"/>
                                            </p:txEl>
                                          </p:spTgt>
                                        </p:tgtEl>
                                      </p:cBhvr>
                                      <p:to x="100000" y="60000"/>
                                    </p:animScale>
                                    <p:animScale>
                                      <p:cBhvr>
                                        <p:cTn id="49" dur="166" decel="50000">
                                          <p:stCondLst>
                                            <p:cond delay="676"/>
                                          </p:stCondLst>
                                        </p:cTn>
                                        <p:tgtEl>
                                          <p:spTgt spid="3">
                                            <p:txEl>
                                              <p:pRg st="3" end="3"/>
                                            </p:txEl>
                                          </p:spTgt>
                                        </p:tgtEl>
                                      </p:cBhvr>
                                      <p:to x="100000" y="100000"/>
                                    </p:animScale>
                                    <p:animScale>
                                      <p:cBhvr>
                                        <p:cTn id="50" dur="26">
                                          <p:stCondLst>
                                            <p:cond delay="1312"/>
                                          </p:stCondLst>
                                        </p:cTn>
                                        <p:tgtEl>
                                          <p:spTgt spid="3">
                                            <p:txEl>
                                              <p:pRg st="3" end="3"/>
                                            </p:txEl>
                                          </p:spTgt>
                                        </p:tgtEl>
                                      </p:cBhvr>
                                      <p:to x="100000" y="80000"/>
                                    </p:animScale>
                                    <p:animScale>
                                      <p:cBhvr>
                                        <p:cTn id="51" dur="166" decel="50000">
                                          <p:stCondLst>
                                            <p:cond delay="1338"/>
                                          </p:stCondLst>
                                        </p:cTn>
                                        <p:tgtEl>
                                          <p:spTgt spid="3">
                                            <p:txEl>
                                              <p:pRg st="3" end="3"/>
                                            </p:txEl>
                                          </p:spTgt>
                                        </p:tgtEl>
                                      </p:cBhvr>
                                      <p:to x="100000" y="100000"/>
                                    </p:animScale>
                                    <p:animScale>
                                      <p:cBhvr>
                                        <p:cTn id="52" dur="26">
                                          <p:stCondLst>
                                            <p:cond delay="1642"/>
                                          </p:stCondLst>
                                        </p:cTn>
                                        <p:tgtEl>
                                          <p:spTgt spid="3">
                                            <p:txEl>
                                              <p:pRg st="3" end="3"/>
                                            </p:txEl>
                                          </p:spTgt>
                                        </p:tgtEl>
                                      </p:cBhvr>
                                      <p:to x="100000" y="90000"/>
                                    </p:animScale>
                                    <p:animScale>
                                      <p:cBhvr>
                                        <p:cTn id="53" dur="166" decel="50000">
                                          <p:stCondLst>
                                            <p:cond delay="1668"/>
                                          </p:stCondLst>
                                        </p:cTn>
                                        <p:tgtEl>
                                          <p:spTgt spid="3">
                                            <p:txEl>
                                              <p:pRg st="3" end="3"/>
                                            </p:txEl>
                                          </p:spTgt>
                                        </p:tgtEl>
                                      </p:cBhvr>
                                      <p:to x="100000" y="100000"/>
                                    </p:animScale>
                                    <p:animScale>
                                      <p:cBhvr>
                                        <p:cTn id="54" dur="26">
                                          <p:stCondLst>
                                            <p:cond delay="1808"/>
                                          </p:stCondLst>
                                        </p:cTn>
                                        <p:tgtEl>
                                          <p:spTgt spid="3">
                                            <p:txEl>
                                              <p:pRg st="3" end="3"/>
                                            </p:txEl>
                                          </p:spTgt>
                                        </p:tgtEl>
                                      </p:cBhvr>
                                      <p:to x="100000" y="95000"/>
                                    </p:animScale>
                                    <p:animScale>
                                      <p:cBhvr>
                                        <p:cTn id="55" dur="166" decel="50000">
                                          <p:stCondLst>
                                            <p:cond delay="1834"/>
                                          </p:stCondLst>
                                        </p:cTn>
                                        <p:tgtEl>
                                          <p:spTgt spid="3">
                                            <p:txEl>
                                              <p:pRg st="3" end="3"/>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Effect transition="in" filter="wipe(down)">
                                      <p:cBhvr>
                                        <p:cTn id="78" dur="580">
                                          <p:stCondLst>
                                            <p:cond delay="0"/>
                                          </p:stCondLst>
                                        </p:cTn>
                                        <p:tgtEl>
                                          <p:spTgt spid="3">
                                            <p:txEl>
                                              <p:pRg st="6" end="6"/>
                                            </p:txEl>
                                          </p:spTgt>
                                        </p:tgtEl>
                                      </p:cBhvr>
                                    </p:animEffect>
                                    <p:anim calcmode="lin" valueType="num">
                                      <p:cBhvr>
                                        <p:cTn id="7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6" end="6"/>
                                            </p:txEl>
                                          </p:spTgt>
                                        </p:tgtEl>
                                      </p:cBhvr>
                                      <p:to x="100000" y="60000"/>
                                    </p:animScale>
                                    <p:animScale>
                                      <p:cBhvr>
                                        <p:cTn id="85" dur="166" decel="50000">
                                          <p:stCondLst>
                                            <p:cond delay="676"/>
                                          </p:stCondLst>
                                        </p:cTn>
                                        <p:tgtEl>
                                          <p:spTgt spid="3">
                                            <p:txEl>
                                              <p:pRg st="6" end="6"/>
                                            </p:txEl>
                                          </p:spTgt>
                                        </p:tgtEl>
                                      </p:cBhvr>
                                      <p:to x="100000" y="100000"/>
                                    </p:animScale>
                                    <p:animScale>
                                      <p:cBhvr>
                                        <p:cTn id="86" dur="26">
                                          <p:stCondLst>
                                            <p:cond delay="1312"/>
                                          </p:stCondLst>
                                        </p:cTn>
                                        <p:tgtEl>
                                          <p:spTgt spid="3">
                                            <p:txEl>
                                              <p:pRg st="6" end="6"/>
                                            </p:txEl>
                                          </p:spTgt>
                                        </p:tgtEl>
                                      </p:cBhvr>
                                      <p:to x="100000" y="80000"/>
                                    </p:animScale>
                                    <p:animScale>
                                      <p:cBhvr>
                                        <p:cTn id="87" dur="166" decel="50000">
                                          <p:stCondLst>
                                            <p:cond delay="1338"/>
                                          </p:stCondLst>
                                        </p:cTn>
                                        <p:tgtEl>
                                          <p:spTgt spid="3">
                                            <p:txEl>
                                              <p:pRg st="6" end="6"/>
                                            </p:txEl>
                                          </p:spTgt>
                                        </p:tgtEl>
                                      </p:cBhvr>
                                      <p:to x="100000" y="100000"/>
                                    </p:animScale>
                                    <p:animScale>
                                      <p:cBhvr>
                                        <p:cTn id="88" dur="26">
                                          <p:stCondLst>
                                            <p:cond delay="1642"/>
                                          </p:stCondLst>
                                        </p:cTn>
                                        <p:tgtEl>
                                          <p:spTgt spid="3">
                                            <p:txEl>
                                              <p:pRg st="6" end="6"/>
                                            </p:txEl>
                                          </p:spTgt>
                                        </p:tgtEl>
                                      </p:cBhvr>
                                      <p:to x="100000" y="90000"/>
                                    </p:animScale>
                                    <p:animScale>
                                      <p:cBhvr>
                                        <p:cTn id="89" dur="166" decel="50000">
                                          <p:stCondLst>
                                            <p:cond delay="1668"/>
                                          </p:stCondLst>
                                        </p:cTn>
                                        <p:tgtEl>
                                          <p:spTgt spid="3">
                                            <p:txEl>
                                              <p:pRg st="6" end="6"/>
                                            </p:txEl>
                                          </p:spTgt>
                                        </p:tgtEl>
                                      </p:cBhvr>
                                      <p:to x="100000" y="100000"/>
                                    </p:animScale>
                                    <p:animScale>
                                      <p:cBhvr>
                                        <p:cTn id="90" dur="26">
                                          <p:stCondLst>
                                            <p:cond delay="1808"/>
                                          </p:stCondLst>
                                        </p:cTn>
                                        <p:tgtEl>
                                          <p:spTgt spid="3">
                                            <p:txEl>
                                              <p:pRg st="6" end="6"/>
                                            </p:txEl>
                                          </p:spTgt>
                                        </p:tgtEl>
                                      </p:cBhvr>
                                      <p:to x="100000" y="95000"/>
                                    </p:animScale>
                                    <p:animScale>
                                      <p:cBhvr>
                                        <p:cTn id="91" dur="166" decel="50000">
                                          <p:stCondLst>
                                            <p:cond delay="1834"/>
                                          </p:stCondLst>
                                        </p:cTn>
                                        <p:tgtEl>
                                          <p:spTgt spid="3">
                                            <p:txEl>
                                              <p:pRg st="6" end="6"/>
                                            </p:txEl>
                                          </p:spTgt>
                                        </p:tgtEl>
                                      </p:cBhvr>
                                      <p:to x="100000" y="100000"/>
                                    </p:animScale>
                                  </p:childTnLst>
                                </p:cTn>
                              </p:par>
                            </p:childTnLst>
                          </p:cTn>
                        </p:par>
                        <p:par>
                          <p:cTn id="92" fill="hold">
                            <p:stCondLst>
                              <p:cond delay="2000"/>
                            </p:stCondLst>
                            <p:childTnLst>
                              <p:par>
                                <p:cTn id="93" presetID="26" presetClass="entr" presetSubtype="0" fill="hold" nodeType="afterEffect">
                                  <p:stCondLst>
                                    <p:cond delay="2000"/>
                                  </p:stCondLst>
                                  <p:childTnLst>
                                    <p:set>
                                      <p:cBhvr>
                                        <p:cTn id="94" dur="1" fill="hold">
                                          <p:stCondLst>
                                            <p:cond delay="0"/>
                                          </p:stCondLst>
                                        </p:cTn>
                                        <p:tgtEl>
                                          <p:spTgt spid="3">
                                            <p:txEl>
                                              <p:pRg st="7" end="7"/>
                                            </p:txEl>
                                          </p:spTgt>
                                        </p:tgtEl>
                                        <p:attrNameLst>
                                          <p:attrName>style.visibility</p:attrName>
                                        </p:attrNameLst>
                                      </p:cBhvr>
                                      <p:to>
                                        <p:strVal val="visible"/>
                                      </p:to>
                                    </p:set>
                                    <p:animEffect transition="in" filter="wipe(down)">
                                      <p:cBhvr>
                                        <p:cTn id="95" dur="580">
                                          <p:stCondLst>
                                            <p:cond delay="0"/>
                                          </p:stCondLst>
                                        </p:cTn>
                                        <p:tgtEl>
                                          <p:spTgt spid="3">
                                            <p:txEl>
                                              <p:pRg st="7" end="7"/>
                                            </p:txEl>
                                          </p:spTgt>
                                        </p:tgtEl>
                                      </p:cBhvr>
                                    </p:animEffect>
                                    <p:anim calcmode="lin" valueType="num">
                                      <p:cBhvr>
                                        <p:cTn id="9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7" end="7"/>
                                            </p:txEl>
                                          </p:spTgt>
                                        </p:tgtEl>
                                      </p:cBhvr>
                                      <p:to x="100000" y="60000"/>
                                    </p:animScale>
                                    <p:animScale>
                                      <p:cBhvr>
                                        <p:cTn id="102" dur="166" decel="50000">
                                          <p:stCondLst>
                                            <p:cond delay="676"/>
                                          </p:stCondLst>
                                        </p:cTn>
                                        <p:tgtEl>
                                          <p:spTgt spid="3">
                                            <p:txEl>
                                              <p:pRg st="7" end="7"/>
                                            </p:txEl>
                                          </p:spTgt>
                                        </p:tgtEl>
                                      </p:cBhvr>
                                      <p:to x="100000" y="100000"/>
                                    </p:animScale>
                                    <p:animScale>
                                      <p:cBhvr>
                                        <p:cTn id="103" dur="26">
                                          <p:stCondLst>
                                            <p:cond delay="1312"/>
                                          </p:stCondLst>
                                        </p:cTn>
                                        <p:tgtEl>
                                          <p:spTgt spid="3">
                                            <p:txEl>
                                              <p:pRg st="7" end="7"/>
                                            </p:txEl>
                                          </p:spTgt>
                                        </p:tgtEl>
                                      </p:cBhvr>
                                      <p:to x="100000" y="80000"/>
                                    </p:animScale>
                                    <p:animScale>
                                      <p:cBhvr>
                                        <p:cTn id="104" dur="166" decel="50000">
                                          <p:stCondLst>
                                            <p:cond delay="1338"/>
                                          </p:stCondLst>
                                        </p:cTn>
                                        <p:tgtEl>
                                          <p:spTgt spid="3">
                                            <p:txEl>
                                              <p:pRg st="7" end="7"/>
                                            </p:txEl>
                                          </p:spTgt>
                                        </p:tgtEl>
                                      </p:cBhvr>
                                      <p:to x="100000" y="100000"/>
                                    </p:animScale>
                                    <p:animScale>
                                      <p:cBhvr>
                                        <p:cTn id="105" dur="26">
                                          <p:stCondLst>
                                            <p:cond delay="1642"/>
                                          </p:stCondLst>
                                        </p:cTn>
                                        <p:tgtEl>
                                          <p:spTgt spid="3">
                                            <p:txEl>
                                              <p:pRg st="7" end="7"/>
                                            </p:txEl>
                                          </p:spTgt>
                                        </p:tgtEl>
                                      </p:cBhvr>
                                      <p:to x="100000" y="90000"/>
                                    </p:animScale>
                                    <p:animScale>
                                      <p:cBhvr>
                                        <p:cTn id="106" dur="166" decel="50000">
                                          <p:stCondLst>
                                            <p:cond delay="1668"/>
                                          </p:stCondLst>
                                        </p:cTn>
                                        <p:tgtEl>
                                          <p:spTgt spid="3">
                                            <p:txEl>
                                              <p:pRg st="7" end="7"/>
                                            </p:txEl>
                                          </p:spTgt>
                                        </p:tgtEl>
                                      </p:cBhvr>
                                      <p:to x="100000" y="100000"/>
                                    </p:animScale>
                                    <p:animScale>
                                      <p:cBhvr>
                                        <p:cTn id="107" dur="26">
                                          <p:stCondLst>
                                            <p:cond delay="1808"/>
                                          </p:stCondLst>
                                        </p:cTn>
                                        <p:tgtEl>
                                          <p:spTgt spid="3">
                                            <p:txEl>
                                              <p:pRg st="7" end="7"/>
                                            </p:txEl>
                                          </p:spTgt>
                                        </p:tgtEl>
                                      </p:cBhvr>
                                      <p:to x="100000" y="95000"/>
                                    </p:animScale>
                                    <p:animScale>
                                      <p:cBhvr>
                                        <p:cTn id="10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a:bodyPr>
          <a:lstStyle/>
          <a:p>
            <a:pPr marL="465138" lvl="0" indent="-465138">
              <a:lnSpc>
                <a:spcPct val="115000"/>
              </a:lnSpc>
              <a:spcBef>
                <a:spcPts val="0"/>
              </a:spcBef>
              <a:buClr>
                <a:srgbClr val="67B129"/>
              </a:buClr>
              <a:buFont typeface="+mj-lt"/>
              <a:buAutoNum type="arabicPeriod"/>
              <a:tabLst>
                <a:tab pos="1379538" algn="l"/>
              </a:tabLst>
            </a:pPr>
            <a:r>
              <a:rPr lang="en-US" sz="4000" b="1" dirty="0" smtClean="0">
                <a:effectLst>
                  <a:outerShdw blurRad="38100" dist="50800" dir="8100000" algn="tr" rotWithShape="0">
                    <a:prstClr val="black"/>
                  </a:outerShdw>
                </a:effectLst>
              </a:rPr>
              <a:t>Domitian </a:t>
            </a:r>
            <a:r>
              <a:rPr lang="en-US" sz="4000" b="1" dirty="0">
                <a:effectLst>
                  <a:outerShdw blurRad="38100" dist="50800" dir="8100000" algn="tr" rotWithShape="0">
                    <a:prstClr val="black"/>
                  </a:outerShdw>
                </a:effectLst>
              </a:rPr>
              <a:t>exiled John to the Isle </a:t>
            </a:r>
            <a:r>
              <a:rPr lang="en-US" sz="4000" b="1" dirty="0" smtClean="0">
                <a:effectLst>
                  <a:outerShdw blurRad="38100" dist="50800" dir="8100000" algn="tr" rotWithShape="0">
                    <a:prstClr val="black"/>
                  </a:outerShdw>
                </a:effectLst>
              </a:rPr>
              <a:t>	of </a:t>
            </a:r>
            <a:r>
              <a:rPr lang="en-US" sz="4000" b="1" dirty="0">
                <a:effectLst>
                  <a:outerShdw blurRad="38100" dist="50800" dir="8100000" algn="tr" rotWithShape="0">
                    <a:prstClr val="black"/>
                  </a:outerShdw>
                </a:effectLst>
              </a:rPr>
              <a:t>Patmos, </a:t>
            </a:r>
            <a:r>
              <a:rPr lang="en-US" sz="4000" b="1" dirty="0" smtClean="0">
                <a:effectLst>
                  <a:outerShdw blurRad="38100" dist="50800" dir="8100000" algn="tr" rotWithShape="0">
                    <a:prstClr val="black"/>
                  </a:outerShdw>
                </a:effectLst>
              </a:rPr>
              <a:t>and took away 	everything </a:t>
            </a:r>
            <a:r>
              <a:rPr lang="en-US" sz="4000" b="1" dirty="0">
                <a:effectLst>
                  <a:outerShdw blurRad="38100" dist="50800" dir="8100000" algn="tr" rotWithShape="0">
                    <a:prstClr val="black"/>
                  </a:outerShdw>
                </a:effectLst>
              </a:rPr>
              <a:t>familiar to </a:t>
            </a:r>
            <a:r>
              <a:rPr lang="en-US" sz="4000" b="1" dirty="0" smtClean="0">
                <a:effectLst>
                  <a:outerShdw blurRad="38100" dist="50800" dir="8100000" algn="tr" rotWithShape="0">
                    <a:prstClr val="black"/>
                  </a:outerShdw>
                </a:effectLst>
              </a:rPr>
              <a:t>him</a:t>
            </a:r>
          </a:p>
          <a:p>
            <a:pPr marL="465138" lvl="0" indent="-465138">
              <a:lnSpc>
                <a:spcPct val="115000"/>
              </a:lnSpc>
              <a:spcBef>
                <a:spcPts val="0"/>
              </a:spcBef>
              <a:buClr>
                <a:srgbClr val="67B129"/>
              </a:buClr>
              <a:buFont typeface="+mj-lt"/>
              <a:buAutoNum type="arabicPeriod"/>
              <a:tabLst>
                <a:tab pos="1379538" algn="l"/>
              </a:tabLst>
            </a:pPr>
            <a:r>
              <a:rPr lang="en-US" sz="4000" b="1" dirty="0" smtClean="0">
                <a:effectLst>
                  <a:outerShdw blurRad="38100" dist="50800" dir="8100000" algn="tr" rotWithShape="0">
                    <a:prstClr val="black"/>
                  </a:outerShdw>
                </a:effectLst>
              </a:rPr>
              <a:t>He </a:t>
            </a:r>
            <a:r>
              <a:rPr lang="en-US" sz="4000" b="1" dirty="0">
                <a:effectLst>
                  <a:outerShdw blurRad="38100" dist="50800" dir="8100000" algn="tr" rotWithShape="0">
                    <a:prstClr val="black"/>
                  </a:outerShdw>
                </a:effectLst>
              </a:rPr>
              <a:t>could </a:t>
            </a:r>
            <a:r>
              <a:rPr lang="en-US" sz="4000" b="1" u="sng" dirty="0">
                <a:effectLst>
                  <a:outerShdw blurRad="38100" dist="50800" dir="8100000" algn="tr" rotWithShape="0">
                    <a:prstClr val="black"/>
                  </a:outerShdw>
                </a:effectLst>
              </a:rPr>
              <a:t>not</a:t>
            </a:r>
            <a:r>
              <a:rPr lang="en-US" sz="4000" b="1" dirty="0">
                <a:effectLst>
                  <a:outerShdw blurRad="38100" dist="50800" dir="8100000" algn="tr" rotWithShape="0">
                    <a:prstClr val="black"/>
                  </a:outerShdw>
                </a:effectLst>
              </a:rPr>
              <a:t> prevent the Lord </a:t>
            </a:r>
            <a:r>
              <a:rPr lang="en-US" sz="4000" b="1" dirty="0" smtClean="0">
                <a:effectLst>
                  <a:outerShdw blurRad="38100" dist="50800" dir="8100000" algn="tr" rotWithShape="0">
                    <a:prstClr val="black"/>
                  </a:outerShdw>
                </a:effectLst>
              </a:rPr>
              <a:t>	from </a:t>
            </a:r>
            <a:r>
              <a:rPr lang="en-US" sz="4000" b="1" dirty="0">
                <a:effectLst>
                  <a:outerShdw blurRad="38100" dist="50800" dir="8100000" algn="tr" rotWithShape="0">
                    <a:prstClr val="black"/>
                  </a:outerShdw>
                </a:effectLst>
              </a:rPr>
              <a:t>coming to </a:t>
            </a:r>
            <a:r>
              <a:rPr lang="en-US" sz="4000" b="1" dirty="0" smtClean="0">
                <a:effectLst>
                  <a:outerShdw blurRad="38100" dist="50800" dir="8100000" algn="tr" rotWithShape="0">
                    <a:prstClr val="black"/>
                  </a:outerShdw>
                </a:effectLst>
              </a:rPr>
              <a:t>John</a:t>
            </a:r>
          </a:p>
          <a:p>
            <a:pPr marL="465138" lvl="0" indent="-465138">
              <a:lnSpc>
                <a:spcPct val="115000"/>
              </a:lnSpc>
              <a:spcBef>
                <a:spcPts val="0"/>
              </a:spcBef>
              <a:buClr>
                <a:srgbClr val="67B129"/>
              </a:buClr>
              <a:buFont typeface="+mj-lt"/>
              <a:buAutoNum type="arabicPeriod"/>
              <a:tabLst>
                <a:tab pos="1379538" algn="l"/>
              </a:tabLst>
            </a:pPr>
            <a:r>
              <a:rPr lang="en-US" sz="4000" b="1" dirty="0" smtClean="0">
                <a:effectLst>
                  <a:outerShdw blurRad="38100" dist="50800" dir="8100000" algn="tr" rotWithShape="0">
                    <a:prstClr val="black"/>
                  </a:outerShdw>
                </a:effectLst>
              </a:rPr>
              <a:t>He </a:t>
            </a:r>
            <a:r>
              <a:rPr lang="en-US" sz="4000" b="1" dirty="0">
                <a:effectLst>
                  <a:outerShdw blurRad="38100" dist="50800" dir="8100000" algn="tr" rotWithShape="0">
                    <a:prstClr val="black"/>
                  </a:outerShdw>
                </a:effectLst>
              </a:rPr>
              <a:t>could </a:t>
            </a:r>
            <a:r>
              <a:rPr lang="en-US" sz="4000" b="1" u="sng" dirty="0">
                <a:effectLst>
                  <a:outerShdw blurRad="38100" dist="50800" dir="8100000" algn="tr" rotWithShape="0">
                    <a:prstClr val="black"/>
                  </a:outerShdw>
                </a:effectLst>
              </a:rPr>
              <a:t>not</a:t>
            </a:r>
            <a:r>
              <a:rPr lang="en-US" sz="4000" b="1" dirty="0">
                <a:effectLst>
                  <a:outerShdw blurRad="38100" dist="50800" dir="8100000" algn="tr" rotWithShape="0">
                    <a:prstClr val="black"/>
                  </a:outerShdw>
                </a:effectLst>
              </a:rPr>
              <a:t> prevent the </a:t>
            </a:r>
            <a:r>
              <a:rPr lang="en-US" sz="4000" b="1" dirty="0" smtClean="0">
                <a:effectLst>
                  <a:outerShdw blurRad="38100" dist="50800" dir="8100000" algn="tr" rotWithShape="0">
                    <a:prstClr val="black"/>
                  </a:outerShdw>
                </a:effectLst>
              </a:rPr>
              <a:t>	revealing </a:t>
            </a:r>
            <a:r>
              <a:rPr lang="en-US" sz="4000" b="1" dirty="0">
                <a:effectLst>
                  <a:outerShdw blurRad="38100" dist="50800" dir="8100000" algn="tr" rotWithShape="0">
                    <a:prstClr val="black"/>
                  </a:outerShdw>
                </a:effectLst>
              </a:rPr>
              <a:t>from taking </a:t>
            </a:r>
            <a:r>
              <a:rPr lang="en-US" sz="4000" b="1" dirty="0" smtClean="0">
                <a:effectLst>
                  <a:outerShdw blurRad="38100" dist="50800" dir="8100000" algn="tr" rotWithShape="0">
                    <a:prstClr val="black"/>
                  </a:outerShdw>
                </a:effectLst>
              </a:rPr>
              <a:t>place</a:t>
            </a:r>
          </a:p>
          <a:p>
            <a:pPr marL="465138" lvl="0" indent="-465138">
              <a:lnSpc>
                <a:spcPct val="115000"/>
              </a:lnSpc>
              <a:spcBef>
                <a:spcPts val="0"/>
              </a:spcBef>
              <a:buClr>
                <a:srgbClr val="67B129"/>
              </a:buClr>
              <a:buFont typeface="+mj-lt"/>
              <a:buAutoNum type="arabicPeriod"/>
              <a:tabLst>
                <a:tab pos="1379538" algn="l"/>
              </a:tabLst>
            </a:pPr>
            <a:r>
              <a:rPr lang="en-US" sz="4000" b="1" dirty="0">
                <a:effectLst>
                  <a:outerShdw blurRad="38100" dist="50800" dir="8100000" algn="tr" rotWithShape="0">
                    <a:prstClr val="black"/>
                  </a:outerShdw>
                </a:effectLst>
              </a:rPr>
              <a:t>T</a:t>
            </a:r>
            <a:r>
              <a:rPr lang="en-US" sz="4000" b="1" dirty="0" smtClean="0">
                <a:effectLst>
                  <a:outerShdw blurRad="38100" dist="50800" dir="8100000" algn="tr" rotWithShape="0">
                    <a:prstClr val="black"/>
                  </a:outerShdw>
                </a:effectLst>
              </a:rPr>
              <a:t>his revelation </a:t>
            </a:r>
            <a:r>
              <a:rPr lang="en-US" sz="4000" b="1" dirty="0">
                <a:effectLst>
                  <a:outerShdw blurRad="38100" dist="50800" dir="8100000" algn="tr" rotWithShape="0">
                    <a:prstClr val="black"/>
                  </a:outerShdw>
                </a:effectLst>
              </a:rPr>
              <a:t>completed </a:t>
            </a:r>
            <a:r>
              <a:rPr lang="en-US" sz="4000" b="1" dirty="0" smtClean="0">
                <a:effectLst>
                  <a:outerShdw blurRad="38100" dist="50800" dir="8100000" algn="tr" rotWithShape="0">
                    <a:prstClr val="black"/>
                  </a:outerShdw>
                </a:effectLst>
              </a:rPr>
              <a:t>	God’s Word</a:t>
            </a:r>
            <a:endParaRPr lang="en-US" sz="4000" b="1" dirty="0">
              <a:effectLst>
                <a:outerShdw blurRad="38100" dist="50800" dir="8100000" algn="tr" rotWithShape="0">
                  <a:prstClr val="black"/>
                </a:outerShdw>
              </a:effectLst>
              <a:latin typeface="Calibri"/>
              <a:ea typeface="Calibri"/>
              <a:cs typeface="Times New Roman"/>
            </a:endParaRPr>
          </a:p>
        </p:txBody>
      </p:sp>
    </p:spTree>
    <p:extLst>
      <p:ext uri="{BB962C8B-B14F-4D97-AF65-F5344CB8AC3E}">
        <p14:creationId xmlns:p14="http://schemas.microsoft.com/office/powerpoint/2010/main" val="13447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500"/>
                            </p:stCondLst>
                            <p:childTnLst>
                              <p:par>
                                <p:cTn id="22" presetID="26"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5000"/>
                            </p:stCondLst>
                            <p:childTnLst>
                              <p:par>
                                <p:cTn id="39" presetID="26" presetClass="entr" presetSubtype="0" fill="hold" nodeType="afterEffect">
                                  <p:stCondLst>
                                    <p:cond delay="50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7500"/>
                            </p:stCondLst>
                            <p:childTnLst>
                              <p:par>
                                <p:cTn id="56" presetID="26" presetClass="entr" presetSubtype="0" fill="hold" nodeType="afterEffect">
                                  <p:stCondLst>
                                    <p:cond delay="50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221505"/>
              </a:clrFrom>
              <a:clrTo>
                <a:srgbClr val="221505">
                  <a:alpha val="0"/>
                </a:srgbClr>
              </a:clrTo>
            </a:clrChange>
            <a:extLst>
              <a:ext uri="{28A0092B-C50C-407E-A947-70E740481C1C}">
                <a14:useLocalDpi xmlns:a14="http://schemas.microsoft.com/office/drawing/2010/main" val="0"/>
              </a:ext>
            </a:extLst>
          </a:blip>
          <a:srcRect l="4167" t="9848" r="4167" b="2548"/>
          <a:stretch/>
        </p:blipFill>
        <p:spPr>
          <a:xfrm>
            <a:off x="2163170" y="14785"/>
            <a:ext cx="7010400" cy="4040729"/>
          </a:xfrm>
          <a:prstGeom prst="rect">
            <a:avLst/>
          </a:prstGeom>
          <a:ln>
            <a:noFill/>
          </a:ln>
          <a:effectLst>
            <a:softEdge rad="112500"/>
          </a:effectLst>
        </p:spPr>
      </p:pic>
      <p:sp>
        <p:nvSpPr>
          <p:cNvPr id="3" name="Content Placeholder 2"/>
          <p:cNvSpPr>
            <a:spLocks noGrp="1"/>
          </p:cNvSpPr>
          <p:nvPr>
            <p:ph idx="1"/>
          </p:nvPr>
        </p:nvSpPr>
        <p:spPr>
          <a:xfrm>
            <a:off x="381000" y="533400"/>
            <a:ext cx="8382000" cy="3352800"/>
          </a:xfrm>
        </p:spPr>
        <p:txBody>
          <a:bodyPr>
            <a:noAutofit/>
          </a:bodyPr>
          <a:lstStyle/>
          <a:p>
            <a:pPr marL="109728" indent="0">
              <a:buNone/>
            </a:pPr>
            <a:r>
              <a:rPr lang="en-US" sz="4000" b="1" dirty="0" smtClean="0">
                <a:effectLst>
                  <a:outerShdw blurRad="38100" dist="50800" dir="8100000" algn="tr" rotWithShape="0">
                    <a:prstClr val="black"/>
                  </a:outerShdw>
                </a:effectLst>
              </a:rPr>
              <a:t>In </a:t>
            </a:r>
            <a:r>
              <a:rPr lang="en-US" sz="4000" b="1" dirty="0">
                <a:effectLst>
                  <a:outerShdw blurRad="38100" dist="50800" dir="8100000" algn="tr" rotWithShape="0">
                    <a:prstClr val="black"/>
                  </a:outerShdw>
                </a:effectLst>
              </a:rPr>
              <a:t>studying this comprehensive conclusion to the Word of God, the whole of God’s Word becomes clear, with purpose and </a:t>
            </a:r>
            <a:r>
              <a:rPr lang="en-US" sz="4000" b="1" dirty="0" smtClean="0">
                <a:effectLst>
                  <a:outerShdw blurRad="38100" dist="50800" dir="8100000" algn="tr" rotWithShape="0">
                    <a:prstClr val="black"/>
                  </a:outerShdw>
                </a:effectLst>
              </a:rPr>
              <a:t>direction.</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52400" y="540982"/>
            <a:ext cx="6350000" cy="6350000"/>
          </a:xfrm>
          <a:prstGeom prst="rect">
            <a:avLst/>
          </a:prstGeom>
        </p:spPr>
      </p:pic>
      <p:sp>
        <p:nvSpPr>
          <p:cNvPr id="4" name="Content Placeholder 2"/>
          <p:cNvSpPr txBox="1">
            <a:spLocks/>
          </p:cNvSpPr>
          <p:nvPr/>
        </p:nvSpPr>
        <p:spPr>
          <a:xfrm>
            <a:off x="381000" y="3886200"/>
            <a:ext cx="8382000" cy="2667000"/>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109728" indent="0">
              <a:buFont typeface="Wingdings 2"/>
              <a:buNone/>
            </a:pPr>
            <a:r>
              <a:rPr lang="en-US" sz="4000" b="1" dirty="0" smtClean="0">
                <a:effectLst>
                  <a:outerShdw blurRad="38100" dist="50800" dir="8100000" algn="tr" rotWithShape="0">
                    <a:prstClr val="black"/>
                  </a:outerShdw>
                </a:effectLst>
              </a:rPr>
              <a:t>In persecuting John, Domitian paved the way for us to have our Sword perfected, sharpened, and polished.</a:t>
            </a:r>
            <a:endParaRPr lang="en-US" sz="4000" b="1" dirty="0">
              <a:effectLst>
                <a:outerShdw blurRad="38100" dist="50800" dir="8100000" algn="tr" rotWithShape="0">
                  <a:prstClr val="black"/>
                </a:outerShdw>
              </a:effectLst>
            </a:endParaRPr>
          </a:p>
        </p:txBody>
      </p:sp>
    </p:spTree>
    <p:extLst>
      <p:ext uri="{BB962C8B-B14F-4D97-AF65-F5344CB8AC3E}">
        <p14:creationId xmlns:p14="http://schemas.microsoft.com/office/powerpoint/2010/main" val="2253358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xit" presetSubtype="0" fill="hold" grpId="0" nodeType="withEffect">
                                  <p:stCondLst>
                                    <p:cond delay="500"/>
                                  </p:stCondLst>
                                  <p:childTnLst>
                                    <p:animEffect transition="out" filter="fade">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par>
                          <p:cTn id="16" fill="hold">
                            <p:stCondLst>
                              <p:cond delay="1500"/>
                            </p:stCondLst>
                            <p:childTnLst>
                              <p:par>
                                <p:cTn id="17" presetID="4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Wave 3"/>
          <p:cNvSpPr/>
          <p:nvPr/>
        </p:nvSpPr>
        <p:spPr>
          <a:xfrm rot="2299091">
            <a:off x="-1502947" y="2471334"/>
            <a:ext cx="11546248" cy="2743200"/>
          </a:xfrm>
          <a:prstGeom prst="wave">
            <a:avLst/>
          </a:prstGeom>
          <a:gradFill flip="none" rotWithShape="1">
            <a:gsLst>
              <a:gs pos="75000">
                <a:srgbClr val="9BEF79"/>
              </a:gs>
              <a:gs pos="24000">
                <a:srgbClr val="9BEF79"/>
              </a:gs>
              <a:gs pos="0">
                <a:schemeClr val="accent1">
                  <a:lumMod val="75000"/>
                </a:schemeClr>
              </a:gs>
              <a:gs pos="99000">
                <a:schemeClr val="accent1">
                  <a:lumMod val="75000"/>
                </a:schemeClr>
              </a:gs>
              <a:gs pos="49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9029"/>
            <a:ext cx="8839200" cy="1571172"/>
          </a:xfrm>
        </p:spPr>
        <p:txBody>
          <a:bodyPr>
            <a:normAutofit/>
          </a:bodyPr>
          <a:lstStyle/>
          <a:p>
            <a:pPr algn="ctr"/>
            <a:r>
              <a:rPr lang="en-US" dirty="0" smtClean="0"/>
              <a:t>Earmarks of the</a:t>
            </a:r>
            <a:br>
              <a:rPr lang="en-US" dirty="0" smtClean="0"/>
            </a:br>
            <a:r>
              <a:rPr lang="en-US" dirty="0" smtClean="0"/>
              <a:t>Church at </a:t>
            </a:r>
            <a:r>
              <a:rPr lang="en-US" dirty="0" err="1" smtClean="0"/>
              <a:t>Pergamos</a:t>
            </a:r>
            <a:endParaRPr lang="en-US" dirty="0"/>
          </a:p>
        </p:txBody>
      </p:sp>
      <p:sp>
        <p:nvSpPr>
          <p:cNvPr id="3" name="Content Placeholder 2"/>
          <p:cNvSpPr>
            <a:spLocks noGrp="1"/>
          </p:cNvSpPr>
          <p:nvPr>
            <p:ph idx="1"/>
          </p:nvPr>
        </p:nvSpPr>
        <p:spPr>
          <a:xfrm>
            <a:off x="381000" y="1676400"/>
            <a:ext cx="8382000" cy="4953000"/>
          </a:xfrm>
        </p:spPr>
        <p:txBody>
          <a:bodyPr>
            <a:normAutofit/>
          </a:bodyPr>
          <a:lstStyle/>
          <a:p>
            <a:pPr marL="109728" indent="0">
              <a:spcAft>
                <a:spcPts val="3600"/>
              </a:spcAft>
              <a:buNone/>
              <a:tabLst>
                <a:tab pos="8113713" algn="r"/>
              </a:tabLst>
            </a:pPr>
            <a:r>
              <a:rPr lang="en-US" sz="3600" b="1" dirty="0" smtClean="0">
                <a:effectLst>
                  <a:outerShdw blurRad="38100" dist="50800" dir="8100000" algn="tr" rotWithShape="0">
                    <a:prstClr val="black"/>
                  </a:outerShdw>
                </a:effectLst>
              </a:rPr>
              <a:t>Keyword </a:t>
            </a:r>
            <a:r>
              <a:rPr lang="en-US" sz="4000" b="1" dirty="0" smtClean="0">
                <a:solidFill>
                  <a:schemeClr val="bg2">
                    <a:lumMod val="10000"/>
                  </a:schemeClr>
                </a:solidFill>
              </a:rPr>
              <a:t>“L”</a:t>
            </a:r>
            <a:r>
              <a:rPr lang="en-US" sz="3600" b="1" dirty="0" smtClean="0">
                <a:effectLst>
                  <a:outerShdw blurRad="38100" dist="50800" dir="8100000" algn="tr" rotWithShape="0">
                    <a:prstClr val="black"/>
                  </a:outerShdw>
                </a:effectLst>
              </a:rPr>
              <a:t> – 	</a:t>
            </a:r>
            <a:r>
              <a:rPr lang="en-US" sz="4000" b="1" dirty="0" smtClean="0">
                <a:effectLst>
                  <a:outerShdw blurRad="38100" dist="50800" dir="8100000" algn="tr" rotWithShape="0">
                    <a:prstClr val="black"/>
                  </a:outerShdw>
                </a:effectLst>
              </a:rPr>
              <a:t>Laxity</a:t>
            </a:r>
          </a:p>
          <a:p>
            <a:pPr marL="109728" indent="0">
              <a:spcAft>
                <a:spcPts val="3600"/>
              </a:spcAft>
              <a:buNone/>
              <a:tabLst>
                <a:tab pos="8113713" algn="r"/>
              </a:tabLst>
            </a:pPr>
            <a:r>
              <a:rPr lang="en-US" sz="3600" b="1" dirty="0" smtClean="0">
                <a:effectLst>
                  <a:outerShdw blurRad="38100" dist="50800" dir="8100000" algn="tr" rotWithShape="0">
                    <a:prstClr val="black"/>
                  </a:outerShdw>
                </a:effectLst>
              </a:rPr>
              <a:t>Type of Church </a:t>
            </a:r>
            <a:r>
              <a:rPr lang="en-US" sz="4000" b="1" dirty="0" smtClean="0">
                <a:solidFill>
                  <a:schemeClr val="bg2">
                    <a:lumMod val="10000"/>
                  </a:schemeClr>
                </a:solidFill>
              </a:rPr>
              <a:t>“F”</a:t>
            </a:r>
            <a:r>
              <a:rPr lang="en-US" sz="3600" b="1" dirty="0" smtClean="0">
                <a:effectLst>
                  <a:outerShdw blurRad="38100" dist="50800" dir="8100000" algn="tr" rotWithShape="0">
                    <a:prstClr val="black"/>
                  </a:outerShdw>
                </a:effectLst>
              </a:rPr>
              <a:t> – 	</a:t>
            </a:r>
            <a:r>
              <a:rPr lang="en-US" sz="4000" b="1" dirty="0" smtClean="0">
                <a:effectLst>
                  <a:outerShdw blurRad="38100" dist="50800" dir="8100000" algn="tr" rotWithShape="0">
                    <a:prstClr val="black"/>
                  </a:outerShdw>
                </a:effectLst>
              </a:rPr>
              <a:t>Faltering</a:t>
            </a:r>
          </a:p>
          <a:p>
            <a:pPr marL="3033713" indent="-2924175">
              <a:spcAft>
                <a:spcPts val="3600"/>
              </a:spcAft>
              <a:buNone/>
              <a:tabLst>
                <a:tab pos="8113713" algn="r"/>
              </a:tabLst>
            </a:pPr>
            <a:r>
              <a:rPr lang="en-US" sz="3600" b="1" dirty="0" smtClean="0">
                <a:effectLst>
                  <a:outerShdw blurRad="38100" dist="50800" dir="8100000" algn="tr" rotWithShape="0">
                    <a:prstClr val="black"/>
                  </a:outerShdw>
                </a:effectLst>
              </a:rPr>
              <a:t>Issue </a:t>
            </a:r>
            <a:r>
              <a:rPr lang="en-US" sz="4000" b="1" dirty="0" smtClean="0">
                <a:solidFill>
                  <a:schemeClr val="bg2">
                    <a:lumMod val="10000"/>
                  </a:schemeClr>
                </a:solidFill>
              </a:rPr>
              <a:t>“ism” </a:t>
            </a:r>
            <a:r>
              <a:rPr lang="en-US" sz="3600" b="1" dirty="0" smtClean="0">
                <a:effectLst>
                  <a:outerShdw blurRad="38100" dist="50800" dir="8100000" algn="tr" rotWithShape="0">
                    <a:prstClr val="black"/>
                  </a:outerShdw>
                </a:effectLst>
              </a:rPr>
              <a:t>– 	</a:t>
            </a:r>
            <a:r>
              <a:rPr lang="en-US" sz="4000" b="1" dirty="0" err="1" smtClean="0">
                <a:effectLst>
                  <a:outerShdw blurRad="38100" dist="50800" dir="8100000" algn="tr" rotWithShape="0">
                    <a:prstClr val="black"/>
                  </a:outerShdw>
                </a:effectLst>
              </a:rPr>
              <a:t>Concedism</a:t>
            </a:r>
            <a:endParaRPr lang="en-US" sz="4000" b="1" dirty="0" smtClean="0">
              <a:effectLst>
                <a:outerShdw blurRad="38100" dist="50800" dir="8100000" algn="tr" rotWithShape="0">
                  <a:prstClr val="black"/>
                </a:outerShdw>
              </a:effectLst>
            </a:endParaRPr>
          </a:p>
          <a:p>
            <a:pPr marL="5834063" indent="-5724525">
              <a:spcAft>
                <a:spcPts val="3600"/>
              </a:spcAft>
              <a:buNone/>
              <a:tabLst>
                <a:tab pos="8113713" algn="r"/>
              </a:tabLst>
            </a:pPr>
            <a:r>
              <a:rPr lang="en-US" sz="3600" b="1" dirty="0" smtClean="0">
                <a:effectLst>
                  <a:outerShdw blurRad="38100" dist="50800" dir="8100000" algn="tr" rotWithShape="0">
                    <a:prstClr val="black"/>
                  </a:outerShdw>
                </a:effectLst>
              </a:rPr>
              <a:t>Represents Church Age – 		</a:t>
            </a:r>
            <a:r>
              <a:rPr lang="en-US" sz="4000" b="1" dirty="0" smtClean="0">
                <a:effectLst>
                  <a:outerShdw blurRad="38100" dist="50800" dir="8100000" algn="tr" rotWithShape="0">
                    <a:prstClr val="black"/>
                  </a:outerShdw>
                </a:effectLst>
              </a:rPr>
              <a:t>314 AD	- 560 AD</a:t>
            </a:r>
            <a:endParaRPr lang="en-US" sz="4000" b="1" dirty="0">
              <a:effectLst>
                <a:outerShdw blurRad="38100" dist="50800" dir="8100000" algn="tr" rotWithShape="0">
                  <a:prstClr val="black"/>
                </a:outerShdw>
              </a:effectLst>
            </a:endParaRPr>
          </a:p>
        </p:txBody>
      </p:sp>
    </p:spTree>
    <p:extLst>
      <p:ext uri="{BB962C8B-B14F-4D97-AF65-F5344CB8AC3E}">
        <p14:creationId xmlns:p14="http://schemas.microsoft.com/office/powerpoint/2010/main" val="10488610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4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nodeType="afterEffect">
                                  <p:stCondLst>
                                    <p:cond delay="4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9500"/>
                            </p:stCondLst>
                            <p:childTnLst>
                              <p:par>
                                <p:cTn id="20" presetID="2" presetClass="entr" presetSubtype="8" fill="hold" nodeType="after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248400"/>
          </a:xfrm>
        </p:spPr>
        <p:txBody>
          <a:bodyPr>
            <a:normAutofit lnSpcReduction="10000"/>
          </a:bodyPr>
          <a:lstStyle/>
          <a:p>
            <a:pPr marL="0" marR="0" indent="0" algn="ctr">
              <a:lnSpc>
                <a:spcPct val="115000"/>
              </a:lnSpc>
              <a:spcBef>
                <a:spcPts val="0"/>
              </a:spcBef>
              <a:spcAft>
                <a:spcPts val="3000"/>
              </a:spcAft>
              <a:buNone/>
            </a:pPr>
            <a:r>
              <a:rPr lang="en-US" sz="4000" b="1" dirty="0" err="1">
                <a:effectLst>
                  <a:outerShdw blurRad="38100" dist="50800" dir="8100000" algn="tr" rotWithShape="0">
                    <a:prstClr val="black"/>
                  </a:outerShdw>
                </a:effectLst>
                <a:latin typeface="Calibri"/>
                <a:ea typeface="Calibri"/>
                <a:cs typeface="Times New Roman"/>
              </a:rPr>
              <a:t>Pergamos</a:t>
            </a:r>
            <a:r>
              <a:rPr lang="en-US" sz="4000" b="1" dirty="0">
                <a:effectLst>
                  <a:outerShdw blurRad="38100" dist="50800" dir="8100000" algn="tr" rotWithShape="0">
                    <a:prstClr val="black"/>
                  </a:outerShdw>
                </a:effectLst>
                <a:latin typeface="Calibri"/>
                <a:ea typeface="Calibri"/>
                <a:cs typeface="Times New Roman"/>
              </a:rPr>
              <a:t> is located north of Smyrna, 15 miles inland from the </a:t>
            </a:r>
            <a:r>
              <a:rPr lang="en-US" sz="4000" b="1" dirty="0" err="1">
                <a:effectLst>
                  <a:outerShdw blurRad="38100" dist="50800" dir="8100000" algn="tr" rotWithShape="0">
                    <a:prstClr val="black"/>
                  </a:outerShdw>
                </a:effectLst>
                <a:latin typeface="Calibri"/>
                <a:ea typeface="Calibri"/>
                <a:cs typeface="Times New Roman"/>
              </a:rPr>
              <a:t>Agean</a:t>
            </a:r>
            <a:r>
              <a:rPr lang="en-US" sz="4000" b="1" dirty="0">
                <a:effectLst>
                  <a:outerShdw blurRad="38100" dist="50800" dir="8100000" algn="tr" rotWithShape="0">
                    <a:prstClr val="black"/>
                  </a:outerShdw>
                </a:effectLst>
                <a:latin typeface="Calibri"/>
                <a:ea typeface="Calibri"/>
                <a:cs typeface="Times New Roman"/>
              </a:rPr>
              <a:t> Sea. </a:t>
            </a:r>
            <a:endParaRPr lang="en-US" sz="4000" b="1" dirty="0" smtClean="0">
              <a:effectLst>
                <a:outerShdw blurRad="38100" dist="50800" dir="8100000" algn="tr" rotWithShape="0">
                  <a:prstClr val="black"/>
                </a:outerShdw>
              </a:effectLst>
              <a:latin typeface="Calibri"/>
              <a:ea typeface="Calibri"/>
              <a:cs typeface="Times New Roman"/>
            </a:endParaRPr>
          </a:p>
          <a:p>
            <a:pPr marL="0" marR="0" indent="0" algn="ctr">
              <a:lnSpc>
                <a:spcPct val="115000"/>
              </a:lnSpc>
              <a:spcBef>
                <a:spcPts val="0"/>
              </a:spcBef>
              <a:spcAft>
                <a:spcPts val="3000"/>
              </a:spcAft>
              <a:buNone/>
            </a:pPr>
            <a:r>
              <a:rPr lang="en-US" sz="4000" b="1" dirty="0">
                <a:effectLst>
                  <a:outerShdw blurRad="38100" dist="50800" dir="8100000" algn="tr" rotWithShape="0">
                    <a:prstClr val="black"/>
                  </a:outerShdw>
                </a:effectLst>
                <a:latin typeface="Calibri"/>
                <a:ea typeface="Calibri"/>
                <a:cs typeface="Times New Roman"/>
              </a:rPr>
              <a:t>There was little trade from the outside world in </a:t>
            </a:r>
            <a:r>
              <a:rPr lang="en-US" sz="4000" b="1" dirty="0" err="1">
                <a:effectLst>
                  <a:outerShdw blurRad="38100" dist="50800" dir="8100000" algn="tr" rotWithShape="0">
                    <a:prstClr val="black"/>
                  </a:outerShdw>
                </a:effectLst>
                <a:latin typeface="Calibri"/>
                <a:ea typeface="Calibri"/>
                <a:cs typeface="Times New Roman"/>
              </a:rPr>
              <a:t>Pergamos</a:t>
            </a:r>
            <a:r>
              <a:rPr lang="en-US" sz="4000" b="1" dirty="0">
                <a:effectLst>
                  <a:outerShdw blurRad="38100" dist="50800" dir="8100000" algn="tr" rotWithShape="0">
                    <a:prstClr val="black"/>
                  </a:outerShdw>
                </a:effectLst>
                <a:latin typeface="Calibri"/>
                <a:ea typeface="Calibri"/>
                <a:cs typeface="Times New Roman"/>
              </a:rPr>
              <a:t>. </a:t>
            </a:r>
          </a:p>
          <a:p>
            <a:pPr marL="0" marR="0" indent="0" algn="ctr">
              <a:lnSpc>
                <a:spcPct val="115000"/>
              </a:lnSpc>
              <a:spcBef>
                <a:spcPts val="0"/>
              </a:spcBef>
              <a:spcAft>
                <a:spcPts val="3000"/>
              </a:spcAft>
              <a:buNone/>
            </a:pPr>
            <a:r>
              <a:rPr lang="en-US" sz="4000" b="1" dirty="0" err="1">
                <a:effectLst>
                  <a:outerShdw blurRad="38100" dist="50800" dir="8100000" algn="tr" rotWithShape="0">
                    <a:prstClr val="black"/>
                  </a:outerShdw>
                </a:effectLst>
                <a:latin typeface="Calibri"/>
                <a:ea typeface="Calibri"/>
                <a:cs typeface="Times New Roman"/>
              </a:rPr>
              <a:t>Pergamos</a:t>
            </a:r>
            <a:r>
              <a:rPr lang="en-US" sz="4000" b="1" dirty="0">
                <a:effectLst>
                  <a:outerShdw blurRad="38100" dist="50800" dir="8100000" algn="tr" rotWithShape="0">
                    <a:prstClr val="black"/>
                  </a:outerShdw>
                </a:effectLst>
                <a:latin typeface="Calibri"/>
                <a:ea typeface="Calibri"/>
                <a:cs typeface="Times New Roman"/>
              </a:rPr>
              <a:t> was known for education in science &amp; medicine. Hippocrates is thought to have studied at Cos and Galen at Pergamum.</a:t>
            </a:r>
          </a:p>
        </p:txBody>
      </p:sp>
      <p:grpSp>
        <p:nvGrpSpPr>
          <p:cNvPr id="11" name="Group 10"/>
          <p:cNvGrpSpPr/>
          <p:nvPr/>
        </p:nvGrpSpPr>
        <p:grpSpPr>
          <a:xfrm>
            <a:off x="2833052" y="1872734"/>
            <a:ext cx="6078949" cy="4572000"/>
            <a:chOff x="2895600" y="2057400"/>
            <a:chExt cx="6078949" cy="457200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625" b="36468"/>
            <a:stretch/>
          </p:blipFill>
          <p:spPr>
            <a:xfrm>
              <a:off x="2895600" y="2057400"/>
              <a:ext cx="6078949" cy="4572000"/>
            </a:xfrm>
            <a:prstGeom prst="rect">
              <a:avLst/>
            </a:prstGeom>
          </p:spPr>
        </p:pic>
        <p:sp>
          <p:nvSpPr>
            <p:cNvPr id="4" name="TextBox 3"/>
            <p:cNvSpPr txBox="1"/>
            <p:nvPr/>
          </p:nvSpPr>
          <p:spPr>
            <a:xfrm>
              <a:off x="4792074" y="6260068"/>
              <a:ext cx="1143000" cy="369332"/>
            </a:xfrm>
            <a:prstGeom prst="rect">
              <a:avLst/>
            </a:prstGeom>
            <a:noFill/>
          </p:spPr>
          <p:txBody>
            <a:bodyPr wrap="square" rtlCol="0">
              <a:spAutoFit/>
            </a:bodyPr>
            <a:lstStyle/>
            <a:p>
              <a:r>
                <a:rPr lang="en-US" b="1" dirty="0" smtClean="0"/>
                <a:t>Ephesus</a:t>
              </a:r>
              <a:endParaRPr lang="en-US" b="1" dirty="0"/>
            </a:p>
          </p:txBody>
        </p:sp>
        <p:sp>
          <p:nvSpPr>
            <p:cNvPr id="5" name="TextBox 4"/>
            <p:cNvSpPr txBox="1"/>
            <p:nvPr/>
          </p:nvSpPr>
          <p:spPr>
            <a:xfrm>
              <a:off x="4572000" y="5043690"/>
              <a:ext cx="1143000" cy="369332"/>
            </a:xfrm>
            <a:prstGeom prst="rect">
              <a:avLst/>
            </a:prstGeom>
            <a:noFill/>
          </p:spPr>
          <p:txBody>
            <a:bodyPr wrap="square" rtlCol="0">
              <a:spAutoFit/>
            </a:bodyPr>
            <a:lstStyle/>
            <a:p>
              <a:r>
                <a:rPr lang="en-US" b="1" dirty="0" smtClean="0"/>
                <a:t>Smyrna</a:t>
              </a:r>
              <a:endParaRPr lang="en-US" b="1" dirty="0"/>
            </a:p>
          </p:txBody>
        </p:sp>
        <p:sp>
          <p:nvSpPr>
            <p:cNvPr id="6" name="TextBox 5"/>
            <p:cNvSpPr txBox="1"/>
            <p:nvPr/>
          </p:nvSpPr>
          <p:spPr>
            <a:xfrm>
              <a:off x="4286538" y="3490961"/>
              <a:ext cx="1332924" cy="369332"/>
            </a:xfrm>
            <a:prstGeom prst="rect">
              <a:avLst/>
            </a:prstGeom>
            <a:noFill/>
          </p:spPr>
          <p:txBody>
            <a:bodyPr wrap="square" rtlCol="0">
              <a:spAutoFit/>
            </a:bodyPr>
            <a:lstStyle/>
            <a:p>
              <a:r>
                <a:rPr lang="en-US" b="1" dirty="0" err="1" smtClean="0"/>
                <a:t>Pergamos</a:t>
              </a:r>
              <a:endParaRPr lang="en-US" b="1" dirty="0"/>
            </a:p>
          </p:txBody>
        </p:sp>
        <p:sp>
          <p:nvSpPr>
            <p:cNvPr id="7" name="TextBox 6"/>
            <p:cNvSpPr txBox="1"/>
            <p:nvPr/>
          </p:nvSpPr>
          <p:spPr>
            <a:xfrm>
              <a:off x="5904935" y="3569732"/>
              <a:ext cx="1143000" cy="369332"/>
            </a:xfrm>
            <a:prstGeom prst="rect">
              <a:avLst/>
            </a:prstGeom>
            <a:noFill/>
          </p:spPr>
          <p:txBody>
            <a:bodyPr wrap="square" rtlCol="0">
              <a:spAutoFit/>
            </a:bodyPr>
            <a:lstStyle/>
            <a:p>
              <a:r>
                <a:rPr lang="en-US" b="1" dirty="0" smtClean="0"/>
                <a:t>Thyatira</a:t>
              </a:r>
              <a:endParaRPr lang="en-US" b="1" dirty="0"/>
            </a:p>
          </p:txBody>
        </p:sp>
        <p:sp>
          <p:nvSpPr>
            <p:cNvPr id="8" name="TextBox 7"/>
            <p:cNvSpPr txBox="1"/>
            <p:nvPr/>
          </p:nvSpPr>
          <p:spPr>
            <a:xfrm>
              <a:off x="6170498" y="4507047"/>
              <a:ext cx="990600" cy="369332"/>
            </a:xfrm>
            <a:prstGeom prst="rect">
              <a:avLst/>
            </a:prstGeom>
            <a:noFill/>
          </p:spPr>
          <p:txBody>
            <a:bodyPr wrap="square" rtlCol="0">
              <a:spAutoFit/>
            </a:bodyPr>
            <a:lstStyle/>
            <a:p>
              <a:r>
                <a:rPr lang="en-US" b="1" dirty="0" smtClean="0"/>
                <a:t>Sardis</a:t>
              </a:r>
              <a:endParaRPr lang="en-US" b="1" dirty="0"/>
            </a:p>
          </p:txBody>
        </p:sp>
        <p:sp>
          <p:nvSpPr>
            <p:cNvPr id="9" name="TextBox 8"/>
            <p:cNvSpPr txBox="1"/>
            <p:nvPr/>
          </p:nvSpPr>
          <p:spPr>
            <a:xfrm>
              <a:off x="7299286" y="5035729"/>
              <a:ext cx="1675263" cy="369332"/>
            </a:xfrm>
            <a:prstGeom prst="rect">
              <a:avLst/>
            </a:prstGeom>
            <a:noFill/>
          </p:spPr>
          <p:txBody>
            <a:bodyPr wrap="square" rtlCol="0">
              <a:spAutoFit/>
            </a:bodyPr>
            <a:lstStyle/>
            <a:p>
              <a:r>
                <a:rPr lang="en-US" b="1" dirty="0" smtClean="0"/>
                <a:t>Philadelphia</a:t>
              </a:r>
              <a:endParaRPr lang="en-US" b="1" dirty="0"/>
            </a:p>
          </p:txBody>
        </p:sp>
        <p:sp>
          <p:nvSpPr>
            <p:cNvPr id="10" name="TextBox 9"/>
            <p:cNvSpPr txBox="1"/>
            <p:nvPr/>
          </p:nvSpPr>
          <p:spPr>
            <a:xfrm>
              <a:off x="7047935" y="6075402"/>
              <a:ext cx="1291419" cy="369332"/>
            </a:xfrm>
            <a:prstGeom prst="rect">
              <a:avLst/>
            </a:prstGeom>
            <a:noFill/>
          </p:spPr>
          <p:txBody>
            <a:bodyPr wrap="square" rtlCol="0">
              <a:spAutoFit/>
            </a:bodyPr>
            <a:lstStyle/>
            <a:p>
              <a:r>
                <a:rPr lang="en-US" b="1" dirty="0" smtClean="0"/>
                <a:t>Laodicea</a:t>
              </a:r>
              <a:endParaRPr lang="en-US" b="1" dirty="0"/>
            </a:p>
          </p:txBody>
        </p:sp>
      </p:grpSp>
      <p:sp>
        <p:nvSpPr>
          <p:cNvPr id="12" name="TextBox 11"/>
          <p:cNvSpPr txBox="1"/>
          <p:nvPr/>
        </p:nvSpPr>
        <p:spPr>
          <a:xfrm>
            <a:off x="4223990" y="3325754"/>
            <a:ext cx="1332924" cy="369332"/>
          </a:xfrm>
          <a:prstGeom prst="rect">
            <a:avLst/>
          </a:prstGeom>
          <a:noFill/>
        </p:spPr>
        <p:txBody>
          <a:bodyPr wrap="square" rtlCol="0">
            <a:spAutoFit/>
          </a:bodyPr>
          <a:lstStyle/>
          <a:p>
            <a:r>
              <a:rPr lang="en-US" b="1" dirty="0" err="1" smtClean="0">
                <a:solidFill>
                  <a:schemeClr val="accent2"/>
                </a:solidFill>
              </a:rPr>
              <a:t>Pergamos</a:t>
            </a:r>
            <a:endParaRPr lang="en-US" b="1" dirty="0">
              <a:solidFill>
                <a:schemeClr val="accent2"/>
              </a:solidFill>
            </a:endParaRPr>
          </a:p>
        </p:txBody>
      </p:sp>
    </p:spTree>
    <p:extLst>
      <p:ext uri="{BB962C8B-B14F-4D97-AF65-F5344CB8AC3E}">
        <p14:creationId xmlns:p14="http://schemas.microsoft.com/office/powerpoint/2010/main" val="1833448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500"/>
                            </p:stCondLst>
                            <p:childTnLst>
                              <p:par>
                                <p:cTn id="9" presetID="1"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35" presetClass="emph" presetSubtype="0" repeatCount="indefinite" fill="hold" nodeType="afterEffect">
                                  <p:stCondLst>
                                    <p:cond delay="500"/>
                                  </p:stCondLst>
                                  <p:endCondLst>
                                    <p:cond evt="onNext" delay="0">
                                      <p:tgtEl>
                                        <p:sldTgt/>
                                      </p:tgtEl>
                                    </p:cond>
                                  </p:endCondLst>
                                  <p:childTnLst>
                                    <p:anim calcmode="discrete" valueType="str">
                                      <p:cBhvr>
                                        <p:cTn id="13" dur="1000" fill="hold"/>
                                        <p:tgtEl>
                                          <p:spTgt spid="12">
                                            <p:txEl>
                                              <p:pRg st="0" end="0"/>
                                            </p:txEl>
                                          </p:spTgt>
                                        </p:tgtEl>
                                        <p:attrNameLst>
                                          <p:attrName>style.visibility</p:attrName>
                                        </p:attrNameLst>
                                      </p:cBhvr>
                                      <p:tavLst>
                                        <p:tav tm="0">
                                          <p:val>
                                            <p:strVal val="hidden"/>
                                          </p:val>
                                        </p:tav>
                                        <p:tav tm="50000">
                                          <p:val>
                                            <p:strVal val="visible"/>
                                          </p:val>
                                        </p:tav>
                                      </p:tavLst>
                                    </p:anim>
                                  </p:childTnLst>
                                </p:cTn>
                              </p:par>
                            </p:childTnLst>
                          </p:cTn>
                        </p:par>
                        <p:par>
                          <p:cTn id="14" fill="hold">
                            <p:stCondLst>
                              <p:cond delay="4000"/>
                            </p:stCondLst>
                            <p:childTnLst>
                              <p:par>
                                <p:cTn id="15" presetID="10" presetClass="exit" presetSubtype="0" fill="hold" nodeType="afterEffect">
                                  <p:stCondLst>
                                    <p:cond delay="5000"/>
                                  </p:stCondLst>
                                  <p:childTnLst>
                                    <p:animEffect transition="out" filter="fade">
                                      <p:cBhvr>
                                        <p:cTn id="16" dur="750"/>
                                        <p:tgtEl>
                                          <p:spTgt spid="11"/>
                                        </p:tgtEl>
                                      </p:cBhvr>
                                    </p:animEffect>
                                    <p:set>
                                      <p:cBhvr>
                                        <p:cTn id="17" dur="1" fill="hold">
                                          <p:stCondLst>
                                            <p:cond delay="74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5200"/>
                                  </p:stCondLst>
                                  <p:childTnLst>
                                    <p:animEffect transition="out" filter="fade">
                                      <p:cBhvr>
                                        <p:cTn id="19" dur="500"/>
                                        <p:tgtEl>
                                          <p:spTgt spid="12">
                                            <p:txEl>
                                              <p:pRg st="0" end="0"/>
                                            </p:txEl>
                                          </p:spTgt>
                                        </p:tgtEl>
                                      </p:cBhvr>
                                    </p:animEffect>
                                    <p:set>
                                      <p:cBhvr>
                                        <p:cTn id="20" dur="1" fill="hold">
                                          <p:stCondLst>
                                            <p:cond delay="499"/>
                                          </p:stCondLst>
                                        </p:cTn>
                                        <p:tgtEl>
                                          <p:spTgt spid="12">
                                            <p:txEl>
                                              <p:pRg st="0" end="0"/>
                                            </p:txEl>
                                          </p:spTgt>
                                        </p:tgtEl>
                                        <p:attrNameLst>
                                          <p:attrName>style.visibility</p:attrName>
                                        </p:attrNameLst>
                                      </p:cBhvr>
                                      <p:to>
                                        <p:strVal val="hidden"/>
                                      </p:to>
                                    </p:set>
                                  </p:childTnLst>
                                </p:cTn>
                              </p:par>
                            </p:childTnLst>
                          </p:cTn>
                        </p:par>
                        <p:par>
                          <p:cTn id="21" fill="hold">
                            <p:stCondLst>
                              <p:cond delay="9750"/>
                            </p:stCondLst>
                            <p:childTnLst>
                              <p:par>
                                <p:cTn id="22" presetID="15"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1750"/>
                            </p:stCondLst>
                            <p:childTnLst>
                              <p:par>
                                <p:cTn id="29" presetID="15" presetClass="entr" presetSubtype="0" fill="hold" nodeType="afterEffect">
                                  <p:stCondLst>
                                    <p:cond delay="200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2" grpId="1"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11516</TotalTime>
  <Words>3183</Words>
  <Application>Microsoft Office PowerPoint</Application>
  <PresentationFormat>On-screen Show (4:3)</PresentationFormat>
  <Paragraphs>264</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Verve</vt:lpstr>
      <vt:lpstr>The Church of Pergamos</vt:lpstr>
      <vt:lpstr>Revelation 2:12-17</vt:lpstr>
      <vt:lpstr>Revelation 2:12-17</vt:lpstr>
      <vt:lpstr>Revelation 2:12-17</vt:lpstr>
      <vt:lpstr>PowerPoint Presentation</vt:lpstr>
      <vt:lpstr>PowerPoint Presentation</vt:lpstr>
      <vt:lpstr>PowerPoint Presentation</vt:lpstr>
      <vt:lpstr>Earmarks of the Church at Pergamos</vt:lpstr>
      <vt:lpstr>PowerPoint Presentation</vt:lpstr>
      <vt:lpstr>4 Magnificent Greek Temples in Pergamos</vt:lpstr>
      <vt:lpstr>4 Magnificent Greek Temples in Pergamos</vt:lpstr>
      <vt:lpstr>4 Magnificent Greek Temples in Pergamos</vt:lpstr>
      <vt:lpstr>4 Magnificent Greek Temples in Pergamos</vt:lpstr>
      <vt:lpstr>4 Magnificent Greek Temples in Pergamos</vt:lpstr>
      <vt:lpstr>The City of Pergamum</vt:lpstr>
      <vt:lpstr>The Pergamon Museum</vt:lpstr>
      <vt:lpstr>PowerPoint Presentation</vt:lpstr>
      <vt:lpstr>The Introduction – verse 12</vt:lpstr>
      <vt:lpstr>The Commendation – verse 13</vt:lpstr>
      <vt:lpstr>The Commendation – verse 13</vt:lpstr>
      <vt:lpstr>The Commendation – verse 13</vt:lpstr>
      <vt:lpstr>The Condemnation – verse 14</vt:lpstr>
      <vt:lpstr>The Condemnation – verse 14</vt:lpstr>
      <vt:lpstr>PowerPoint Presentation</vt:lpstr>
      <vt:lpstr>The Condemnation – verse 15</vt:lpstr>
      <vt:lpstr>The Condemnation – verse 15</vt:lpstr>
      <vt:lpstr>The Condemnation – verse 15</vt:lpstr>
      <vt:lpstr>The Counsel – verse 16</vt:lpstr>
      <vt:lpstr>The Closing – verse 17</vt:lpstr>
      <vt:lpstr>The Reward – verse 17</vt:lpstr>
      <vt:lpstr>The Reward – verse 17</vt:lpstr>
      <vt:lpstr>The Reward – verse 17</vt:lpstr>
      <vt:lpstr>Pergamos (which means married) was married to the world.</vt:lpstr>
      <vt:lpstr>Pergamos (which means married) was married to the world.</vt:lpstr>
      <vt:lpstr>PowerPoint Presentation</vt:lpstr>
      <vt:lpstr>George Parsons: If You Cannot Beat Them, Join Them!</vt:lpstr>
      <vt:lpstr>PowerPoint Presentation</vt:lpstr>
      <vt:lpstr>A Look at Our Timeline</vt:lpstr>
      <vt:lpstr>PowerPoint Presentation</vt:lpstr>
      <vt:lpstr>PowerPoint Presentation</vt:lpstr>
      <vt:lpstr>PowerPoint Presentation</vt:lpstr>
      <vt:lpstr>PowerPoint Presentation</vt:lpstr>
      <vt:lpstr>PowerPoint Presentation</vt:lpstr>
      <vt:lpstr>Repent from Pagan beliefs! </vt:lpstr>
      <vt:lpstr>Our Reward! </vt:lpstr>
      <vt:lpstr>That concludes our study of     The Church of Pergamos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Pergamos</dc:title>
  <dc:creator>Paige</dc:creator>
  <cp:lastModifiedBy>Paige</cp:lastModifiedBy>
  <cp:revision>182</cp:revision>
  <dcterms:created xsi:type="dcterms:W3CDTF">2017-08-07T16:03:22Z</dcterms:created>
  <dcterms:modified xsi:type="dcterms:W3CDTF">2017-09-09T00:41:21Z</dcterms:modified>
</cp:coreProperties>
</file>