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257" r:id="rId3"/>
    <p:sldId id="258" r:id="rId4"/>
    <p:sldId id="259" r:id="rId5"/>
    <p:sldId id="260" r:id="rId6"/>
    <p:sldId id="262" r:id="rId7"/>
    <p:sldId id="261" r:id="rId8"/>
    <p:sldId id="308" r:id="rId9"/>
    <p:sldId id="263" r:id="rId10"/>
    <p:sldId id="264" r:id="rId11"/>
    <p:sldId id="265" r:id="rId12"/>
    <p:sldId id="309" r:id="rId13"/>
    <p:sldId id="310" r:id="rId14"/>
    <p:sldId id="311" r:id="rId15"/>
    <p:sldId id="292" r:id="rId16"/>
    <p:sldId id="293" r:id="rId17"/>
    <p:sldId id="313" r:id="rId18"/>
    <p:sldId id="312" r:id="rId19"/>
    <p:sldId id="314" r:id="rId20"/>
    <p:sldId id="315" r:id="rId21"/>
    <p:sldId id="316" r:id="rId22"/>
    <p:sldId id="317" r:id="rId23"/>
    <p:sldId id="318" r:id="rId24"/>
    <p:sldId id="320" r:id="rId25"/>
    <p:sldId id="322" r:id="rId26"/>
    <p:sldId id="323" r:id="rId27"/>
    <p:sldId id="324" r:id="rId28"/>
    <p:sldId id="321" r:id="rId29"/>
    <p:sldId id="325" r:id="rId30"/>
    <p:sldId id="326" r:id="rId31"/>
    <p:sldId id="327" r:id="rId32"/>
    <p:sldId id="328" r:id="rId33"/>
    <p:sldId id="329" r:id="rId34"/>
    <p:sldId id="269" r:id="rId35"/>
    <p:sldId id="330" r:id="rId36"/>
    <p:sldId id="331" r:id="rId37"/>
    <p:sldId id="332" r:id="rId38"/>
    <p:sldId id="333" r:id="rId39"/>
    <p:sldId id="334" r:id="rId40"/>
    <p:sldId id="335" r:id="rId41"/>
    <p:sldId id="336" r:id="rId42"/>
    <p:sldId id="337" r:id="rId43"/>
    <p:sldId id="338" r:id="rId44"/>
    <p:sldId id="279" r:id="rId45"/>
    <p:sldId id="283" r:id="rId46"/>
    <p:sldId id="28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E61"/>
    <a:srgbClr val="FEC325"/>
    <a:srgbClr val="D1C6A7"/>
    <a:srgbClr val="81C3FF"/>
    <a:srgbClr val="6D5519"/>
    <a:srgbClr val="A58127"/>
    <a:srgbClr val="66CCFF"/>
    <a:srgbClr val="22489E"/>
    <a:srgbClr val="CA4B0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493D3-62A6-4B8A-9176-8AD9ECA65985}" type="doc">
      <dgm:prSet loTypeId="urn:microsoft.com/office/officeart/2005/8/layout/hProcess9" loCatId="process" qsTypeId="urn:microsoft.com/office/officeart/2005/8/quickstyle/simple5" qsCatId="simple" csTypeId="urn:microsoft.com/office/officeart/2005/8/colors/colorful1" csCatId="colorful" phldr="1"/>
      <dgm:spPr/>
    </dgm:pt>
    <dgm:pt modelId="{3124DFFE-3CDC-400B-9FFD-2EB353786C79}">
      <dgm:prSet phldrT="[Text]"/>
      <dgm:spPr/>
      <dgm:t>
        <a:bodyPr/>
        <a:lstStyle/>
        <a:p>
          <a:r>
            <a:rPr lang="en-US" b="1" dirty="0" smtClean="0"/>
            <a:t>Ephesus</a:t>
          </a:r>
        </a:p>
        <a:p>
          <a:r>
            <a:rPr lang="en-US" b="1" dirty="0" smtClean="0"/>
            <a:t>29-100</a:t>
          </a:r>
          <a:endParaRPr lang="en-US" b="1" dirty="0"/>
        </a:p>
      </dgm:t>
    </dgm:pt>
    <dgm:pt modelId="{683020A0-0F2E-4400-892F-32A1FBC549E4}" type="parTrans" cxnId="{D7643E64-1B8F-4649-8B25-367AD11ED7DD}">
      <dgm:prSet/>
      <dgm:spPr/>
      <dgm:t>
        <a:bodyPr/>
        <a:lstStyle/>
        <a:p>
          <a:endParaRPr lang="en-US"/>
        </a:p>
      </dgm:t>
    </dgm:pt>
    <dgm:pt modelId="{092A6756-31F4-4BBA-B44E-59E60BE405CC}" type="sibTrans" cxnId="{D7643E64-1B8F-4649-8B25-367AD11ED7DD}">
      <dgm:prSet/>
      <dgm:spPr/>
      <dgm:t>
        <a:bodyPr/>
        <a:lstStyle/>
        <a:p>
          <a:endParaRPr lang="en-US"/>
        </a:p>
      </dgm:t>
    </dgm:pt>
    <dgm:pt modelId="{43A476DE-F978-49B8-84C4-A2BAD3C6702B}">
      <dgm:prSet phldrT="[Text]"/>
      <dgm:spPr/>
      <dgm:t>
        <a:bodyPr/>
        <a:lstStyle/>
        <a:p>
          <a:r>
            <a:rPr lang="en-US" b="1" dirty="0" smtClean="0"/>
            <a:t>Smyrna</a:t>
          </a:r>
        </a:p>
        <a:p>
          <a:r>
            <a:rPr lang="en-US" b="1" dirty="0" smtClean="0"/>
            <a:t>100-313</a:t>
          </a:r>
          <a:endParaRPr lang="en-US" b="1" dirty="0"/>
        </a:p>
      </dgm:t>
    </dgm:pt>
    <dgm:pt modelId="{5D178E1D-F967-4DB5-9087-AF081D7AF004}" type="parTrans" cxnId="{66B0F02F-9843-49DA-81A6-2E214A74CC92}">
      <dgm:prSet/>
      <dgm:spPr/>
      <dgm:t>
        <a:bodyPr/>
        <a:lstStyle/>
        <a:p>
          <a:endParaRPr lang="en-US"/>
        </a:p>
      </dgm:t>
    </dgm:pt>
    <dgm:pt modelId="{22BBB525-A18C-4F38-A3C4-2B751F99B526}" type="sibTrans" cxnId="{66B0F02F-9843-49DA-81A6-2E214A74CC92}">
      <dgm:prSet/>
      <dgm:spPr/>
      <dgm:t>
        <a:bodyPr/>
        <a:lstStyle/>
        <a:p>
          <a:endParaRPr lang="en-US"/>
        </a:p>
      </dgm:t>
    </dgm:pt>
    <dgm:pt modelId="{FD57D201-63B2-4EA8-BBCB-F72D7392C655}">
      <dgm:prSet phldrT="[Text]"/>
      <dgm:spPr/>
      <dgm:t>
        <a:bodyPr/>
        <a:lstStyle/>
        <a:p>
          <a:r>
            <a:rPr lang="en-US" b="1" dirty="0" err="1" smtClean="0"/>
            <a:t>Pergamos</a:t>
          </a:r>
          <a:endParaRPr lang="en-US" b="1" dirty="0" smtClean="0"/>
        </a:p>
        <a:p>
          <a:r>
            <a:rPr lang="en-US" b="1" dirty="0" smtClean="0"/>
            <a:t>314-520</a:t>
          </a:r>
          <a:endParaRPr lang="en-US" b="1" dirty="0"/>
        </a:p>
      </dgm:t>
    </dgm:pt>
    <dgm:pt modelId="{F7EA0103-3C96-4FA3-A2BB-0E663CFC9F58}" type="parTrans" cxnId="{EAE22811-764F-4D07-8583-A4EA7A6341AB}">
      <dgm:prSet/>
      <dgm:spPr/>
      <dgm:t>
        <a:bodyPr/>
        <a:lstStyle/>
        <a:p>
          <a:endParaRPr lang="en-US"/>
        </a:p>
      </dgm:t>
    </dgm:pt>
    <dgm:pt modelId="{E13AFAFA-0254-48BE-86ED-2D262CC31AA3}" type="sibTrans" cxnId="{EAE22811-764F-4D07-8583-A4EA7A6341AB}">
      <dgm:prSet/>
      <dgm:spPr/>
      <dgm:t>
        <a:bodyPr/>
        <a:lstStyle/>
        <a:p>
          <a:endParaRPr lang="en-US"/>
        </a:p>
      </dgm:t>
    </dgm:pt>
    <dgm:pt modelId="{9A631A3E-A8CE-4B3D-8D7B-3B55B2BA9CDF}">
      <dgm:prSet phldrT="[Text]"/>
      <dgm:spPr/>
      <dgm:t>
        <a:bodyPr/>
        <a:lstStyle/>
        <a:p>
          <a:r>
            <a:rPr lang="en-US" b="1" dirty="0" smtClean="0"/>
            <a:t>Thyatira</a:t>
          </a:r>
        </a:p>
        <a:p>
          <a:r>
            <a:rPr lang="en-US" b="1" dirty="0" smtClean="0"/>
            <a:t>540-1517</a:t>
          </a:r>
          <a:endParaRPr lang="en-US" b="1" dirty="0"/>
        </a:p>
      </dgm:t>
    </dgm:pt>
    <dgm:pt modelId="{0FFA3219-B3E3-4082-8788-D6ED0DCDA4D9}" type="parTrans" cxnId="{10634EFD-5CB3-44E2-AA44-3A8D7C88E069}">
      <dgm:prSet/>
      <dgm:spPr/>
      <dgm:t>
        <a:bodyPr/>
        <a:lstStyle/>
        <a:p>
          <a:endParaRPr lang="en-US"/>
        </a:p>
      </dgm:t>
    </dgm:pt>
    <dgm:pt modelId="{17C7F3FF-8658-45A9-8D79-08FB819A9C57}" type="sibTrans" cxnId="{10634EFD-5CB3-44E2-AA44-3A8D7C88E069}">
      <dgm:prSet/>
      <dgm:spPr/>
      <dgm:t>
        <a:bodyPr/>
        <a:lstStyle/>
        <a:p>
          <a:endParaRPr lang="en-US"/>
        </a:p>
      </dgm:t>
    </dgm:pt>
    <dgm:pt modelId="{235F28CD-E30B-4B28-9CAB-31A13907D5D2}">
      <dgm:prSet phldrT="[Text]"/>
      <dgm:spPr/>
      <dgm:t>
        <a:bodyPr/>
        <a:lstStyle/>
        <a:p>
          <a:r>
            <a:rPr lang="en-US" b="1" dirty="0" smtClean="0"/>
            <a:t>Sardis</a:t>
          </a:r>
        </a:p>
        <a:p>
          <a:r>
            <a:rPr lang="en-US" b="1" dirty="0" smtClean="0"/>
            <a:t>1517-1720</a:t>
          </a:r>
          <a:endParaRPr lang="en-US" b="1" dirty="0"/>
        </a:p>
      </dgm:t>
    </dgm:pt>
    <dgm:pt modelId="{A15E7657-2DF8-4106-9899-010AA39ADC2E}" type="parTrans" cxnId="{3064CFA6-4DE9-4713-87E7-9A997A02469E}">
      <dgm:prSet/>
      <dgm:spPr/>
      <dgm:t>
        <a:bodyPr/>
        <a:lstStyle/>
        <a:p>
          <a:endParaRPr lang="en-US"/>
        </a:p>
      </dgm:t>
    </dgm:pt>
    <dgm:pt modelId="{3CD9DA05-B7BB-4E9A-9183-EFC4016ABA84}" type="sibTrans" cxnId="{3064CFA6-4DE9-4713-87E7-9A997A02469E}">
      <dgm:prSet/>
      <dgm:spPr/>
      <dgm:t>
        <a:bodyPr/>
        <a:lstStyle/>
        <a:p>
          <a:endParaRPr lang="en-US"/>
        </a:p>
      </dgm:t>
    </dgm:pt>
    <dgm:pt modelId="{19D4C430-C008-4A7A-902C-DBCFC80B087F}">
      <dgm:prSet phldrT="[Text]"/>
      <dgm:spPr/>
      <dgm:t>
        <a:bodyPr/>
        <a:lstStyle/>
        <a:p>
          <a:r>
            <a:rPr lang="en-US" b="1" dirty="0" smtClean="0"/>
            <a:t>Philadelphia 1730-1930</a:t>
          </a:r>
          <a:endParaRPr lang="en-US" b="1" dirty="0"/>
        </a:p>
      </dgm:t>
    </dgm:pt>
    <dgm:pt modelId="{05C08712-D137-4317-AA2D-279AB29CFC78}" type="parTrans" cxnId="{C405728C-7ED3-4486-BCDB-78E73CC57A45}">
      <dgm:prSet/>
      <dgm:spPr/>
      <dgm:t>
        <a:bodyPr/>
        <a:lstStyle/>
        <a:p>
          <a:endParaRPr lang="en-US"/>
        </a:p>
      </dgm:t>
    </dgm:pt>
    <dgm:pt modelId="{F8F09008-9996-45EC-A6DA-202ADE0D7EC8}" type="sibTrans" cxnId="{C405728C-7ED3-4486-BCDB-78E73CC57A45}">
      <dgm:prSet/>
      <dgm:spPr/>
      <dgm:t>
        <a:bodyPr/>
        <a:lstStyle/>
        <a:p>
          <a:endParaRPr lang="en-US"/>
        </a:p>
      </dgm:t>
    </dgm:pt>
    <dgm:pt modelId="{97F13842-C0B6-4228-ADDA-ED2D3CECD2D1}" type="pres">
      <dgm:prSet presAssocID="{43E493D3-62A6-4B8A-9176-8AD9ECA65985}" presName="CompostProcess" presStyleCnt="0">
        <dgm:presLayoutVars>
          <dgm:dir/>
          <dgm:resizeHandles val="exact"/>
        </dgm:presLayoutVars>
      </dgm:prSet>
      <dgm:spPr/>
    </dgm:pt>
    <dgm:pt modelId="{D447C973-F0EC-4E3B-900D-0F057587FFF4}" type="pres">
      <dgm:prSet presAssocID="{43E493D3-62A6-4B8A-9176-8AD9ECA65985}" presName="arrow" presStyleLbl="bgShp" presStyleIdx="0" presStyleCnt="1"/>
      <dgm:spPr/>
    </dgm:pt>
    <dgm:pt modelId="{00D56F68-2945-4026-812A-1329ACBA7C8C}" type="pres">
      <dgm:prSet presAssocID="{43E493D3-62A6-4B8A-9176-8AD9ECA65985}" presName="linearProcess" presStyleCnt="0"/>
      <dgm:spPr/>
    </dgm:pt>
    <dgm:pt modelId="{D6892477-C006-4482-9057-65DBD44DB4B8}" type="pres">
      <dgm:prSet presAssocID="{3124DFFE-3CDC-400B-9FFD-2EB353786C79}" presName="textNode" presStyleLbl="node1" presStyleIdx="0" presStyleCnt="6">
        <dgm:presLayoutVars>
          <dgm:bulletEnabled val="1"/>
        </dgm:presLayoutVars>
      </dgm:prSet>
      <dgm:spPr/>
      <dgm:t>
        <a:bodyPr/>
        <a:lstStyle/>
        <a:p>
          <a:endParaRPr lang="en-US"/>
        </a:p>
      </dgm:t>
    </dgm:pt>
    <dgm:pt modelId="{A886989F-D8BA-473B-AAD4-490116AC239A}" type="pres">
      <dgm:prSet presAssocID="{092A6756-31F4-4BBA-B44E-59E60BE405CC}" presName="sibTrans" presStyleCnt="0"/>
      <dgm:spPr/>
    </dgm:pt>
    <dgm:pt modelId="{85A604C3-67E8-49E7-8C5D-03F00C7437B7}" type="pres">
      <dgm:prSet presAssocID="{43A476DE-F978-49B8-84C4-A2BAD3C6702B}" presName="textNode" presStyleLbl="node1" presStyleIdx="1" presStyleCnt="6">
        <dgm:presLayoutVars>
          <dgm:bulletEnabled val="1"/>
        </dgm:presLayoutVars>
      </dgm:prSet>
      <dgm:spPr/>
      <dgm:t>
        <a:bodyPr/>
        <a:lstStyle/>
        <a:p>
          <a:endParaRPr lang="en-US"/>
        </a:p>
      </dgm:t>
    </dgm:pt>
    <dgm:pt modelId="{BACFC08A-497A-45DE-ACCF-3D5DEA09A5C8}" type="pres">
      <dgm:prSet presAssocID="{22BBB525-A18C-4F38-A3C4-2B751F99B526}" presName="sibTrans" presStyleCnt="0"/>
      <dgm:spPr/>
    </dgm:pt>
    <dgm:pt modelId="{71CE99E8-F8F3-424C-961D-DE156120EE39}" type="pres">
      <dgm:prSet presAssocID="{FD57D201-63B2-4EA8-BBCB-F72D7392C655}" presName="textNode" presStyleLbl="node1" presStyleIdx="2" presStyleCnt="6">
        <dgm:presLayoutVars>
          <dgm:bulletEnabled val="1"/>
        </dgm:presLayoutVars>
      </dgm:prSet>
      <dgm:spPr/>
      <dgm:t>
        <a:bodyPr/>
        <a:lstStyle/>
        <a:p>
          <a:endParaRPr lang="en-US"/>
        </a:p>
      </dgm:t>
    </dgm:pt>
    <dgm:pt modelId="{D60F1405-8D82-49E1-BF8D-B611EB566601}" type="pres">
      <dgm:prSet presAssocID="{E13AFAFA-0254-48BE-86ED-2D262CC31AA3}" presName="sibTrans" presStyleCnt="0"/>
      <dgm:spPr/>
    </dgm:pt>
    <dgm:pt modelId="{7DE0FE79-FBDE-487C-BED3-D7EC44F2179A}" type="pres">
      <dgm:prSet presAssocID="{9A631A3E-A8CE-4B3D-8D7B-3B55B2BA9CDF}" presName="textNode" presStyleLbl="node1" presStyleIdx="3" presStyleCnt="6">
        <dgm:presLayoutVars>
          <dgm:bulletEnabled val="1"/>
        </dgm:presLayoutVars>
      </dgm:prSet>
      <dgm:spPr/>
      <dgm:t>
        <a:bodyPr/>
        <a:lstStyle/>
        <a:p>
          <a:endParaRPr lang="en-US"/>
        </a:p>
      </dgm:t>
    </dgm:pt>
    <dgm:pt modelId="{3114A88D-C110-498C-943F-3D8C64EFC9A2}" type="pres">
      <dgm:prSet presAssocID="{17C7F3FF-8658-45A9-8D79-08FB819A9C57}" presName="sibTrans" presStyleCnt="0"/>
      <dgm:spPr/>
    </dgm:pt>
    <dgm:pt modelId="{D1C6A662-CEA3-4EA6-8D47-857CA15C3D48}" type="pres">
      <dgm:prSet presAssocID="{235F28CD-E30B-4B28-9CAB-31A13907D5D2}" presName="textNode" presStyleLbl="node1" presStyleIdx="4" presStyleCnt="6">
        <dgm:presLayoutVars>
          <dgm:bulletEnabled val="1"/>
        </dgm:presLayoutVars>
      </dgm:prSet>
      <dgm:spPr/>
      <dgm:t>
        <a:bodyPr/>
        <a:lstStyle/>
        <a:p>
          <a:endParaRPr lang="en-US"/>
        </a:p>
      </dgm:t>
    </dgm:pt>
    <dgm:pt modelId="{F2AE3013-B797-4753-9BA2-70E4A067C111}" type="pres">
      <dgm:prSet presAssocID="{3CD9DA05-B7BB-4E9A-9183-EFC4016ABA84}" presName="sibTrans" presStyleCnt="0"/>
      <dgm:spPr/>
    </dgm:pt>
    <dgm:pt modelId="{293C28E6-0121-4ECA-9649-33625646E45B}" type="pres">
      <dgm:prSet presAssocID="{19D4C430-C008-4A7A-902C-DBCFC80B087F}" presName="textNode" presStyleLbl="node1" presStyleIdx="5" presStyleCnt="6">
        <dgm:presLayoutVars>
          <dgm:bulletEnabled val="1"/>
        </dgm:presLayoutVars>
      </dgm:prSet>
      <dgm:spPr/>
      <dgm:t>
        <a:bodyPr/>
        <a:lstStyle/>
        <a:p>
          <a:endParaRPr lang="en-US"/>
        </a:p>
      </dgm:t>
    </dgm:pt>
  </dgm:ptLst>
  <dgm:cxnLst>
    <dgm:cxn modelId="{C405728C-7ED3-4486-BCDB-78E73CC57A45}" srcId="{43E493D3-62A6-4B8A-9176-8AD9ECA65985}" destId="{19D4C430-C008-4A7A-902C-DBCFC80B087F}" srcOrd="5" destOrd="0" parTransId="{05C08712-D137-4317-AA2D-279AB29CFC78}" sibTransId="{F8F09008-9996-45EC-A6DA-202ADE0D7EC8}"/>
    <dgm:cxn modelId="{66B0F02F-9843-49DA-81A6-2E214A74CC92}" srcId="{43E493D3-62A6-4B8A-9176-8AD9ECA65985}" destId="{43A476DE-F978-49B8-84C4-A2BAD3C6702B}" srcOrd="1" destOrd="0" parTransId="{5D178E1D-F967-4DB5-9087-AF081D7AF004}" sibTransId="{22BBB525-A18C-4F38-A3C4-2B751F99B526}"/>
    <dgm:cxn modelId="{0139896E-CEB1-4ECD-AAD8-82615B38E47B}" type="presOf" srcId="{43A476DE-F978-49B8-84C4-A2BAD3C6702B}" destId="{85A604C3-67E8-49E7-8C5D-03F00C7437B7}" srcOrd="0" destOrd="0" presId="urn:microsoft.com/office/officeart/2005/8/layout/hProcess9"/>
    <dgm:cxn modelId="{BA985063-EB82-479A-8F84-E74564EA245B}" type="presOf" srcId="{3124DFFE-3CDC-400B-9FFD-2EB353786C79}" destId="{D6892477-C006-4482-9057-65DBD44DB4B8}" srcOrd="0" destOrd="0" presId="urn:microsoft.com/office/officeart/2005/8/layout/hProcess9"/>
    <dgm:cxn modelId="{EAE22811-764F-4D07-8583-A4EA7A6341AB}" srcId="{43E493D3-62A6-4B8A-9176-8AD9ECA65985}" destId="{FD57D201-63B2-4EA8-BBCB-F72D7392C655}" srcOrd="2" destOrd="0" parTransId="{F7EA0103-3C96-4FA3-A2BB-0E663CFC9F58}" sibTransId="{E13AFAFA-0254-48BE-86ED-2D262CC31AA3}"/>
    <dgm:cxn modelId="{3064CFA6-4DE9-4713-87E7-9A997A02469E}" srcId="{43E493D3-62A6-4B8A-9176-8AD9ECA65985}" destId="{235F28CD-E30B-4B28-9CAB-31A13907D5D2}" srcOrd="4" destOrd="0" parTransId="{A15E7657-2DF8-4106-9899-010AA39ADC2E}" sibTransId="{3CD9DA05-B7BB-4E9A-9183-EFC4016ABA84}"/>
    <dgm:cxn modelId="{500BD299-254B-4748-8CF8-35415F79EE85}" type="presOf" srcId="{9A631A3E-A8CE-4B3D-8D7B-3B55B2BA9CDF}" destId="{7DE0FE79-FBDE-487C-BED3-D7EC44F2179A}" srcOrd="0" destOrd="0" presId="urn:microsoft.com/office/officeart/2005/8/layout/hProcess9"/>
    <dgm:cxn modelId="{B8608305-D344-4BA2-92E4-BA11F8C07561}" type="presOf" srcId="{43E493D3-62A6-4B8A-9176-8AD9ECA65985}" destId="{97F13842-C0B6-4228-ADDA-ED2D3CECD2D1}" srcOrd="0" destOrd="0" presId="urn:microsoft.com/office/officeart/2005/8/layout/hProcess9"/>
    <dgm:cxn modelId="{4BD81592-2F16-4B47-AAEF-ABCB6690E871}" type="presOf" srcId="{19D4C430-C008-4A7A-902C-DBCFC80B087F}" destId="{293C28E6-0121-4ECA-9649-33625646E45B}" srcOrd="0" destOrd="0" presId="urn:microsoft.com/office/officeart/2005/8/layout/hProcess9"/>
    <dgm:cxn modelId="{10634EFD-5CB3-44E2-AA44-3A8D7C88E069}" srcId="{43E493D3-62A6-4B8A-9176-8AD9ECA65985}" destId="{9A631A3E-A8CE-4B3D-8D7B-3B55B2BA9CDF}" srcOrd="3" destOrd="0" parTransId="{0FFA3219-B3E3-4082-8788-D6ED0DCDA4D9}" sibTransId="{17C7F3FF-8658-45A9-8D79-08FB819A9C57}"/>
    <dgm:cxn modelId="{62C52537-667F-4FE7-80FC-EBE71456CD6B}" type="presOf" srcId="{235F28CD-E30B-4B28-9CAB-31A13907D5D2}" destId="{D1C6A662-CEA3-4EA6-8D47-857CA15C3D48}" srcOrd="0" destOrd="0" presId="urn:microsoft.com/office/officeart/2005/8/layout/hProcess9"/>
    <dgm:cxn modelId="{D94410B8-741A-4768-A80C-F8882FB07AAE}" type="presOf" srcId="{FD57D201-63B2-4EA8-BBCB-F72D7392C655}" destId="{71CE99E8-F8F3-424C-961D-DE156120EE39}" srcOrd="0" destOrd="0" presId="urn:microsoft.com/office/officeart/2005/8/layout/hProcess9"/>
    <dgm:cxn modelId="{D7643E64-1B8F-4649-8B25-367AD11ED7DD}" srcId="{43E493D3-62A6-4B8A-9176-8AD9ECA65985}" destId="{3124DFFE-3CDC-400B-9FFD-2EB353786C79}" srcOrd="0" destOrd="0" parTransId="{683020A0-0F2E-4400-892F-32A1FBC549E4}" sibTransId="{092A6756-31F4-4BBA-B44E-59E60BE405CC}"/>
    <dgm:cxn modelId="{E7ECDDFB-C812-4F09-B1D1-89AA90A9A754}" type="presParOf" srcId="{97F13842-C0B6-4228-ADDA-ED2D3CECD2D1}" destId="{D447C973-F0EC-4E3B-900D-0F057587FFF4}" srcOrd="0" destOrd="0" presId="urn:microsoft.com/office/officeart/2005/8/layout/hProcess9"/>
    <dgm:cxn modelId="{DB90BDEA-D435-4647-BD75-6C32EA779228}" type="presParOf" srcId="{97F13842-C0B6-4228-ADDA-ED2D3CECD2D1}" destId="{00D56F68-2945-4026-812A-1329ACBA7C8C}" srcOrd="1" destOrd="0" presId="urn:microsoft.com/office/officeart/2005/8/layout/hProcess9"/>
    <dgm:cxn modelId="{E290557D-4DF7-4A8C-82D3-7AA00D18DE33}" type="presParOf" srcId="{00D56F68-2945-4026-812A-1329ACBA7C8C}" destId="{D6892477-C006-4482-9057-65DBD44DB4B8}" srcOrd="0" destOrd="0" presId="urn:microsoft.com/office/officeart/2005/8/layout/hProcess9"/>
    <dgm:cxn modelId="{860E0B44-67EF-434E-AE60-3DB46C1CB304}" type="presParOf" srcId="{00D56F68-2945-4026-812A-1329ACBA7C8C}" destId="{A886989F-D8BA-473B-AAD4-490116AC239A}" srcOrd="1" destOrd="0" presId="urn:microsoft.com/office/officeart/2005/8/layout/hProcess9"/>
    <dgm:cxn modelId="{82AF15B0-91F6-47C1-80AC-E9412239A327}" type="presParOf" srcId="{00D56F68-2945-4026-812A-1329ACBA7C8C}" destId="{85A604C3-67E8-49E7-8C5D-03F00C7437B7}" srcOrd="2" destOrd="0" presId="urn:microsoft.com/office/officeart/2005/8/layout/hProcess9"/>
    <dgm:cxn modelId="{B0384A5D-7AF9-4FB5-853F-8BA183485F82}" type="presParOf" srcId="{00D56F68-2945-4026-812A-1329ACBA7C8C}" destId="{BACFC08A-497A-45DE-ACCF-3D5DEA09A5C8}" srcOrd="3" destOrd="0" presId="urn:microsoft.com/office/officeart/2005/8/layout/hProcess9"/>
    <dgm:cxn modelId="{439EBDAE-41C0-4B03-9F06-0F3A35C1D662}" type="presParOf" srcId="{00D56F68-2945-4026-812A-1329ACBA7C8C}" destId="{71CE99E8-F8F3-424C-961D-DE156120EE39}" srcOrd="4" destOrd="0" presId="urn:microsoft.com/office/officeart/2005/8/layout/hProcess9"/>
    <dgm:cxn modelId="{994803A1-9138-4F1F-AEE6-283F22CC0B00}" type="presParOf" srcId="{00D56F68-2945-4026-812A-1329ACBA7C8C}" destId="{D60F1405-8D82-49E1-BF8D-B611EB566601}" srcOrd="5" destOrd="0" presId="urn:microsoft.com/office/officeart/2005/8/layout/hProcess9"/>
    <dgm:cxn modelId="{D30982BC-B5F9-4090-B00A-7DA6D029F40A}" type="presParOf" srcId="{00D56F68-2945-4026-812A-1329ACBA7C8C}" destId="{7DE0FE79-FBDE-487C-BED3-D7EC44F2179A}" srcOrd="6" destOrd="0" presId="urn:microsoft.com/office/officeart/2005/8/layout/hProcess9"/>
    <dgm:cxn modelId="{7D986108-ADF1-4C12-875E-766758A56EA8}" type="presParOf" srcId="{00D56F68-2945-4026-812A-1329ACBA7C8C}" destId="{3114A88D-C110-498C-943F-3D8C64EFC9A2}" srcOrd="7" destOrd="0" presId="urn:microsoft.com/office/officeart/2005/8/layout/hProcess9"/>
    <dgm:cxn modelId="{8B804B8E-05AC-4D3B-9290-42D4E9EFA37D}" type="presParOf" srcId="{00D56F68-2945-4026-812A-1329ACBA7C8C}" destId="{D1C6A662-CEA3-4EA6-8D47-857CA15C3D48}" srcOrd="8" destOrd="0" presId="urn:microsoft.com/office/officeart/2005/8/layout/hProcess9"/>
    <dgm:cxn modelId="{7E234B91-F897-4114-94D5-8BE9986B0A52}" type="presParOf" srcId="{00D56F68-2945-4026-812A-1329ACBA7C8C}" destId="{F2AE3013-B797-4753-9BA2-70E4A067C111}" srcOrd="9" destOrd="0" presId="urn:microsoft.com/office/officeart/2005/8/layout/hProcess9"/>
    <dgm:cxn modelId="{1505FA3C-6BFB-443E-9A46-B489234580AE}" type="presParOf" srcId="{00D56F68-2945-4026-812A-1329ACBA7C8C}" destId="{293C28E6-0121-4ECA-9649-33625646E45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7C973-F0EC-4E3B-900D-0F057587FFF4}">
      <dsp:nvSpPr>
        <dsp:cNvPr id="0" name=""/>
        <dsp:cNvSpPr/>
      </dsp:nvSpPr>
      <dsp:spPr>
        <a:xfrm>
          <a:off x="683772" y="0"/>
          <a:ext cx="7749416" cy="2052484"/>
        </a:xfrm>
        <a:prstGeom prst="rightArrow">
          <a:avLst/>
        </a:prstGeom>
        <a:solidFill>
          <a:schemeClr val="accent2">
            <a:tint val="40000"/>
            <a:hueOff val="0"/>
            <a:satOff val="0"/>
            <a:lumOff val="0"/>
            <a:alphaOff val="0"/>
          </a:schemeClr>
        </a:soli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2">
              <a:tint val="40000"/>
              <a:hueOff val="0"/>
              <a:satOff val="0"/>
              <a:lumOff val="0"/>
              <a:alphaOff val="0"/>
              <a:shade val="65000"/>
              <a:satMod val="150000"/>
            </a:schemeClr>
          </a:contourClr>
        </a:sp3d>
      </dsp:spPr>
      <dsp:style>
        <a:lnRef idx="0">
          <a:scrgbClr r="0" g="0" b="0"/>
        </a:lnRef>
        <a:fillRef idx="1">
          <a:scrgbClr r="0" g="0" b="0"/>
        </a:fillRef>
        <a:effectRef idx="2">
          <a:scrgbClr r="0" g="0" b="0"/>
        </a:effectRef>
        <a:fontRef idx="minor"/>
      </dsp:style>
    </dsp:sp>
    <dsp:sp modelId="{D6892477-C006-4482-9057-65DBD44DB4B8}">
      <dsp:nvSpPr>
        <dsp:cNvPr id="0" name=""/>
        <dsp:cNvSpPr/>
      </dsp:nvSpPr>
      <dsp:spPr>
        <a:xfrm>
          <a:off x="1947" y="615745"/>
          <a:ext cx="1371383" cy="820993"/>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Ephesus</a:t>
          </a:r>
        </a:p>
        <a:p>
          <a:pPr lvl="0" algn="ctr" defTabSz="755650">
            <a:lnSpc>
              <a:spcPct val="90000"/>
            </a:lnSpc>
            <a:spcBef>
              <a:spcPct val="0"/>
            </a:spcBef>
            <a:spcAft>
              <a:spcPct val="35000"/>
            </a:spcAft>
          </a:pPr>
          <a:r>
            <a:rPr lang="en-US" sz="1700" b="1" kern="1200" dirty="0" smtClean="0"/>
            <a:t>29-100</a:t>
          </a:r>
          <a:endParaRPr lang="en-US" sz="1700" b="1" kern="1200" dirty="0"/>
        </a:p>
      </dsp:txBody>
      <dsp:txXfrm>
        <a:off x="42025" y="655823"/>
        <a:ext cx="1291227" cy="740837"/>
      </dsp:txXfrm>
    </dsp:sp>
    <dsp:sp modelId="{85A604C3-67E8-49E7-8C5D-03F00C7437B7}">
      <dsp:nvSpPr>
        <dsp:cNvPr id="0" name=""/>
        <dsp:cNvSpPr/>
      </dsp:nvSpPr>
      <dsp:spPr>
        <a:xfrm>
          <a:off x="1550284" y="615745"/>
          <a:ext cx="1371383" cy="820993"/>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Smyrna</a:t>
          </a:r>
        </a:p>
        <a:p>
          <a:pPr lvl="0" algn="ctr" defTabSz="755650">
            <a:lnSpc>
              <a:spcPct val="90000"/>
            </a:lnSpc>
            <a:spcBef>
              <a:spcPct val="0"/>
            </a:spcBef>
            <a:spcAft>
              <a:spcPct val="35000"/>
            </a:spcAft>
          </a:pPr>
          <a:r>
            <a:rPr lang="en-US" sz="1700" b="1" kern="1200" dirty="0" smtClean="0"/>
            <a:t>100-313</a:t>
          </a:r>
          <a:endParaRPr lang="en-US" sz="1700" b="1" kern="1200" dirty="0"/>
        </a:p>
      </dsp:txBody>
      <dsp:txXfrm>
        <a:off x="1590362" y="655823"/>
        <a:ext cx="1291227" cy="740837"/>
      </dsp:txXfrm>
    </dsp:sp>
    <dsp:sp modelId="{71CE99E8-F8F3-424C-961D-DE156120EE39}">
      <dsp:nvSpPr>
        <dsp:cNvPr id="0" name=""/>
        <dsp:cNvSpPr/>
      </dsp:nvSpPr>
      <dsp:spPr>
        <a:xfrm>
          <a:off x="3098620" y="615745"/>
          <a:ext cx="1371383" cy="820993"/>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t>Pergamos</a:t>
          </a:r>
          <a:endParaRPr lang="en-US" sz="1700" b="1" kern="1200" dirty="0" smtClean="0"/>
        </a:p>
        <a:p>
          <a:pPr lvl="0" algn="ctr" defTabSz="755650">
            <a:lnSpc>
              <a:spcPct val="90000"/>
            </a:lnSpc>
            <a:spcBef>
              <a:spcPct val="0"/>
            </a:spcBef>
            <a:spcAft>
              <a:spcPct val="35000"/>
            </a:spcAft>
          </a:pPr>
          <a:r>
            <a:rPr lang="en-US" sz="1700" b="1" kern="1200" dirty="0" smtClean="0"/>
            <a:t>314-520</a:t>
          </a:r>
          <a:endParaRPr lang="en-US" sz="1700" b="1" kern="1200" dirty="0"/>
        </a:p>
      </dsp:txBody>
      <dsp:txXfrm>
        <a:off x="3138698" y="655823"/>
        <a:ext cx="1291227" cy="740837"/>
      </dsp:txXfrm>
    </dsp:sp>
    <dsp:sp modelId="{7DE0FE79-FBDE-487C-BED3-D7EC44F2179A}">
      <dsp:nvSpPr>
        <dsp:cNvPr id="0" name=""/>
        <dsp:cNvSpPr/>
      </dsp:nvSpPr>
      <dsp:spPr>
        <a:xfrm>
          <a:off x="4646956" y="615745"/>
          <a:ext cx="1371383" cy="820993"/>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Thyatira</a:t>
          </a:r>
        </a:p>
        <a:p>
          <a:pPr lvl="0" algn="ctr" defTabSz="755650">
            <a:lnSpc>
              <a:spcPct val="90000"/>
            </a:lnSpc>
            <a:spcBef>
              <a:spcPct val="0"/>
            </a:spcBef>
            <a:spcAft>
              <a:spcPct val="35000"/>
            </a:spcAft>
          </a:pPr>
          <a:r>
            <a:rPr lang="en-US" sz="1700" b="1" kern="1200" dirty="0" smtClean="0"/>
            <a:t>540-1517</a:t>
          </a:r>
          <a:endParaRPr lang="en-US" sz="1700" b="1" kern="1200" dirty="0"/>
        </a:p>
      </dsp:txBody>
      <dsp:txXfrm>
        <a:off x="4687034" y="655823"/>
        <a:ext cx="1291227" cy="740837"/>
      </dsp:txXfrm>
    </dsp:sp>
    <dsp:sp modelId="{D1C6A662-CEA3-4EA6-8D47-857CA15C3D48}">
      <dsp:nvSpPr>
        <dsp:cNvPr id="0" name=""/>
        <dsp:cNvSpPr/>
      </dsp:nvSpPr>
      <dsp:spPr>
        <a:xfrm>
          <a:off x="6195293" y="615745"/>
          <a:ext cx="1371383" cy="820993"/>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Sardis</a:t>
          </a:r>
        </a:p>
        <a:p>
          <a:pPr lvl="0" algn="ctr" defTabSz="755650">
            <a:lnSpc>
              <a:spcPct val="90000"/>
            </a:lnSpc>
            <a:spcBef>
              <a:spcPct val="0"/>
            </a:spcBef>
            <a:spcAft>
              <a:spcPct val="35000"/>
            </a:spcAft>
          </a:pPr>
          <a:r>
            <a:rPr lang="en-US" sz="1700" b="1" kern="1200" dirty="0" smtClean="0"/>
            <a:t>1517-1720</a:t>
          </a:r>
          <a:endParaRPr lang="en-US" sz="1700" b="1" kern="1200" dirty="0"/>
        </a:p>
      </dsp:txBody>
      <dsp:txXfrm>
        <a:off x="6235371" y="655823"/>
        <a:ext cx="1291227" cy="740837"/>
      </dsp:txXfrm>
    </dsp:sp>
    <dsp:sp modelId="{293C28E6-0121-4ECA-9649-33625646E45B}">
      <dsp:nvSpPr>
        <dsp:cNvPr id="0" name=""/>
        <dsp:cNvSpPr/>
      </dsp:nvSpPr>
      <dsp:spPr>
        <a:xfrm>
          <a:off x="7743629" y="615745"/>
          <a:ext cx="1371383" cy="820993"/>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Philadelphia 1730-1930</a:t>
          </a:r>
          <a:endParaRPr lang="en-US" sz="1700" b="1" kern="1200" dirty="0"/>
        </a:p>
      </dsp:txBody>
      <dsp:txXfrm>
        <a:off x="7783707" y="655823"/>
        <a:ext cx="1291227" cy="7408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23E99-D631-4805-A23B-CC120F971077}"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6726A-8908-4047-86B2-6A657E504121}" type="slidenum">
              <a:rPr lang="en-US" smtClean="0"/>
              <a:t>‹#›</a:t>
            </a:fld>
            <a:endParaRPr lang="en-US"/>
          </a:p>
        </p:txBody>
      </p:sp>
    </p:spTree>
    <p:extLst>
      <p:ext uri="{BB962C8B-B14F-4D97-AF65-F5344CB8AC3E}">
        <p14:creationId xmlns:p14="http://schemas.microsoft.com/office/powerpoint/2010/main" val="251740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6726A-8908-4047-86B2-6A657E504121}" type="slidenum">
              <a:rPr lang="en-US" smtClean="0"/>
              <a:t>10</a:t>
            </a:fld>
            <a:endParaRPr lang="en-US"/>
          </a:p>
        </p:txBody>
      </p:sp>
    </p:spTree>
    <p:extLst>
      <p:ext uri="{BB962C8B-B14F-4D97-AF65-F5344CB8AC3E}">
        <p14:creationId xmlns:p14="http://schemas.microsoft.com/office/powerpoint/2010/main" val="41466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6726A-8908-4047-86B2-6A657E504121}" type="slidenum">
              <a:rPr lang="en-US" smtClean="0"/>
              <a:t>44</a:t>
            </a:fld>
            <a:endParaRPr lang="en-US"/>
          </a:p>
        </p:txBody>
      </p:sp>
    </p:spTree>
    <p:extLst>
      <p:ext uri="{BB962C8B-B14F-4D97-AF65-F5344CB8AC3E}">
        <p14:creationId xmlns:p14="http://schemas.microsoft.com/office/powerpoint/2010/main" val="397514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E2B1B01-3D04-4449-B165-8492C2EB8CB7}"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B1B01-3D04-4449-B165-8492C2EB8CB7}"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B1B01-3D04-4449-B165-8492C2EB8CB7}"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B1B01-3D04-4449-B165-8492C2EB8CB7}"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E2B1B01-3D04-4449-B165-8492C2EB8CB7}" type="datetimeFigureOut">
              <a:rPr lang="en-US" smtClean="0"/>
              <a:t>10/31/2017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7E86432-CF9C-4711-AFA2-5FFC3E36000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B1B01-3D04-4449-B165-8492C2EB8CB7}"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B1B01-3D04-4449-B165-8492C2EB8CB7}"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B1B01-3D04-4449-B165-8492C2EB8CB7}"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B1B01-3D04-4449-B165-8492C2EB8CB7}"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86432-CF9C-4711-AFA2-5FFC3E3600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2B1B01-3D04-4449-B165-8492C2EB8CB7}"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86432-CF9C-4711-AFA2-5FFC3E36000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E2B1B01-3D04-4449-B165-8492C2EB8CB7}"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86432-CF9C-4711-AFA2-5FFC3E36000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chemeClr val="accent3">
                <a:lumMod val="75000"/>
              </a:schemeClr>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E2B1B01-3D04-4449-B165-8492C2EB8CB7}" type="datetimeFigureOut">
              <a:rPr lang="en-US" smtClean="0"/>
              <a:t>10/31/2017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7E86432-CF9C-4711-AFA2-5FFC3E36000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gif"/><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g"/><Relationship Id="rId18" Type="http://schemas.openxmlformats.org/officeDocument/2006/relationships/image" Target="../media/image52.jp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jpeg"/><Relationship Id="rId17" Type="http://schemas.openxmlformats.org/officeDocument/2006/relationships/image" Target="../media/image51.jpg"/><Relationship Id="rId2" Type="http://schemas.openxmlformats.org/officeDocument/2006/relationships/image" Target="../media/image36.jpg"/><Relationship Id="rId16"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jpg"/><Relationship Id="rId15" Type="http://schemas.openxmlformats.org/officeDocument/2006/relationships/image" Target="../media/image49.png"/><Relationship Id="rId10" Type="http://schemas.openxmlformats.org/officeDocument/2006/relationships/image" Target="../media/image44.gif"/><Relationship Id="rId19" Type="http://schemas.openxmlformats.org/officeDocument/2006/relationships/image" Target="../media/image53.jpg"/><Relationship Id="rId4" Type="http://schemas.openxmlformats.org/officeDocument/2006/relationships/image" Target="../media/image38.png"/><Relationship Id="rId9" Type="http://schemas.openxmlformats.org/officeDocument/2006/relationships/image" Target="../media/image43.jpg"/><Relationship Id="rId14" Type="http://schemas.openxmlformats.org/officeDocument/2006/relationships/image" Target="../media/image4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057400"/>
            <a:ext cx="4724400" cy="2819400"/>
          </a:xfrm>
        </p:spPr>
        <p:txBody>
          <a:bodyPr>
            <a:normAutofit/>
          </a:bodyPr>
          <a:lstStyle/>
          <a:p>
            <a:pPr marL="0" marR="0">
              <a:lnSpc>
                <a:spcPct val="115000"/>
              </a:lnSpc>
              <a:spcBef>
                <a:spcPts val="0"/>
              </a:spcBef>
              <a:spcAft>
                <a:spcPts val="1000"/>
              </a:spcAft>
            </a:pPr>
            <a:r>
              <a:rPr lang="en-US" sz="4000" b="1" dirty="0">
                <a:latin typeface="Calibri"/>
                <a:ea typeface="Calibri"/>
                <a:cs typeface="Times New Roman"/>
              </a:rPr>
              <a:t>The Church of </a:t>
            </a:r>
            <a:r>
              <a:rPr lang="en-US" sz="4000" b="1" dirty="0" smtClean="0">
                <a:latin typeface="Calibri"/>
                <a:ea typeface="Calibri"/>
                <a:cs typeface="Times New Roman"/>
              </a:rPr>
              <a:t>Philadelphia</a:t>
            </a:r>
            <a:r>
              <a:rPr lang="en-US" sz="4000" b="1" dirty="0" smtClean="0">
                <a:latin typeface="Calibri"/>
                <a:ea typeface="Calibri"/>
                <a:cs typeface="Times New Roman"/>
              </a:rPr>
              <a:t/>
            </a:r>
            <a:br>
              <a:rPr lang="en-US" sz="4000" b="1" dirty="0" smtClean="0">
                <a:latin typeface="Calibri"/>
                <a:ea typeface="Calibri"/>
                <a:cs typeface="Times New Roman"/>
              </a:rPr>
            </a:br>
            <a:r>
              <a:rPr lang="en-US" sz="2800" dirty="0" smtClean="0">
                <a:latin typeface="Calibri"/>
                <a:ea typeface="Calibri"/>
                <a:cs typeface="Times New Roman"/>
              </a:rPr>
              <a:t>The </a:t>
            </a:r>
            <a:r>
              <a:rPr lang="en-US" sz="2800" dirty="0" smtClean="0">
                <a:latin typeface="Calibri"/>
                <a:ea typeface="Calibri"/>
                <a:cs typeface="Times New Roman"/>
              </a:rPr>
              <a:t>Feeble Church – Loyalty, Revivalism</a:t>
            </a:r>
            <a:endParaRPr lang="en-US" sz="4000" dirty="0"/>
          </a:p>
        </p:txBody>
      </p:sp>
      <p:sp>
        <p:nvSpPr>
          <p:cNvPr id="3" name="Subtitle 2"/>
          <p:cNvSpPr>
            <a:spLocks noGrp="1"/>
          </p:cNvSpPr>
          <p:nvPr>
            <p:ph type="subTitle" idx="1"/>
          </p:nvPr>
        </p:nvSpPr>
        <p:spPr>
          <a:xfrm rot="19140000">
            <a:off x="4983470" y="3641666"/>
            <a:ext cx="4459638" cy="2372528"/>
          </a:xfrm>
        </p:spPr>
        <p:txBody>
          <a:bodyPr>
            <a:normAutofit/>
          </a:bodyPr>
          <a:lstStyle/>
          <a:p>
            <a:r>
              <a:rPr lang="en-US" sz="2400" b="1" u="sng" cap="none" spc="0" dirty="0" smtClean="0">
                <a:effectLst>
                  <a:outerShdw blurRad="38100" dist="50800" dir="8100000" algn="tr" rotWithShape="0">
                    <a:prstClr val="black"/>
                  </a:outerShdw>
                </a:effectLst>
              </a:rPr>
              <a:t>Lesson </a:t>
            </a:r>
            <a:r>
              <a:rPr lang="en-US" sz="2400" b="1" u="sng" cap="none" spc="0" dirty="0" smtClean="0">
                <a:effectLst>
                  <a:outerShdw blurRad="38100" dist="50800" dir="8100000" algn="tr" rotWithShape="0">
                    <a:prstClr val="black"/>
                  </a:outerShdw>
                </a:effectLst>
              </a:rPr>
              <a:t>10</a:t>
            </a:r>
            <a:r>
              <a:rPr lang="en-US" sz="2400" b="1" cap="none" spc="0" dirty="0" smtClean="0">
                <a:effectLst>
                  <a:outerShdw blurRad="38100" dist="50800" dir="8100000" algn="tr" rotWithShape="0">
                    <a:prstClr val="black"/>
                  </a:outerShdw>
                </a:effectLst>
              </a:rPr>
              <a:t> </a:t>
            </a:r>
            <a:r>
              <a:rPr lang="en-US" sz="2400" b="1" cap="none" spc="0" dirty="0" smtClean="0">
                <a:effectLst>
                  <a:outerShdw blurRad="38100" dist="50800" dir="8100000" algn="tr" rotWithShape="0">
                    <a:prstClr val="black"/>
                  </a:outerShdw>
                </a:effectLst>
              </a:rPr>
              <a:t>in </a:t>
            </a:r>
            <a:r>
              <a:rPr lang="en-US" sz="2400" b="1" i="1" cap="none" spc="0" dirty="0" smtClean="0">
                <a:effectLst>
                  <a:outerShdw blurRad="38100" dist="50800" dir="8100000" algn="tr" rotWithShape="0">
                    <a:prstClr val="black"/>
                  </a:outerShdw>
                </a:effectLst>
              </a:rPr>
              <a:t>When Are We Now?</a:t>
            </a:r>
          </a:p>
          <a:p>
            <a:r>
              <a:rPr lang="en-US" sz="2400" b="1" cap="none" spc="0" dirty="0" smtClean="0">
                <a:effectLst>
                  <a:outerShdw blurRad="38100" dist="50800" dir="8100000" algn="tr" rotWithShape="0">
                    <a:prstClr val="black"/>
                  </a:outerShdw>
                </a:effectLst>
              </a:rPr>
              <a:t>The first of three </a:t>
            </a:r>
            <a:r>
              <a:rPr lang="en-US" sz="2400" b="1" cap="none" spc="0" dirty="0">
                <a:effectLst>
                  <a:outerShdw blurRad="38100" dist="50800" dir="8100000" algn="tr" rotWithShape="0">
                    <a:prstClr val="black"/>
                  </a:outerShdw>
                </a:effectLst>
              </a:rPr>
              <a:t>s</a:t>
            </a:r>
            <a:r>
              <a:rPr lang="en-US" sz="2400" b="1" cap="none" spc="0" dirty="0" smtClean="0">
                <a:effectLst>
                  <a:outerShdw blurRad="38100" dist="50800" dir="8100000" algn="tr" rotWithShape="0">
                    <a:prstClr val="black"/>
                  </a:outerShdw>
                </a:effectLst>
              </a:rPr>
              <a:t>tudies of</a:t>
            </a:r>
          </a:p>
          <a:p>
            <a:r>
              <a:rPr lang="en-US" sz="2400" b="1" i="1" cap="none" spc="0" dirty="0" smtClean="0">
                <a:effectLst>
                  <a:outerShdw blurRad="38100" dist="50800" dir="8100000" algn="tr" rotWithShape="0">
                    <a:prstClr val="black"/>
                  </a:outerShdw>
                </a:effectLst>
              </a:rPr>
              <a:t>The Revelation of Jesus Christ</a:t>
            </a:r>
            <a:r>
              <a:rPr lang="en-US" sz="2400" b="1" cap="none" spc="0" dirty="0" smtClean="0">
                <a:effectLst>
                  <a:outerShdw blurRad="38100" dist="50800" dir="8100000" algn="tr" rotWithShape="0">
                    <a:prstClr val="black"/>
                  </a:outerShdw>
                </a:effectLst>
              </a:rPr>
              <a:t> </a:t>
            </a:r>
          </a:p>
          <a:p>
            <a:r>
              <a:rPr lang="en-US" sz="2000" b="1" cap="none" spc="0" dirty="0">
                <a:effectLst>
                  <a:outerShdw blurRad="38100" dist="50800" dir="8100000" algn="tr" rotWithShape="0">
                    <a:prstClr val="black"/>
                  </a:outerShdw>
                </a:effectLst>
              </a:rPr>
              <a:t>b</a:t>
            </a:r>
            <a:r>
              <a:rPr lang="en-US" sz="2000" b="1" cap="none" spc="0" dirty="0" smtClean="0">
                <a:effectLst>
                  <a:outerShdw blurRad="38100" dist="50800" dir="8100000" algn="tr" rotWithShape="0">
                    <a:prstClr val="black"/>
                  </a:outerShdw>
                </a:effectLst>
              </a:rPr>
              <a:t>y Paige </a:t>
            </a:r>
            <a:r>
              <a:rPr lang="en-US" sz="2000" b="1" cap="none" spc="0" dirty="0" smtClean="0">
                <a:effectLst>
                  <a:outerShdw blurRad="38100" dist="50800" dir="8100000" algn="tr" rotWithShape="0">
                    <a:prstClr val="black"/>
                  </a:outerShdw>
                </a:effectLst>
              </a:rPr>
              <a:t>Ramsey</a:t>
            </a:r>
            <a:endParaRPr lang="en-US" sz="2000" b="1" cap="none" spc="0" dirty="0" smtClean="0">
              <a:effectLst>
                <a:outerShdw blurRad="38100" dist="50800" dir="8100000" algn="tr" rotWithShape="0">
                  <a:prstClr val="black"/>
                </a:outerShdw>
              </a:effectLst>
            </a:endParaRPr>
          </a:p>
        </p:txBody>
      </p:sp>
    </p:spTree>
    <p:extLst>
      <p:ext uri="{BB962C8B-B14F-4D97-AF65-F5344CB8AC3E}">
        <p14:creationId xmlns:p14="http://schemas.microsoft.com/office/powerpoint/2010/main" val="3365961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152400"/>
            <a:ext cx="7010400" cy="6553200"/>
          </a:xfrm>
          <a:noFill/>
        </p:spPr>
        <p:txBody>
          <a:bodyPr>
            <a:noAutofit/>
          </a:bodyPr>
          <a:lstStyle/>
          <a:p>
            <a:pPr>
              <a:spcBef>
                <a:spcPts val="0"/>
              </a:spcBef>
            </a:pPr>
            <a:r>
              <a:rPr lang="en-US" sz="4000" b="1" i="1" dirty="0">
                <a:latin typeface="Calibri"/>
                <a:ea typeface="Calibri"/>
                <a:cs typeface="Times New Roman"/>
              </a:rPr>
              <a:t>‘These things says He who is holy, He who is true, “He who has the key of David, He who opens and no one shuts, and shuts and no one opens” </a:t>
            </a:r>
            <a:r>
              <a:rPr lang="en-US" sz="4000" b="1" dirty="0">
                <a:latin typeface="Calibri"/>
                <a:ea typeface="Calibri"/>
                <a:cs typeface="Times New Roman"/>
              </a:rPr>
              <a:t>– speaking as One who is holy – One who is </a:t>
            </a:r>
            <a:r>
              <a:rPr lang="en-US" sz="4000" b="1" dirty="0" smtClean="0">
                <a:latin typeface="Calibri"/>
                <a:ea typeface="Calibri"/>
                <a:cs typeface="Times New Roman"/>
              </a:rPr>
              <a:t>true</a:t>
            </a:r>
          </a:p>
          <a:p>
            <a:pPr>
              <a:spcBef>
                <a:spcPts val="0"/>
              </a:spcBef>
            </a:pPr>
            <a:endParaRPr lang="en-US" sz="3200" b="1" dirty="0">
              <a:latin typeface="Calibri"/>
              <a:ea typeface="Calibri"/>
              <a:cs typeface="Times New Roman"/>
            </a:endParaRPr>
          </a:p>
          <a:p>
            <a:pPr>
              <a:spcBef>
                <a:spcPts val="0"/>
              </a:spcBef>
            </a:pPr>
            <a:r>
              <a:rPr lang="en-US" sz="4000" b="1" dirty="0">
                <a:latin typeface="Calibri"/>
                <a:ea typeface="Calibri"/>
                <a:cs typeface="Times New Roman"/>
              </a:rPr>
              <a:t>Jesus possesses the Key of David:</a:t>
            </a:r>
          </a:p>
        </p:txBody>
      </p:sp>
      <p:sp>
        <p:nvSpPr>
          <p:cNvPr id="2" name="Title 1"/>
          <p:cNvSpPr>
            <a:spLocks noGrp="1"/>
          </p:cNvSpPr>
          <p:nvPr>
            <p:ph type="title"/>
          </p:nvPr>
        </p:nvSpPr>
        <p:spPr>
          <a:xfrm rot="19140000">
            <a:off x="-79768" y="1702397"/>
            <a:ext cx="2384280" cy="573337"/>
          </a:xfrm>
        </p:spPr>
        <p:txBody>
          <a:bodyPr>
            <a:normAutofit fontScale="90000"/>
          </a:bodyPr>
          <a:lstStyle/>
          <a:p>
            <a:r>
              <a:rPr lang="en-US" dirty="0" smtClean="0"/>
              <a:t>The Letter</a:t>
            </a:r>
            <a:endParaRPr lang="en-US" dirty="0"/>
          </a:p>
        </p:txBody>
      </p:sp>
      <p:sp>
        <p:nvSpPr>
          <p:cNvPr id="4" name="Text Placeholder 2"/>
          <p:cNvSpPr txBox="1">
            <a:spLocks/>
          </p:cNvSpPr>
          <p:nvPr/>
        </p:nvSpPr>
        <p:spPr>
          <a:xfrm>
            <a:off x="152400" y="152400"/>
            <a:ext cx="8915400" cy="6553200"/>
          </a:xfrm>
          <a:prstGeom prst="ellipse">
            <a:avLst/>
          </a:prstGeom>
          <a:solidFill>
            <a:schemeClr val="accent5"/>
          </a:solidFill>
        </p:spPr>
        <p:txBody>
          <a:bodyPr vert="horz" wrap="square" lIns="27432" tIns="27432" rIns="27432" bIns="27432" rtlCol="0" anchor="ctr" anchorCtr="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u="sng" cap="none" dirty="0">
                <a:solidFill>
                  <a:schemeClr val="bg1"/>
                </a:solidFill>
                <a:effectLst>
                  <a:outerShdw blurRad="38100" dist="50800" dir="8100000" algn="tr" rotWithShape="0">
                    <a:prstClr val="black"/>
                  </a:outerShdw>
                </a:effectLst>
                <a:latin typeface="+mj-lt"/>
              </a:rPr>
              <a:t>Is </a:t>
            </a:r>
            <a:r>
              <a:rPr lang="en-US" sz="4000" u="sng" cap="none" dirty="0" smtClean="0">
                <a:solidFill>
                  <a:schemeClr val="bg1"/>
                </a:solidFill>
                <a:effectLst>
                  <a:outerShdw blurRad="38100" dist="50800" dir="8100000" algn="tr" rotWithShape="0">
                    <a:prstClr val="black"/>
                  </a:outerShdw>
                </a:effectLst>
                <a:latin typeface="+mj-lt"/>
              </a:rPr>
              <a:t>22:20-22</a:t>
            </a:r>
          </a:p>
          <a:p>
            <a:pPr algn="ctr">
              <a:spcBef>
                <a:spcPts val="0"/>
              </a:spcBef>
            </a:pPr>
            <a:r>
              <a:rPr lang="en-US" sz="4000" cap="none" dirty="0" smtClean="0">
                <a:solidFill>
                  <a:schemeClr val="bg1"/>
                </a:solidFill>
                <a:effectLst>
                  <a:outerShdw blurRad="38100" dist="50800" dir="8100000" algn="tr" rotWithShape="0">
                    <a:prstClr val="black"/>
                  </a:outerShdw>
                </a:effectLst>
                <a:latin typeface="+mj-lt"/>
              </a:rPr>
              <a:t>‘Then </a:t>
            </a:r>
            <a:r>
              <a:rPr lang="en-US" sz="4000" cap="none" dirty="0">
                <a:solidFill>
                  <a:schemeClr val="bg1"/>
                </a:solidFill>
                <a:effectLst>
                  <a:outerShdw blurRad="38100" dist="50800" dir="8100000" algn="tr" rotWithShape="0">
                    <a:prstClr val="black"/>
                  </a:outerShdw>
                </a:effectLst>
                <a:latin typeface="+mj-lt"/>
              </a:rPr>
              <a:t>it shall be in that day, that I will call My servant </a:t>
            </a:r>
            <a:r>
              <a:rPr lang="en-US" sz="4000" cap="none" dirty="0" err="1">
                <a:solidFill>
                  <a:schemeClr val="bg1"/>
                </a:solidFill>
                <a:effectLst>
                  <a:outerShdw blurRad="38100" dist="50800" dir="8100000" algn="tr" rotWithShape="0">
                    <a:prstClr val="black"/>
                  </a:outerShdw>
                </a:effectLst>
                <a:latin typeface="+mj-lt"/>
              </a:rPr>
              <a:t>Eliakim</a:t>
            </a:r>
            <a:r>
              <a:rPr lang="en-US" sz="4000" cap="none" dirty="0">
                <a:solidFill>
                  <a:schemeClr val="bg1"/>
                </a:solidFill>
                <a:effectLst>
                  <a:outerShdw blurRad="38100" dist="50800" dir="8100000" algn="tr" rotWithShape="0">
                    <a:prstClr val="black"/>
                  </a:outerShdw>
                </a:effectLst>
                <a:latin typeface="+mj-lt"/>
              </a:rPr>
              <a:t> the son of </a:t>
            </a:r>
            <a:r>
              <a:rPr lang="en-US" sz="4000" cap="none" dirty="0" err="1">
                <a:solidFill>
                  <a:schemeClr val="bg1"/>
                </a:solidFill>
                <a:effectLst>
                  <a:outerShdw blurRad="38100" dist="50800" dir="8100000" algn="tr" rotWithShape="0">
                    <a:prstClr val="black"/>
                  </a:outerShdw>
                </a:effectLst>
                <a:latin typeface="+mj-lt"/>
              </a:rPr>
              <a:t>Hilkiah</a:t>
            </a:r>
            <a:r>
              <a:rPr lang="en-US" sz="4000" cap="none" dirty="0">
                <a:solidFill>
                  <a:schemeClr val="bg1"/>
                </a:solidFill>
                <a:effectLst>
                  <a:outerShdw blurRad="38100" dist="50800" dir="8100000" algn="tr" rotWithShape="0">
                    <a:prstClr val="black"/>
                  </a:outerShdw>
                </a:effectLst>
                <a:latin typeface="+mj-lt"/>
              </a:rPr>
              <a:t>; I will clothe him with your robe and strengthen him with your belt; I will commit your responsibility into his </a:t>
            </a:r>
            <a:r>
              <a:rPr lang="en-US" sz="4000" cap="none" dirty="0" smtClean="0">
                <a:solidFill>
                  <a:schemeClr val="bg1"/>
                </a:solidFill>
                <a:effectLst>
                  <a:outerShdw blurRad="38100" dist="50800" dir="8100000" algn="tr" rotWithShape="0">
                    <a:prstClr val="black"/>
                  </a:outerShdw>
                </a:effectLst>
                <a:latin typeface="+mj-lt"/>
              </a:rPr>
              <a:t>hand.</a:t>
            </a:r>
          </a:p>
        </p:txBody>
      </p:sp>
      <p:sp>
        <p:nvSpPr>
          <p:cNvPr id="5" name="Text Placeholder 2"/>
          <p:cNvSpPr txBox="1">
            <a:spLocks/>
          </p:cNvSpPr>
          <p:nvPr/>
        </p:nvSpPr>
        <p:spPr>
          <a:xfrm>
            <a:off x="152400" y="152400"/>
            <a:ext cx="8915400" cy="6553200"/>
          </a:xfrm>
          <a:prstGeom prst="ellipse">
            <a:avLst/>
          </a:prstGeom>
          <a:solidFill>
            <a:schemeClr val="tx2">
              <a:lumMod val="75000"/>
            </a:schemeClr>
          </a:solidFill>
        </p:spPr>
        <p:txBody>
          <a:bodyPr vert="horz" wrap="square" lIns="27432" tIns="27432" rIns="27432" bIns="27432" rtlCol="0" anchor="ctr" anchorCtr="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spcBef>
                <a:spcPts val="0"/>
              </a:spcBef>
            </a:pPr>
            <a:r>
              <a:rPr lang="en-US" sz="4000" cap="none" dirty="0">
                <a:solidFill>
                  <a:schemeClr val="bg1"/>
                </a:solidFill>
                <a:effectLst>
                  <a:outerShdw blurRad="38100" dist="50800" dir="8100000" algn="tr" rotWithShape="0">
                    <a:prstClr val="black"/>
                  </a:outerShdw>
                </a:effectLst>
              </a:rPr>
              <a:t>He shall be </a:t>
            </a:r>
            <a:r>
              <a:rPr lang="en-US" sz="4000" cap="none" dirty="0" smtClean="0">
                <a:solidFill>
                  <a:schemeClr val="bg1"/>
                </a:solidFill>
                <a:effectLst>
                  <a:outerShdw blurRad="38100" dist="50800" dir="8100000" algn="tr" rotWithShape="0">
                    <a:prstClr val="black"/>
                  </a:outerShdw>
                </a:effectLst>
              </a:rPr>
              <a:t>father</a:t>
            </a:r>
          </a:p>
          <a:p>
            <a:pPr algn="ctr">
              <a:spcBef>
                <a:spcPts val="0"/>
              </a:spcBef>
            </a:pPr>
            <a:r>
              <a:rPr lang="en-US" sz="4000" cap="none" dirty="0" smtClean="0">
                <a:solidFill>
                  <a:schemeClr val="bg1"/>
                </a:solidFill>
                <a:effectLst>
                  <a:outerShdw blurRad="38100" dist="50800" dir="8100000" algn="tr" rotWithShape="0">
                    <a:prstClr val="black"/>
                  </a:outerShdw>
                </a:effectLst>
              </a:rPr>
              <a:t>to the </a:t>
            </a:r>
            <a:r>
              <a:rPr lang="en-US" sz="4000" cap="none" dirty="0">
                <a:solidFill>
                  <a:schemeClr val="bg1"/>
                </a:solidFill>
                <a:effectLst>
                  <a:outerShdw blurRad="38100" dist="50800" dir="8100000" algn="tr" rotWithShape="0">
                    <a:prstClr val="black"/>
                  </a:outerShdw>
                </a:effectLst>
              </a:rPr>
              <a:t>inhabitants of Jerusalem and to the house of Judah.  </a:t>
            </a:r>
            <a:r>
              <a:rPr lang="en-US" sz="4000" cap="none" dirty="0">
                <a:solidFill>
                  <a:schemeClr val="bg1"/>
                </a:solidFill>
                <a:effectLst>
                  <a:outerShdw blurRad="38100" dist="50800" dir="8100000" algn="tr" rotWithShape="0">
                    <a:prstClr val="black"/>
                  </a:outerShdw>
                </a:effectLst>
              </a:rPr>
              <a:t>The key of the house of David I will lay on his shoulder; so he shall open, and no one shall shut; and he shall shut, and no one shall open.</a:t>
            </a:r>
            <a:endParaRPr lang="en-US" sz="4000" cap="none" dirty="0" smtClean="0">
              <a:solidFill>
                <a:schemeClr val="bg1"/>
              </a:solidFill>
              <a:effectLst>
                <a:outerShdw blurRad="38100" dist="50800" dir="8100000" algn="tr" rotWithShape="0">
                  <a:prstClr val="black"/>
                </a:outerShdw>
              </a:effectLst>
              <a:latin typeface="+mj-lt"/>
            </a:endParaRPr>
          </a:p>
        </p:txBody>
      </p:sp>
    </p:spTree>
    <p:extLst>
      <p:ext uri="{BB962C8B-B14F-4D97-AF65-F5344CB8AC3E}">
        <p14:creationId xmlns:p14="http://schemas.microsoft.com/office/powerpoint/2010/main" val="325602989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447800"/>
            <a:ext cx="8883445" cy="4648200"/>
          </a:xfrm>
          <a:noFill/>
        </p:spPr>
        <p:txBody>
          <a:bodyPr>
            <a:noAutofit/>
          </a:bodyPr>
          <a:lstStyle/>
          <a:p>
            <a:pPr marL="574675" indent="-574675">
              <a:spcBef>
                <a:spcPts val="0"/>
              </a:spcBef>
            </a:pPr>
            <a:r>
              <a:rPr lang="en-US" sz="4000" dirty="0" smtClean="0">
                <a:solidFill>
                  <a:schemeClr val="accent2">
                    <a:lumMod val="60000"/>
                    <a:lumOff val="40000"/>
                  </a:schemeClr>
                </a:solidFill>
                <a:latin typeface="Calibri"/>
                <a:ea typeface="Calibri"/>
                <a:cs typeface="Times New Roman"/>
              </a:rPr>
              <a:t>1</a:t>
            </a:r>
            <a:r>
              <a:rPr lang="en-US" sz="4000" dirty="0">
                <a:solidFill>
                  <a:schemeClr val="accent2">
                    <a:lumMod val="60000"/>
                    <a:lumOff val="40000"/>
                  </a:schemeClr>
                </a:solidFill>
                <a:latin typeface="Calibri"/>
                <a:ea typeface="Calibri"/>
                <a:cs typeface="Times New Roman"/>
              </a:rPr>
              <a:t>.	</a:t>
            </a:r>
            <a:r>
              <a:rPr lang="en-US" sz="3800" dirty="0">
                <a:solidFill>
                  <a:schemeClr val="accent2">
                    <a:lumMod val="60000"/>
                    <a:lumOff val="40000"/>
                  </a:schemeClr>
                </a:solidFill>
                <a:latin typeface="Calibri"/>
                <a:ea typeface="Calibri"/>
                <a:cs typeface="Times New Roman"/>
              </a:rPr>
              <a:t>He could unlock all the treasure of the palace. </a:t>
            </a:r>
            <a:r>
              <a:rPr lang="en-US" sz="3800" dirty="0" err="1">
                <a:solidFill>
                  <a:schemeClr val="accent2">
                    <a:lumMod val="60000"/>
                    <a:lumOff val="40000"/>
                  </a:schemeClr>
                </a:solidFill>
                <a:latin typeface="Calibri"/>
                <a:ea typeface="Calibri"/>
                <a:cs typeface="Times New Roman"/>
              </a:rPr>
              <a:t>Eliakim</a:t>
            </a:r>
            <a:r>
              <a:rPr lang="en-US" sz="3800" dirty="0">
                <a:solidFill>
                  <a:schemeClr val="accent2">
                    <a:lumMod val="60000"/>
                    <a:lumOff val="40000"/>
                  </a:schemeClr>
                </a:solidFill>
                <a:latin typeface="Calibri"/>
                <a:ea typeface="Calibri"/>
                <a:cs typeface="Times New Roman"/>
              </a:rPr>
              <a:t> had the master key to unlock all the doors of the king of Israel. He could open and no one could shut. Jesus Christ has the key to unlock all the riches and wealth of the Father’s bank. God has a bank that contains more riches that anyone on this earth can fathom, and Jesus has the key to it all. </a:t>
            </a:r>
            <a:endParaRPr lang="en-US" sz="3800" dirty="0">
              <a:solidFill>
                <a:schemeClr val="accent2">
                  <a:lumMod val="60000"/>
                  <a:lumOff val="40000"/>
                </a:schemeClr>
              </a:solidFill>
              <a:latin typeface="Calibri"/>
              <a:ea typeface="Calibri"/>
              <a:cs typeface="Times New Roman"/>
            </a:endParaRPr>
          </a:p>
        </p:txBody>
      </p:sp>
      <p:sp>
        <p:nvSpPr>
          <p:cNvPr id="4" name="Text Placeholder 2"/>
          <p:cNvSpPr txBox="1">
            <a:spLocks/>
          </p:cNvSpPr>
          <p:nvPr/>
        </p:nvSpPr>
        <p:spPr>
          <a:xfrm>
            <a:off x="152400" y="152400"/>
            <a:ext cx="8915400" cy="1295400"/>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spcBef>
                <a:spcPts val="0"/>
              </a:spcBef>
            </a:pPr>
            <a:r>
              <a:rPr lang="en-US" sz="4000" dirty="0" smtClean="0">
                <a:solidFill>
                  <a:schemeClr val="accent2">
                    <a:lumMod val="60000"/>
                    <a:lumOff val="40000"/>
                  </a:schemeClr>
                </a:solidFill>
                <a:latin typeface="Calibri"/>
                <a:ea typeface="Calibri"/>
                <a:cs typeface="Times New Roman"/>
              </a:rPr>
              <a:t>Having the key of the house of David, the King of Israel meant three things:</a:t>
            </a:r>
            <a:endParaRPr lang="en-US" sz="4000" dirty="0">
              <a:solidFill>
                <a:schemeClr val="accent2">
                  <a:lumMod val="60000"/>
                  <a:lumOff val="40000"/>
                </a:schemeClr>
              </a:solidFill>
              <a:latin typeface="Calibri"/>
              <a:ea typeface="Calibri"/>
              <a:cs typeface="Times New Roman"/>
            </a:endParaRPr>
          </a:p>
        </p:txBody>
      </p:sp>
    </p:spTree>
    <p:extLst>
      <p:ext uri="{BB962C8B-B14F-4D97-AF65-F5344CB8AC3E}">
        <p14:creationId xmlns:p14="http://schemas.microsoft.com/office/powerpoint/2010/main" val="265067700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600200"/>
            <a:ext cx="8883445" cy="4724400"/>
          </a:xfrm>
          <a:noFill/>
        </p:spPr>
        <p:txBody>
          <a:bodyPr>
            <a:noAutofit/>
          </a:bodyPr>
          <a:lstStyle/>
          <a:p>
            <a:pPr marL="574675" indent="-574675">
              <a:lnSpc>
                <a:spcPts val="4500"/>
              </a:lnSpc>
              <a:spcBef>
                <a:spcPts val="0"/>
              </a:spcBef>
            </a:pPr>
            <a:r>
              <a:rPr lang="en-US" sz="4000" dirty="0">
                <a:solidFill>
                  <a:schemeClr val="accent2">
                    <a:lumMod val="60000"/>
                    <a:lumOff val="40000"/>
                  </a:schemeClr>
                </a:solidFill>
                <a:latin typeface="Calibri"/>
                <a:ea typeface="Calibri"/>
                <a:cs typeface="Times New Roman"/>
              </a:rPr>
              <a:t>2.	He could lock up whatever he desired to lock up so that no one could get to it. By having this all important key, </a:t>
            </a:r>
            <a:r>
              <a:rPr lang="en-US" sz="4000" dirty="0" err="1">
                <a:solidFill>
                  <a:schemeClr val="accent2">
                    <a:lumMod val="60000"/>
                    <a:lumOff val="40000"/>
                  </a:schemeClr>
                </a:solidFill>
                <a:latin typeface="Calibri"/>
                <a:ea typeface="Calibri"/>
                <a:cs typeface="Times New Roman"/>
              </a:rPr>
              <a:t>Eliakim</a:t>
            </a:r>
            <a:r>
              <a:rPr lang="en-US" sz="4000" dirty="0">
                <a:solidFill>
                  <a:schemeClr val="accent2">
                    <a:lumMod val="60000"/>
                    <a:lumOff val="40000"/>
                  </a:schemeClr>
                </a:solidFill>
                <a:latin typeface="Calibri"/>
                <a:ea typeface="Calibri"/>
                <a:cs typeface="Times New Roman"/>
              </a:rPr>
              <a:t> could decide what needed to be kept confined. He also could decide who he allowed to have access and who could not. He could shut and no one could open. Jesus can shut doors so that we cannot walk through them. </a:t>
            </a:r>
            <a:endParaRPr lang="en-US" sz="3800" dirty="0">
              <a:solidFill>
                <a:schemeClr val="accent2">
                  <a:lumMod val="60000"/>
                  <a:lumOff val="40000"/>
                </a:schemeClr>
              </a:solidFill>
              <a:latin typeface="Calibri"/>
              <a:ea typeface="Calibri"/>
              <a:cs typeface="Times New Roman"/>
            </a:endParaRPr>
          </a:p>
        </p:txBody>
      </p:sp>
      <p:sp>
        <p:nvSpPr>
          <p:cNvPr id="4" name="Text Placeholder 2"/>
          <p:cNvSpPr txBox="1">
            <a:spLocks/>
          </p:cNvSpPr>
          <p:nvPr/>
        </p:nvSpPr>
        <p:spPr>
          <a:xfrm>
            <a:off x="152400" y="152400"/>
            <a:ext cx="8915400" cy="1295400"/>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spcBef>
                <a:spcPts val="0"/>
              </a:spcBef>
            </a:pPr>
            <a:r>
              <a:rPr lang="en-US" sz="4000" dirty="0" smtClean="0">
                <a:solidFill>
                  <a:schemeClr val="accent2">
                    <a:lumMod val="60000"/>
                    <a:lumOff val="40000"/>
                  </a:schemeClr>
                </a:solidFill>
                <a:latin typeface="Calibri"/>
                <a:ea typeface="Calibri"/>
                <a:cs typeface="Times New Roman"/>
              </a:rPr>
              <a:t>Having the key of the house of David, the King of Israel meant three things:</a:t>
            </a:r>
            <a:endParaRPr lang="en-US" sz="4000" dirty="0">
              <a:solidFill>
                <a:schemeClr val="accent2">
                  <a:lumMod val="60000"/>
                  <a:lumOff val="40000"/>
                </a:schemeClr>
              </a:solidFill>
              <a:latin typeface="Calibri"/>
              <a:ea typeface="Calibri"/>
              <a:cs typeface="Times New Roman"/>
            </a:endParaRPr>
          </a:p>
        </p:txBody>
      </p:sp>
      <p:sp>
        <p:nvSpPr>
          <p:cNvPr id="7" name="Diamond 6"/>
          <p:cNvSpPr/>
          <p:nvPr/>
        </p:nvSpPr>
        <p:spPr>
          <a:xfrm>
            <a:off x="152400" y="152400"/>
            <a:ext cx="8915400" cy="6553200"/>
          </a:xfrm>
          <a:prstGeom prst="diamon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accent5">
                    <a:lumMod val="50000"/>
                  </a:schemeClr>
                </a:solidFill>
              </a:rPr>
              <a:t>Discussion:</a:t>
            </a:r>
          </a:p>
          <a:p>
            <a:pPr algn="ctr"/>
            <a:r>
              <a:rPr lang="en-US" sz="4000" dirty="0" smtClean="0">
                <a:solidFill>
                  <a:schemeClr val="accent5">
                    <a:lumMod val="50000"/>
                  </a:schemeClr>
                </a:solidFill>
              </a:rPr>
              <a:t>How does this apply to us?</a:t>
            </a:r>
          </a:p>
          <a:p>
            <a:pPr algn="ctr"/>
            <a:r>
              <a:rPr lang="en-US" sz="4000" dirty="0" smtClean="0">
                <a:solidFill>
                  <a:schemeClr val="accent5">
                    <a:lumMod val="50000"/>
                  </a:schemeClr>
                </a:solidFill>
              </a:rPr>
              <a:t>Are you glad for this or does it confine you?</a:t>
            </a:r>
          </a:p>
        </p:txBody>
      </p:sp>
      <p:sp>
        <p:nvSpPr>
          <p:cNvPr id="2" name="Rounded Rectangle 1"/>
          <p:cNvSpPr/>
          <p:nvPr/>
        </p:nvSpPr>
        <p:spPr>
          <a:xfrm>
            <a:off x="266700" y="1447800"/>
            <a:ext cx="86868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lnSpc>
                <a:spcPts val="4800"/>
              </a:lnSpc>
            </a:pPr>
            <a:r>
              <a:rPr lang="en-US" sz="4000" b="1" dirty="0">
                <a:solidFill>
                  <a:schemeClr val="accent2">
                    <a:lumMod val="60000"/>
                    <a:lumOff val="40000"/>
                  </a:schemeClr>
                </a:solidFill>
              </a:rPr>
              <a:t>This is a blessing! How many beautifully decorated doors would we be willing and even eager to march right through if our Lord </a:t>
            </a:r>
            <a:r>
              <a:rPr lang="en-US" sz="4000" b="1" dirty="0" smtClean="0">
                <a:solidFill>
                  <a:schemeClr val="accent2">
                    <a:lumMod val="60000"/>
                    <a:lumOff val="40000"/>
                  </a:schemeClr>
                </a:solidFill>
              </a:rPr>
              <a:t>allowed </a:t>
            </a:r>
            <a:r>
              <a:rPr lang="en-US" sz="4000" b="1" dirty="0">
                <a:solidFill>
                  <a:schemeClr val="accent2">
                    <a:lumMod val="60000"/>
                    <a:lumOff val="40000"/>
                  </a:schemeClr>
                </a:solidFill>
              </a:rPr>
              <a:t>it? </a:t>
            </a:r>
          </a:p>
        </p:txBody>
      </p:sp>
      <p:sp>
        <p:nvSpPr>
          <p:cNvPr id="6" name="Rounded Rectangle 5"/>
          <p:cNvSpPr/>
          <p:nvPr/>
        </p:nvSpPr>
        <p:spPr>
          <a:xfrm>
            <a:off x="266700" y="1447800"/>
            <a:ext cx="86868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lnSpc>
                <a:spcPts val="4800"/>
              </a:lnSpc>
            </a:pPr>
            <a:r>
              <a:rPr lang="en-US" sz="4000" b="1" dirty="0" smtClean="0">
                <a:solidFill>
                  <a:schemeClr val="accent2">
                    <a:lumMod val="60000"/>
                    <a:lumOff val="40000"/>
                  </a:schemeClr>
                </a:solidFill>
              </a:rPr>
              <a:t>We </a:t>
            </a:r>
            <a:r>
              <a:rPr lang="en-US" sz="4000" b="1" dirty="0">
                <a:solidFill>
                  <a:schemeClr val="accent2">
                    <a:lumMod val="60000"/>
                    <a:lumOff val="40000"/>
                  </a:schemeClr>
                </a:solidFill>
              </a:rPr>
              <a:t>would put ourselves and our loved ones in danger if </a:t>
            </a:r>
            <a:r>
              <a:rPr lang="en-US" sz="4000" b="1" dirty="0" smtClean="0">
                <a:solidFill>
                  <a:schemeClr val="accent2">
                    <a:lumMod val="60000"/>
                    <a:lumOff val="40000"/>
                  </a:schemeClr>
                </a:solidFill>
              </a:rPr>
              <a:t>He </a:t>
            </a:r>
            <a:r>
              <a:rPr lang="en-US" sz="4000" b="1" dirty="0">
                <a:solidFill>
                  <a:schemeClr val="accent2">
                    <a:lumMod val="60000"/>
                    <a:lumOff val="40000"/>
                  </a:schemeClr>
                </a:solidFill>
              </a:rPr>
              <a:t>did not possess the key to lock those doors shut so that we cannot mess up our lives with worldly fame and fortune that would ruin our eternal </a:t>
            </a:r>
            <a:r>
              <a:rPr lang="en-US" sz="4000" b="1" dirty="0" smtClean="0">
                <a:solidFill>
                  <a:schemeClr val="accent2">
                    <a:lumMod val="60000"/>
                    <a:lumOff val="40000"/>
                  </a:schemeClr>
                </a:solidFill>
              </a:rPr>
              <a:t>joy.</a:t>
            </a:r>
          </a:p>
          <a:p>
            <a:pPr algn="ctr">
              <a:lnSpc>
                <a:spcPts val="4800"/>
              </a:lnSpc>
            </a:pPr>
            <a:r>
              <a:rPr lang="en-US" sz="4000" b="1" dirty="0" smtClean="0">
                <a:solidFill>
                  <a:schemeClr val="accent2">
                    <a:lumMod val="60000"/>
                    <a:lumOff val="40000"/>
                  </a:schemeClr>
                </a:solidFill>
              </a:rPr>
              <a:t>Praise </a:t>
            </a:r>
            <a:r>
              <a:rPr lang="en-US" sz="4000" b="1" dirty="0">
                <a:solidFill>
                  <a:schemeClr val="accent2">
                    <a:lumMod val="60000"/>
                    <a:lumOff val="40000"/>
                  </a:schemeClr>
                </a:solidFill>
              </a:rPr>
              <a:t>the Lord that He shuts and no one opens!!</a:t>
            </a:r>
          </a:p>
        </p:txBody>
      </p:sp>
    </p:spTree>
    <p:extLst>
      <p:ext uri="{BB962C8B-B14F-4D97-AF65-F5344CB8AC3E}">
        <p14:creationId xmlns:p14="http://schemas.microsoft.com/office/powerpoint/2010/main" val="290539445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600200"/>
            <a:ext cx="8883445" cy="4724400"/>
          </a:xfrm>
          <a:noFill/>
        </p:spPr>
        <p:txBody>
          <a:bodyPr>
            <a:noAutofit/>
          </a:bodyPr>
          <a:lstStyle/>
          <a:p>
            <a:pPr marL="574675" indent="-574675">
              <a:lnSpc>
                <a:spcPts val="4500"/>
              </a:lnSpc>
              <a:spcBef>
                <a:spcPts val="0"/>
              </a:spcBef>
            </a:pPr>
            <a:r>
              <a:rPr lang="en-US" sz="4000" dirty="0">
                <a:solidFill>
                  <a:schemeClr val="accent2">
                    <a:lumMod val="60000"/>
                    <a:lumOff val="40000"/>
                  </a:schemeClr>
                </a:solidFill>
                <a:latin typeface="Calibri"/>
                <a:ea typeface="Calibri"/>
                <a:cs typeface="Times New Roman"/>
              </a:rPr>
              <a:t>3.	No one could get to the king without going through </a:t>
            </a:r>
            <a:r>
              <a:rPr lang="en-US" sz="4000" dirty="0" err="1">
                <a:solidFill>
                  <a:schemeClr val="accent2">
                    <a:lumMod val="60000"/>
                    <a:lumOff val="40000"/>
                  </a:schemeClr>
                </a:solidFill>
                <a:latin typeface="Calibri"/>
                <a:ea typeface="Calibri"/>
                <a:cs typeface="Times New Roman"/>
              </a:rPr>
              <a:t>Eliakim</a:t>
            </a:r>
            <a:r>
              <a:rPr lang="en-US" sz="4000" dirty="0">
                <a:solidFill>
                  <a:schemeClr val="accent2">
                    <a:lumMod val="60000"/>
                    <a:lumOff val="40000"/>
                  </a:schemeClr>
                </a:solidFill>
                <a:latin typeface="Calibri"/>
                <a:ea typeface="Calibri"/>
                <a:cs typeface="Times New Roman"/>
              </a:rPr>
              <a:t> – because </a:t>
            </a:r>
            <a:r>
              <a:rPr lang="en-US" sz="4000" dirty="0" err="1">
                <a:solidFill>
                  <a:schemeClr val="accent2">
                    <a:lumMod val="60000"/>
                    <a:lumOff val="40000"/>
                  </a:schemeClr>
                </a:solidFill>
                <a:latin typeface="Calibri"/>
                <a:ea typeface="Calibri"/>
                <a:cs typeface="Times New Roman"/>
              </a:rPr>
              <a:t>Eliakim</a:t>
            </a:r>
            <a:r>
              <a:rPr lang="en-US" sz="4000" dirty="0">
                <a:solidFill>
                  <a:schemeClr val="accent2">
                    <a:lumMod val="60000"/>
                    <a:lumOff val="40000"/>
                  </a:schemeClr>
                </a:solidFill>
                <a:latin typeface="Calibri"/>
                <a:ea typeface="Calibri"/>
                <a:cs typeface="Times New Roman"/>
              </a:rPr>
              <a:t> had the key to the throne room. And no one can get to the heavenly Father without going through the resurrected Lord and Savior, Jesus, the Christ. He is the Way – the only Way to eternal life!</a:t>
            </a:r>
            <a:endParaRPr lang="en-US" sz="3800" dirty="0">
              <a:solidFill>
                <a:schemeClr val="accent2">
                  <a:lumMod val="60000"/>
                  <a:lumOff val="40000"/>
                </a:schemeClr>
              </a:solidFill>
              <a:latin typeface="Calibri"/>
              <a:ea typeface="Calibri"/>
              <a:cs typeface="Times New Roman"/>
            </a:endParaRPr>
          </a:p>
        </p:txBody>
      </p:sp>
      <p:sp>
        <p:nvSpPr>
          <p:cNvPr id="4" name="Text Placeholder 2"/>
          <p:cNvSpPr txBox="1">
            <a:spLocks/>
          </p:cNvSpPr>
          <p:nvPr/>
        </p:nvSpPr>
        <p:spPr>
          <a:xfrm>
            <a:off x="152400" y="152400"/>
            <a:ext cx="8915400" cy="1295400"/>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spcBef>
                <a:spcPts val="0"/>
              </a:spcBef>
            </a:pPr>
            <a:r>
              <a:rPr lang="en-US" sz="4000" dirty="0" smtClean="0">
                <a:solidFill>
                  <a:schemeClr val="accent2">
                    <a:lumMod val="60000"/>
                    <a:lumOff val="40000"/>
                  </a:schemeClr>
                </a:solidFill>
                <a:latin typeface="Calibri"/>
                <a:ea typeface="Calibri"/>
                <a:cs typeface="Times New Roman"/>
              </a:rPr>
              <a:t>Having the key of the house of David, the King of Israel meant three things:</a:t>
            </a:r>
            <a:endParaRPr lang="en-US" sz="4000" dirty="0">
              <a:solidFill>
                <a:schemeClr val="accent2">
                  <a:lumMod val="60000"/>
                  <a:lumOff val="40000"/>
                </a:schemeClr>
              </a:solidFill>
              <a:latin typeface="Calibri"/>
              <a:ea typeface="Calibri"/>
              <a:cs typeface="Times New Roman"/>
            </a:endParaRPr>
          </a:p>
        </p:txBody>
      </p:sp>
    </p:spTree>
    <p:extLst>
      <p:ext uri="{BB962C8B-B14F-4D97-AF65-F5344CB8AC3E}">
        <p14:creationId xmlns:p14="http://schemas.microsoft.com/office/powerpoint/2010/main" val="139771122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28600"/>
            <a:ext cx="7162800" cy="4419600"/>
          </a:xfrm>
          <a:noFill/>
        </p:spPr>
        <p:txBody>
          <a:bodyPr>
            <a:noAutofit/>
          </a:bodyPr>
          <a:lstStyle/>
          <a:p>
            <a:pPr>
              <a:spcBef>
                <a:spcPts val="0"/>
              </a:spcBef>
            </a:pPr>
            <a:r>
              <a:rPr lang="en-US" sz="4000" dirty="0">
                <a:solidFill>
                  <a:schemeClr val="accent2">
                    <a:lumMod val="60000"/>
                    <a:lumOff val="40000"/>
                  </a:schemeClr>
                </a:solidFill>
                <a:latin typeface="Calibri"/>
                <a:ea typeface="Calibri"/>
                <a:cs typeface="Times New Roman"/>
              </a:rPr>
              <a:t>Before we go further, let’s look at the events of what we now call “The Great Awakening” as we will be able to better appreciate what the Lord had to say in this letter.</a:t>
            </a:r>
            <a:endParaRPr lang="en-US" sz="2800" cap="none" spc="0" dirty="0">
              <a:solidFill>
                <a:schemeClr val="accent2">
                  <a:lumMod val="60000"/>
                  <a:lumOff val="40000"/>
                </a:schemeClr>
              </a:solidFill>
              <a:latin typeface="Calibri"/>
              <a:ea typeface="Calibri"/>
              <a:cs typeface="Times New Roman"/>
            </a:endParaRPr>
          </a:p>
        </p:txBody>
      </p:sp>
      <p:sp>
        <p:nvSpPr>
          <p:cNvPr id="4" name="Title 3"/>
          <p:cNvSpPr>
            <a:spLocks noGrp="1"/>
          </p:cNvSpPr>
          <p:nvPr>
            <p:ph type="title"/>
          </p:nvPr>
        </p:nvSpPr>
        <p:spPr>
          <a:xfrm>
            <a:off x="457200" y="5105400"/>
            <a:ext cx="8305800" cy="1143000"/>
          </a:xfrm>
        </p:spPr>
        <p:txBody>
          <a:bodyPr>
            <a:normAutofit/>
          </a:bodyPr>
          <a:lstStyle/>
          <a:p>
            <a:r>
              <a:rPr lang="en-US" sz="5400" dirty="0" smtClean="0"/>
              <a:t>The Great Awakening</a:t>
            </a:r>
            <a:endParaRPr lang="en-US" sz="5400" dirty="0"/>
          </a:p>
        </p:txBody>
      </p:sp>
      <p:graphicFrame>
        <p:nvGraphicFramePr>
          <p:cNvPr id="5" name="Diagram 4"/>
          <p:cNvGraphicFramePr/>
          <p:nvPr>
            <p:extLst>
              <p:ext uri="{D42A27DB-BD31-4B8C-83A1-F6EECF244321}">
                <p14:modId xmlns:p14="http://schemas.microsoft.com/office/powerpoint/2010/main" val="1801650865"/>
              </p:ext>
            </p:extLst>
          </p:nvPr>
        </p:nvGraphicFramePr>
        <p:xfrm>
          <a:off x="27039" y="3276600"/>
          <a:ext cx="9116961" cy="205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78388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839200" cy="6629400"/>
          </a:xfrm>
          <a:noFill/>
        </p:spPr>
        <p:txBody>
          <a:bodyPr>
            <a:noAutofit/>
          </a:bodyPr>
          <a:lstStyle/>
          <a:p>
            <a:pPr marL="0" marR="0" indent="0">
              <a:lnSpc>
                <a:spcPct val="115000"/>
              </a:lnSpc>
              <a:spcBef>
                <a:spcPts val="0"/>
              </a:spcBef>
              <a:spcAft>
                <a:spcPts val="1000"/>
              </a:spcAft>
              <a:buNone/>
            </a:pPr>
            <a:r>
              <a:rPr lang="en-US" sz="3800" dirty="0">
                <a:solidFill>
                  <a:schemeClr val="tx1"/>
                </a:solidFill>
                <a:effectLst>
                  <a:outerShdw blurRad="38100" dist="50800" dir="8100000" algn="tr" rotWithShape="0">
                    <a:prstClr val="black"/>
                  </a:outerShdw>
                </a:effectLst>
                <a:latin typeface="Calibri"/>
                <a:ea typeface="Calibri"/>
                <a:cs typeface="Times New Roman"/>
              </a:rPr>
              <a:t>The term “Great Awakening” refers to several periods of revival in America’s Christian history. According to historians and theologians there are </a:t>
            </a:r>
            <a:r>
              <a:rPr lang="en-US" sz="3800" dirty="0" smtClean="0">
                <a:solidFill>
                  <a:schemeClr val="tx1"/>
                </a:solidFill>
                <a:effectLst>
                  <a:outerShdw blurRad="38100" dist="50800" dir="8100000" algn="tr" rotWithShape="0">
                    <a:prstClr val="black"/>
                  </a:outerShdw>
                </a:effectLst>
                <a:latin typeface="Calibri"/>
                <a:ea typeface="Calibri"/>
                <a:cs typeface="Times New Roman"/>
              </a:rPr>
              <a:t>3 </a:t>
            </a:r>
            <a:r>
              <a:rPr lang="en-US" sz="3800" dirty="0">
                <a:solidFill>
                  <a:schemeClr val="tx1"/>
                </a:solidFill>
                <a:effectLst>
                  <a:outerShdw blurRad="38100" dist="50800" dir="8100000" algn="tr" rotWithShape="0">
                    <a:prstClr val="black"/>
                  </a:outerShdw>
                </a:effectLst>
                <a:latin typeface="Calibri"/>
                <a:ea typeface="Calibri"/>
                <a:cs typeface="Times New Roman"/>
              </a:rPr>
              <a:t>or </a:t>
            </a:r>
            <a:r>
              <a:rPr lang="en-US" sz="3800" dirty="0" smtClean="0">
                <a:solidFill>
                  <a:schemeClr val="tx1"/>
                </a:solidFill>
                <a:effectLst>
                  <a:outerShdw blurRad="38100" dist="50800" dir="8100000" algn="tr" rotWithShape="0">
                    <a:prstClr val="black"/>
                  </a:outerShdw>
                </a:effectLst>
                <a:latin typeface="Calibri"/>
                <a:ea typeface="Calibri"/>
                <a:cs typeface="Times New Roman"/>
              </a:rPr>
              <a:t>4 </a:t>
            </a:r>
            <a:r>
              <a:rPr lang="en-US" sz="3800" dirty="0">
                <a:solidFill>
                  <a:schemeClr val="tx1"/>
                </a:solidFill>
                <a:effectLst>
                  <a:outerShdw blurRad="38100" dist="50800" dir="8100000" algn="tr" rotWithShape="0">
                    <a:prstClr val="black"/>
                  </a:outerShdw>
                </a:effectLst>
                <a:latin typeface="Calibri"/>
                <a:ea typeface="Calibri"/>
                <a:cs typeface="Times New Roman"/>
              </a:rPr>
              <a:t>distinct waves of increased enthusiasm for Christ occurring between </a:t>
            </a:r>
            <a:r>
              <a:rPr lang="en-US" sz="3800" dirty="0" smtClean="0">
                <a:solidFill>
                  <a:schemeClr val="tx1"/>
                </a:solidFill>
                <a:effectLst>
                  <a:outerShdw blurRad="38100" dist="50800" dir="8100000" algn="tr" rotWithShape="0">
                    <a:prstClr val="black"/>
                  </a:outerShdw>
                </a:effectLst>
                <a:latin typeface="Calibri"/>
                <a:ea typeface="Calibri"/>
                <a:cs typeface="Times New Roman"/>
              </a:rPr>
              <a:t>1720 – 1899. </a:t>
            </a:r>
            <a:r>
              <a:rPr lang="en-US" sz="3800" dirty="0">
                <a:solidFill>
                  <a:schemeClr val="tx1"/>
                </a:solidFill>
                <a:effectLst>
                  <a:outerShdw blurRad="38100" dist="50800" dir="8100000" algn="tr" rotWithShape="0">
                    <a:prstClr val="black"/>
                  </a:outerShdw>
                </a:effectLst>
                <a:latin typeface="Calibri"/>
                <a:ea typeface="Calibri"/>
                <a:cs typeface="Times New Roman"/>
              </a:rPr>
              <a:t>The first Great Awakening in America occurred simultaneously with the same miraculous happening in England, Scotland, Wales, and Germany.</a:t>
            </a:r>
            <a:endParaRPr lang="en-US" sz="3800" dirty="0">
              <a:solidFill>
                <a:schemeClr val="tx1"/>
              </a:solidFill>
              <a:effectLst>
                <a:outerShdw blurRad="38100" dist="50800" dir="8100000" algn="tr" rotWithShape="0">
                  <a:prstClr val="black"/>
                </a:outerShdw>
              </a:effectLst>
              <a:latin typeface="Calibri"/>
              <a:ea typeface="Calibri"/>
              <a:cs typeface="Times New Roman"/>
            </a:endParaRPr>
          </a:p>
        </p:txBody>
      </p:sp>
      <p:sp>
        <p:nvSpPr>
          <p:cNvPr id="4" name="TextBox 3"/>
          <p:cNvSpPr txBox="1"/>
          <p:nvPr/>
        </p:nvSpPr>
        <p:spPr>
          <a:xfrm>
            <a:off x="207216" y="142567"/>
            <a:ext cx="8780206" cy="6555641"/>
          </a:xfrm>
          <a:prstGeom prst="rect">
            <a:avLst/>
          </a:prstGeom>
          <a:solidFill>
            <a:schemeClr val="tx2">
              <a:lumMod val="20000"/>
              <a:lumOff val="80000"/>
            </a:schemeClr>
          </a:solidFill>
        </p:spPr>
        <p:txBody>
          <a:bodyPr wrap="square" rtlCol="0">
            <a:spAutoFit/>
          </a:bodyPr>
          <a:lstStyle/>
          <a:p>
            <a:r>
              <a:rPr lang="en-US" sz="3600" dirty="0" smtClean="0">
                <a:solidFill>
                  <a:schemeClr val="bg2">
                    <a:lumMod val="75000"/>
                  </a:schemeClr>
                </a:solidFill>
              </a:rPr>
              <a:t>From </a:t>
            </a:r>
            <a:r>
              <a:rPr lang="en-US" sz="3600" dirty="0" err="1" smtClean="0">
                <a:solidFill>
                  <a:schemeClr val="bg2">
                    <a:lumMod val="75000"/>
                  </a:schemeClr>
                </a:solidFill>
              </a:rPr>
              <a:t>Wajam</a:t>
            </a:r>
            <a:r>
              <a:rPr lang="en-US" sz="3600" dirty="0" smtClean="0">
                <a:solidFill>
                  <a:schemeClr val="bg2">
                    <a:lumMod val="75000"/>
                  </a:schemeClr>
                </a:solidFill>
              </a:rPr>
              <a:t> Wikipedia</a:t>
            </a:r>
          </a:p>
          <a:p>
            <a:r>
              <a:rPr lang="en-US" sz="3600" dirty="0" smtClean="0">
                <a:solidFill>
                  <a:schemeClr val="bg2">
                    <a:lumMod val="75000"/>
                  </a:schemeClr>
                </a:solidFill>
              </a:rPr>
              <a:t>“The Great Awakening”:</a:t>
            </a:r>
          </a:p>
          <a:p>
            <a:endParaRPr lang="en-US" sz="2800" dirty="0">
              <a:solidFill>
                <a:schemeClr val="bg2">
                  <a:lumMod val="75000"/>
                </a:schemeClr>
              </a:solidFill>
            </a:endParaRPr>
          </a:p>
          <a:p>
            <a:r>
              <a:rPr lang="en-US" sz="4000" dirty="0" smtClean="0">
                <a:solidFill>
                  <a:schemeClr val="bg2">
                    <a:lumMod val="75000"/>
                  </a:schemeClr>
                </a:solidFill>
              </a:rPr>
              <a:t>Joseph </a:t>
            </a:r>
            <a:r>
              <a:rPr lang="en-US" sz="4000" dirty="0">
                <a:solidFill>
                  <a:schemeClr val="bg2">
                    <a:lumMod val="75000"/>
                  </a:schemeClr>
                </a:solidFill>
              </a:rPr>
              <a:t>Tracy, the minister, historian, and preacher who gave this religious phenomenon its name in his influential 1842 book The Great Awakening, saw the First Great Awakening as a precursor to the American Revolution. The evangelical movement of the 1740s played a key </a:t>
            </a:r>
            <a:r>
              <a:rPr lang="en-US" sz="4000" dirty="0" smtClean="0">
                <a:solidFill>
                  <a:schemeClr val="bg2">
                    <a:lumMod val="75000"/>
                  </a:schemeClr>
                </a:solidFill>
              </a:rPr>
              <a:t>role</a:t>
            </a:r>
            <a:endParaRPr lang="en-US" sz="4000" dirty="0">
              <a:solidFill>
                <a:schemeClr val="bg2">
                  <a:lumMod val="75000"/>
                </a:schemeClr>
              </a:solidFill>
            </a:endParaRPr>
          </a:p>
        </p:txBody>
      </p:sp>
      <p:sp>
        <p:nvSpPr>
          <p:cNvPr id="5" name="TextBox 4"/>
          <p:cNvSpPr txBox="1"/>
          <p:nvPr/>
        </p:nvSpPr>
        <p:spPr>
          <a:xfrm>
            <a:off x="254902" y="1299828"/>
            <a:ext cx="8732520" cy="5386090"/>
          </a:xfrm>
          <a:prstGeom prst="rect">
            <a:avLst/>
          </a:prstGeom>
          <a:solidFill>
            <a:schemeClr val="bg2">
              <a:lumMod val="75000"/>
            </a:schemeClr>
          </a:solidFill>
        </p:spPr>
        <p:txBody>
          <a:bodyPr wrap="square" rtlCol="0">
            <a:spAutoFit/>
          </a:bodyPr>
          <a:lstStyle/>
          <a:p>
            <a:r>
              <a:rPr lang="en-US" sz="4000" dirty="0" smtClean="0"/>
              <a:t>in </a:t>
            </a:r>
            <a:r>
              <a:rPr lang="en-US" sz="4000" dirty="0"/>
              <a:t>the development of democratic thought, </a:t>
            </a:r>
          </a:p>
          <a:p>
            <a:r>
              <a:rPr lang="en-US" sz="4000" dirty="0" smtClean="0"/>
              <a:t>as </a:t>
            </a:r>
            <a:r>
              <a:rPr lang="en-US" sz="4000" dirty="0"/>
              <a:t>well as the belief of the free press and the belief that information should be shared and completely unbiased and uncontrolled. These concepts ushered in the period of the American Revolution. This contributed to create a demand for religious freedom</a:t>
            </a:r>
            <a:r>
              <a:rPr lang="en-US" sz="4000" dirty="0" smtClean="0"/>
              <a:t>.</a:t>
            </a:r>
          </a:p>
          <a:p>
            <a:endParaRPr lang="en-US" sz="2400" dirty="0" smtClean="0"/>
          </a:p>
        </p:txBody>
      </p:sp>
    </p:spTree>
    <p:extLst>
      <p:ext uri="{BB962C8B-B14F-4D97-AF65-F5344CB8AC3E}">
        <p14:creationId xmlns:p14="http://schemas.microsoft.com/office/powerpoint/2010/main" val="153519270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82040"/>
          </a:xfrm>
        </p:spPr>
        <p:txBody>
          <a:bodyPr>
            <a:normAutofit fontScale="90000"/>
          </a:bodyPr>
          <a:lstStyle/>
          <a:p>
            <a:r>
              <a:rPr lang="en-US" sz="4000" dirty="0"/>
              <a:t>The First Great Awakening </a:t>
            </a:r>
            <a:r>
              <a:rPr lang="en-US" dirty="0"/>
              <a:t>(1730-1770) God used </a:t>
            </a:r>
            <a:r>
              <a:rPr lang="en-US" dirty="0" smtClean="0"/>
              <a:t>passionate </a:t>
            </a:r>
            <a:r>
              <a:rPr lang="en-US" dirty="0"/>
              <a:t>men to stir up life once again:</a:t>
            </a:r>
            <a:endParaRPr lang="en-US" cap="none" dirty="0"/>
          </a:p>
        </p:txBody>
      </p:sp>
      <p:sp>
        <p:nvSpPr>
          <p:cNvPr id="3" name="Content Placeholder 2"/>
          <p:cNvSpPr>
            <a:spLocks noGrp="1"/>
          </p:cNvSpPr>
          <p:nvPr>
            <p:ph idx="1"/>
          </p:nvPr>
        </p:nvSpPr>
        <p:spPr>
          <a:xfrm>
            <a:off x="152400" y="1371600"/>
            <a:ext cx="8839200" cy="5334000"/>
          </a:xfrm>
          <a:noFill/>
        </p:spPr>
        <p:txBody>
          <a:bodyPr>
            <a:noAutofit/>
          </a:bodyPr>
          <a:lstStyle/>
          <a:p>
            <a:pPr marL="0" marR="0" indent="0">
              <a:lnSpc>
                <a:spcPts val="4000"/>
              </a:lnSpc>
              <a:spcBef>
                <a:spcPts val="0"/>
              </a:spcBef>
              <a:buNone/>
            </a:pPr>
            <a:r>
              <a:rPr lang="en-US" sz="4000" b="1" dirty="0">
                <a:solidFill>
                  <a:srgbClr val="FFC000"/>
                </a:solidFill>
                <a:effectLst>
                  <a:outerShdw blurRad="38100" dist="50800" dir="8100000" algn="tr" rotWithShape="0">
                    <a:prstClr val="black"/>
                  </a:outerShdw>
                </a:effectLst>
                <a:latin typeface="Calibri"/>
                <a:ea typeface="Calibri"/>
                <a:cs typeface="Times New Roman"/>
              </a:rPr>
              <a:t>William Tennent</a:t>
            </a:r>
            <a:r>
              <a:rPr lang="en-US" sz="3800" dirty="0">
                <a:solidFill>
                  <a:srgbClr val="FFC000"/>
                </a:solidFill>
                <a:effectLst>
                  <a:outerShdw blurRad="38100" dist="50800" dir="8100000" algn="tr" rotWithShape="0">
                    <a:prstClr val="black"/>
                  </a:outerShdw>
                </a:effectLst>
                <a:latin typeface="Calibri"/>
                <a:ea typeface="Calibri"/>
                <a:cs typeface="Times New Roman"/>
              </a:rPr>
              <a:t>, a Scots-Irish immigrant, and his </a:t>
            </a:r>
            <a:r>
              <a:rPr lang="en-US" sz="3800" dirty="0" smtClean="0">
                <a:solidFill>
                  <a:srgbClr val="FFC000"/>
                </a:solidFill>
                <a:effectLst>
                  <a:outerShdw blurRad="38100" dist="50800" dir="8100000" algn="tr" rotWithShape="0">
                    <a:prstClr val="black"/>
                  </a:outerShdw>
                </a:effectLst>
                <a:latin typeface="Calibri"/>
                <a:ea typeface="Calibri"/>
                <a:cs typeface="Times New Roman"/>
              </a:rPr>
              <a:t>four </a:t>
            </a:r>
            <a:r>
              <a:rPr lang="en-US" sz="3800" dirty="0">
                <a:solidFill>
                  <a:srgbClr val="FFC000"/>
                </a:solidFill>
                <a:effectLst>
                  <a:outerShdw blurRad="38100" dist="50800" dir="8100000" algn="tr" rotWithShape="0">
                    <a:prstClr val="black"/>
                  </a:outerShdw>
                </a:effectLst>
                <a:latin typeface="Calibri"/>
                <a:ea typeface="Calibri"/>
                <a:cs typeface="Times New Roman"/>
              </a:rPr>
              <a:t>sons, all clergymen of the Presbyterians not only initiated religious revivals in Pennsylvania and New Jersey during the 1730s but also established a seminary to train clergymen whose fervid, heartfelt preaching would bring sinners to experience</a:t>
            </a:r>
            <a:r>
              <a:rPr lang="en-US" sz="3200" dirty="0">
                <a:solidFill>
                  <a:srgbClr val="FFC000"/>
                </a:solidFill>
                <a:effectLst>
                  <a:outerShdw blurRad="38100" dist="50800" dir="8100000" algn="tr" rotWithShape="0">
                    <a:prstClr val="black"/>
                  </a:outerShdw>
                </a:effectLst>
                <a:latin typeface="Calibri"/>
                <a:ea typeface="Calibri"/>
                <a:cs typeface="Times New Roman"/>
              </a:rPr>
              <a:t> </a:t>
            </a:r>
            <a:r>
              <a:rPr lang="en-US" sz="3800" dirty="0">
                <a:solidFill>
                  <a:srgbClr val="FFC000"/>
                </a:solidFill>
                <a:effectLst>
                  <a:outerShdw blurRad="38100" dist="50800" dir="8100000" algn="tr" rotWithShape="0">
                    <a:prstClr val="black"/>
                  </a:outerShdw>
                </a:effectLst>
                <a:latin typeface="Calibri"/>
                <a:ea typeface="Calibri"/>
                <a:cs typeface="Times New Roman"/>
              </a:rPr>
              <a:t>evangelical</a:t>
            </a:r>
            <a:r>
              <a:rPr lang="en-US" sz="3200" dirty="0">
                <a:solidFill>
                  <a:srgbClr val="FFC000"/>
                </a:solidFill>
                <a:effectLst>
                  <a:outerShdw blurRad="38100" dist="50800" dir="8100000" algn="tr" rotWithShape="0">
                    <a:prstClr val="black"/>
                  </a:outerShdw>
                </a:effectLst>
                <a:latin typeface="Calibri"/>
                <a:ea typeface="Calibri"/>
                <a:cs typeface="Times New Roman"/>
              </a:rPr>
              <a:t> </a:t>
            </a:r>
            <a:r>
              <a:rPr lang="en-US" sz="3800" dirty="0" smtClean="0">
                <a:solidFill>
                  <a:srgbClr val="FFC000"/>
                </a:solidFill>
                <a:effectLst>
                  <a:outerShdw blurRad="38100" dist="50800" dir="8100000" algn="tr" rotWithShape="0">
                    <a:prstClr val="black"/>
                  </a:outerShdw>
                </a:effectLst>
                <a:latin typeface="Calibri"/>
                <a:ea typeface="Calibri"/>
                <a:cs typeface="Times New Roman"/>
              </a:rPr>
              <a:t>conversion.</a:t>
            </a:r>
            <a:r>
              <a:rPr lang="en-US" sz="3200" dirty="0" smtClean="0">
                <a:solidFill>
                  <a:srgbClr val="FFC000"/>
                </a:solidFill>
                <a:effectLst>
                  <a:outerShdw blurRad="38100" dist="50800" dir="8100000" algn="tr" rotWithShape="0">
                    <a:prstClr val="black"/>
                  </a:outerShdw>
                </a:effectLst>
                <a:latin typeface="Calibri"/>
                <a:ea typeface="Calibri"/>
                <a:cs typeface="Times New Roman"/>
              </a:rPr>
              <a:t> </a:t>
            </a:r>
            <a:r>
              <a:rPr lang="en-US" sz="3800" dirty="0" smtClean="0">
                <a:solidFill>
                  <a:srgbClr val="FFC000"/>
                </a:solidFill>
                <a:effectLst>
                  <a:outerShdw blurRad="38100" dist="50800" dir="8100000" algn="tr" rotWithShape="0">
                    <a:prstClr val="black"/>
                  </a:outerShdw>
                </a:effectLst>
                <a:latin typeface="Calibri"/>
                <a:ea typeface="Calibri"/>
                <a:cs typeface="Times New Roman"/>
              </a:rPr>
              <a:t>Originally </a:t>
            </a:r>
            <a:r>
              <a:rPr lang="en-US" sz="3800" dirty="0">
                <a:solidFill>
                  <a:srgbClr val="FFC000"/>
                </a:solidFill>
                <a:effectLst>
                  <a:outerShdw blurRad="38100" dist="50800" dir="8100000" algn="tr" rotWithShape="0">
                    <a:prstClr val="black"/>
                  </a:outerShdw>
                </a:effectLst>
                <a:latin typeface="Calibri"/>
                <a:ea typeface="Calibri"/>
                <a:cs typeface="Times New Roman"/>
              </a:rPr>
              <a:t>known as “the Log College,” it is better</a:t>
            </a:r>
            <a:r>
              <a:rPr lang="en-US" sz="3200" dirty="0">
                <a:solidFill>
                  <a:srgbClr val="FFC000"/>
                </a:solidFill>
                <a:effectLst>
                  <a:outerShdw blurRad="38100" dist="50800" dir="8100000" algn="tr" rotWithShape="0">
                    <a:prstClr val="black"/>
                  </a:outerShdw>
                </a:effectLst>
                <a:latin typeface="Calibri"/>
                <a:ea typeface="Calibri"/>
                <a:cs typeface="Times New Roman"/>
              </a:rPr>
              <a:t> </a:t>
            </a:r>
            <a:r>
              <a:rPr lang="en-US" sz="3800" dirty="0">
                <a:solidFill>
                  <a:srgbClr val="FFC000"/>
                </a:solidFill>
                <a:effectLst>
                  <a:outerShdw blurRad="38100" dist="50800" dir="8100000" algn="tr" rotWithShape="0">
                    <a:prstClr val="black"/>
                  </a:outerShdw>
                </a:effectLst>
                <a:latin typeface="Calibri"/>
                <a:ea typeface="Calibri"/>
                <a:cs typeface="Times New Roman"/>
              </a:rPr>
              <a:t>known</a:t>
            </a:r>
            <a:r>
              <a:rPr lang="en-US" sz="3200" dirty="0">
                <a:solidFill>
                  <a:srgbClr val="FFC000"/>
                </a:solidFill>
                <a:effectLst>
                  <a:outerShdw blurRad="38100" dist="50800" dir="8100000" algn="tr" rotWithShape="0">
                    <a:prstClr val="black"/>
                  </a:outerShdw>
                </a:effectLst>
                <a:latin typeface="Calibri"/>
                <a:ea typeface="Calibri"/>
                <a:cs typeface="Times New Roman"/>
              </a:rPr>
              <a:t> </a:t>
            </a:r>
            <a:r>
              <a:rPr lang="en-US" sz="3800" dirty="0">
                <a:solidFill>
                  <a:srgbClr val="FFC000"/>
                </a:solidFill>
                <a:effectLst>
                  <a:outerShdw blurRad="38100" dist="50800" dir="8100000" algn="tr" rotWithShape="0">
                    <a:prstClr val="black"/>
                  </a:outerShdw>
                </a:effectLst>
                <a:latin typeface="Calibri"/>
                <a:ea typeface="Calibri"/>
                <a:cs typeface="Times New Roman"/>
              </a:rPr>
              <a:t>today</a:t>
            </a:r>
            <a:r>
              <a:rPr lang="en-US" sz="3200" dirty="0">
                <a:solidFill>
                  <a:srgbClr val="FFC000"/>
                </a:solidFill>
                <a:effectLst>
                  <a:outerShdw blurRad="38100" dist="50800" dir="8100000" algn="tr" rotWithShape="0">
                    <a:prstClr val="black"/>
                  </a:outerShdw>
                </a:effectLst>
                <a:latin typeface="Calibri"/>
                <a:ea typeface="Calibri"/>
                <a:cs typeface="Times New Roman"/>
              </a:rPr>
              <a:t> </a:t>
            </a:r>
            <a:r>
              <a:rPr lang="en-US" sz="3800" dirty="0">
                <a:solidFill>
                  <a:srgbClr val="FFC000"/>
                </a:solidFill>
                <a:effectLst>
                  <a:outerShdw blurRad="38100" dist="50800" dir="8100000" algn="tr" rotWithShape="0">
                    <a:prstClr val="black"/>
                  </a:outerShdw>
                </a:effectLst>
                <a:latin typeface="Calibri"/>
                <a:ea typeface="Calibri"/>
                <a:cs typeface="Times New Roman"/>
              </a:rPr>
              <a:t>as </a:t>
            </a:r>
            <a:r>
              <a:rPr lang="en-US" sz="3800" b="1" dirty="0">
                <a:solidFill>
                  <a:srgbClr val="FFC000"/>
                </a:solidFill>
                <a:effectLst>
                  <a:outerShdw blurRad="38100" dist="50800" dir="8100000" algn="tr" rotWithShape="0">
                    <a:prstClr val="black"/>
                  </a:outerShdw>
                </a:effectLst>
                <a:latin typeface="Calibri"/>
                <a:ea typeface="Calibri"/>
                <a:cs typeface="Times New Roman"/>
              </a:rPr>
              <a:t>Princeton University</a:t>
            </a:r>
            <a:r>
              <a:rPr lang="en-US" sz="3800" dirty="0">
                <a:solidFill>
                  <a:srgbClr val="FFC000"/>
                </a:solidFill>
                <a:effectLst>
                  <a:outerShdw blurRad="38100" dist="50800" dir="8100000" algn="tr" rotWithShape="0">
                    <a:prstClr val="black"/>
                  </a:outerShdw>
                </a:effectLst>
                <a:latin typeface="Calibri"/>
                <a:ea typeface="Calibri"/>
                <a:cs typeface="Times New Roman"/>
              </a:rPr>
              <a:t>.</a:t>
            </a:r>
            <a:endParaRPr lang="en-US" sz="3800" dirty="0">
              <a:solidFill>
                <a:srgbClr val="FFC000"/>
              </a:solidFill>
              <a:effectLst>
                <a:outerShdw blurRad="38100" dist="50800" dir="8100000" algn="tr" rotWithShape="0">
                  <a:prstClr val="black"/>
                </a:outerShdw>
              </a:effectLst>
              <a:latin typeface="Calibri"/>
              <a:ea typeface="Calibri"/>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574" y="184628"/>
            <a:ext cx="5257800" cy="6413363"/>
          </a:xfrm>
          <a:prstGeom prst="rect">
            <a:avLst/>
          </a:prstGeom>
        </p:spPr>
      </p:pic>
    </p:spTree>
    <p:extLst>
      <p:ext uri="{BB962C8B-B14F-4D97-AF65-F5344CB8AC3E}">
        <p14:creationId xmlns:p14="http://schemas.microsoft.com/office/powerpoint/2010/main" val="403046327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82040"/>
          </a:xfrm>
        </p:spPr>
        <p:txBody>
          <a:bodyPr>
            <a:normAutofit fontScale="90000"/>
          </a:bodyPr>
          <a:lstStyle/>
          <a:p>
            <a:r>
              <a:rPr lang="en-US" dirty="0"/>
              <a:t>The First Great Awakening (1730-1770) God used these men to stir up life once again:</a:t>
            </a:r>
            <a:endParaRPr lang="en-US" cap="none" dirty="0"/>
          </a:p>
        </p:txBody>
      </p:sp>
      <p:sp>
        <p:nvSpPr>
          <p:cNvPr id="3" name="Content Placeholder 2"/>
          <p:cNvSpPr>
            <a:spLocks noGrp="1"/>
          </p:cNvSpPr>
          <p:nvPr>
            <p:ph idx="1"/>
          </p:nvPr>
        </p:nvSpPr>
        <p:spPr>
          <a:xfrm>
            <a:off x="152400" y="1447800"/>
            <a:ext cx="8839200" cy="5257800"/>
          </a:xfrm>
          <a:noFill/>
        </p:spPr>
        <p:txBody>
          <a:bodyPr>
            <a:noAutofit/>
          </a:bodyPr>
          <a:lstStyle/>
          <a:p>
            <a:pPr marL="0" marR="0" indent="0">
              <a:lnSpc>
                <a:spcPts val="4000"/>
              </a:lnSpc>
              <a:spcBef>
                <a:spcPts val="0"/>
              </a:spcBef>
              <a:buNone/>
            </a:pPr>
            <a:r>
              <a:rPr lang="en-US" sz="4000" b="1" dirty="0">
                <a:solidFill>
                  <a:srgbClr val="FFC000"/>
                </a:solidFill>
                <a:effectLst>
                  <a:outerShdw blurRad="38100" dist="50800" dir="8100000" algn="tr" rotWithShape="0">
                    <a:prstClr val="black"/>
                  </a:outerShdw>
                </a:effectLst>
                <a:latin typeface="Calibri"/>
                <a:ea typeface="Calibri"/>
                <a:cs typeface="Times New Roman"/>
              </a:rPr>
              <a:t>Gilbert Tennent</a:t>
            </a:r>
            <a:r>
              <a:rPr lang="en-US" sz="4000" dirty="0">
                <a:solidFill>
                  <a:srgbClr val="FFC000"/>
                </a:solidFill>
                <a:effectLst>
                  <a:outerShdw blurRad="38100" dist="50800" dir="8100000" algn="tr" rotWithShape="0">
                    <a:prstClr val="black"/>
                  </a:outerShdw>
                </a:effectLst>
                <a:latin typeface="Calibri"/>
                <a:ea typeface="Calibri"/>
                <a:cs typeface="Times New Roman"/>
              </a:rPr>
              <a:t>,</a:t>
            </a:r>
            <a:r>
              <a:rPr lang="en-US" sz="4000" b="1" dirty="0">
                <a:solidFill>
                  <a:srgbClr val="FFC000"/>
                </a:solidFill>
                <a:effectLst>
                  <a:outerShdw blurRad="38100" dist="50800" dir="8100000" algn="tr" rotWithShape="0">
                    <a:prstClr val="black"/>
                  </a:outerShdw>
                </a:effectLst>
                <a:latin typeface="Calibri"/>
                <a:ea typeface="Calibri"/>
                <a:cs typeface="Times New Roman"/>
              </a:rPr>
              <a:t> </a:t>
            </a:r>
            <a:r>
              <a:rPr lang="en-US" sz="4000" dirty="0">
                <a:solidFill>
                  <a:srgbClr val="FFC000"/>
                </a:solidFill>
                <a:effectLst>
                  <a:outerShdw blurRad="38100" dist="50800" dir="8100000" algn="tr" rotWithShape="0">
                    <a:prstClr val="black"/>
                  </a:outerShdw>
                </a:effectLst>
                <a:latin typeface="Calibri"/>
                <a:ea typeface="Calibri"/>
                <a:cs typeface="Times New Roman"/>
              </a:rPr>
              <a:t>born in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1703, 1</a:t>
            </a:r>
            <a:r>
              <a:rPr lang="en-US" sz="4000" baseline="30000" dirty="0" smtClean="0">
                <a:solidFill>
                  <a:srgbClr val="FFC000"/>
                </a:solidFill>
                <a:effectLst>
                  <a:outerShdw blurRad="38100" dist="50800" dir="8100000" algn="tr" rotWithShape="0">
                    <a:prstClr val="black"/>
                  </a:outerShdw>
                </a:effectLst>
                <a:latin typeface="Calibri"/>
                <a:ea typeface="Calibri"/>
                <a:cs typeface="Times New Roman"/>
              </a:rPr>
              <a:t>st</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 </a:t>
            </a:r>
            <a:r>
              <a:rPr lang="en-US" sz="4000" dirty="0">
                <a:solidFill>
                  <a:srgbClr val="FFC000"/>
                </a:solidFill>
                <a:effectLst>
                  <a:outerShdw blurRad="38100" dist="50800" dir="8100000" algn="tr" rotWithShape="0">
                    <a:prstClr val="black"/>
                  </a:outerShdw>
                </a:effectLst>
                <a:latin typeface="Calibri"/>
                <a:ea typeface="Calibri"/>
                <a:cs typeface="Times New Roman"/>
              </a:rPr>
              <a:t>son of William Tennent</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 who educated him at the “Log College”. Gilbert wrestled </a:t>
            </a:r>
            <a:r>
              <a:rPr lang="en-US" sz="4000" dirty="0">
                <a:solidFill>
                  <a:srgbClr val="FFC000"/>
                </a:solidFill>
                <a:effectLst>
                  <a:outerShdw blurRad="38100" dist="50800" dir="8100000" algn="tr" rotWithShape="0">
                    <a:prstClr val="black"/>
                  </a:outerShdw>
                </a:effectLst>
                <a:latin typeface="Calibri"/>
                <a:ea typeface="Calibri"/>
                <a:cs typeface="Times New Roman"/>
              </a:rPr>
              <a:t>over salvation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through </a:t>
            </a:r>
            <a:r>
              <a:rPr lang="en-US" sz="4000" dirty="0">
                <a:solidFill>
                  <a:srgbClr val="FFC000"/>
                </a:solidFill>
                <a:effectLst>
                  <a:outerShdw blurRad="38100" dist="50800" dir="8100000" algn="tr" rotWithShape="0">
                    <a:prstClr val="black"/>
                  </a:outerShdw>
                </a:effectLst>
                <a:latin typeface="Calibri"/>
                <a:ea typeface="Calibri"/>
                <a:cs typeface="Times New Roman"/>
              </a:rPr>
              <a:t>his teens,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and finally became converted when </a:t>
            </a:r>
            <a:r>
              <a:rPr lang="en-US" sz="4000" dirty="0">
                <a:solidFill>
                  <a:srgbClr val="FFC000"/>
                </a:solidFill>
                <a:effectLst>
                  <a:outerShdw blurRad="38100" dist="50800" dir="8100000" algn="tr" rotWithShape="0">
                    <a:prstClr val="black"/>
                  </a:outerShdw>
                </a:effectLst>
                <a:latin typeface="Calibri"/>
                <a:ea typeface="Calibri"/>
                <a:cs typeface="Times New Roman"/>
              </a:rPr>
              <a:t>he was twenty. Three years later he was ordained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a </a:t>
            </a:r>
            <a:r>
              <a:rPr lang="en-US" sz="4000" dirty="0">
                <a:solidFill>
                  <a:srgbClr val="FFC000"/>
                </a:solidFill>
                <a:effectLst>
                  <a:outerShdw blurRad="38100" dist="50800" dir="8100000" algn="tr" rotWithShape="0">
                    <a:prstClr val="black"/>
                  </a:outerShdw>
                </a:effectLst>
                <a:latin typeface="Calibri"/>
                <a:ea typeface="Calibri"/>
                <a:cs typeface="Times New Roman"/>
              </a:rPr>
              <a:t>Presbyterian minister and began pastoring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in </a:t>
            </a:r>
            <a:r>
              <a:rPr lang="en-US" sz="4000" dirty="0">
                <a:solidFill>
                  <a:srgbClr val="FFC000"/>
                </a:solidFill>
                <a:effectLst>
                  <a:outerShdw blurRad="38100" dist="50800" dir="8100000" algn="tr" rotWithShape="0">
                    <a:prstClr val="black"/>
                  </a:outerShdw>
                </a:effectLst>
                <a:latin typeface="Calibri"/>
                <a:ea typeface="Calibri"/>
                <a:cs typeface="Times New Roman"/>
              </a:rPr>
              <a:t>New Brunswick, New Jersey</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a:t>
            </a:r>
            <a:endParaRPr lang="en-US" sz="3800" dirty="0">
              <a:solidFill>
                <a:srgbClr val="FFC000"/>
              </a:solidFill>
              <a:effectLst>
                <a:outerShdw blurRad="38100" dist="50800" dir="8100000" algn="tr" rotWithShape="0">
                  <a:prstClr val="black"/>
                </a:outerShdw>
              </a:effectLst>
              <a:latin typeface="Calibri"/>
              <a:ea typeface="Calibri"/>
              <a:cs typeface="Times New Roman"/>
            </a:endParaRPr>
          </a:p>
        </p:txBody>
      </p:sp>
      <p:sp>
        <p:nvSpPr>
          <p:cNvPr id="4" name="TextBox 3"/>
          <p:cNvSpPr txBox="1"/>
          <p:nvPr/>
        </p:nvSpPr>
        <p:spPr>
          <a:xfrm>
            <a:off x="227371" y="1143000"/>
            <a:ext cx="8763000" cy="5632311"/>
          </a:xfrm>
          <a:prstGeom prst="rect">
            <a:avLst/>
          </a:prstGeom>
          <a:solidFill>
            <a:schemeClr val="accent2"/>
          </a:solidFill>
        </p:spPr>
        <p:txBody>
          <a:bodyPr wrap="square" rtlCol="0">
            <a:spAutoFit/>
          </a:bodyPr>
          <a:lstStyle/>
          <a:p>
            <a:r>
              <a:rPr lang="en-US" sz="3600" b="1" dirty="0">
                <a:solidFill>
                  <a:schemeClr val="accent3">
                    <a:lumMod val="50000"/>
                  </a:schemeClr>
                </a:solidFill>
              </a:rPr>
              <a:t>There he met </a:t>
            </a:r>
            <a:r>
              <a:rPr lang="en-US" sz="3600" b="1" dirty="0" err="1">
                <a:solidFill>
                  <a:schemeClr val="accent3">
                    <a:lumMod val="50000"/>
                  </a:schemeClr>
                </a:solidFill>
              </a:rPr>
              <a:t>Theodorus</a:t>
            </a:r>
            <a:r>
              <a:rPr lang="en-US" sz="3600" b="1" dirty="0">
                <a:solidFill>
                  <a:schemeClr val="accent3">
                    <a:lumMod val="50000"/>
                  </a:schemeClr>
                </a:solidFill>
              </a:rPr>
              <a:t> Frelinghuysen, a Dutch Reformed minister whose preaching emphasized holy living and conversion, echoing those of Gilbert’s father. He and Frelinghuysen formed a partnership, often preaching in each other’s churches and traveling throughout New Jersey and nearby colonies. Gilbert was a stirring, enthusiastic preacher, leading many to experience conversion.</a:t>
            </a:r>
          </a:p>
        </p:txBody>
      </p:sp>
      <p:sp>
        <p:nvSpPr>
          <p:cNvPr id="5" name="TextBox 4"/>
          <p:cNvSpPr txBox="1"/>
          <p:nvPr/>
        </p:nvSpPr>
        <p:spPr>
          <a:xfrm>
            <a:off x="227371" y="1143000"/>
            <a:ext cx="8763000" cy="5632311"/>
          </a:xfrm>
          <a:prstGeom prst="rect">
            <a:avLst/>
          </a:prstGeom>
          <a:solidFill>
            <a:schemeClr val="accent3"/>
          </a:solidFill>
        </p:spPr>
        <p:txBody>
          <a:bodyPr wrap="square" rtlCol="0">
            <a:spAutoFit/>
          </a:bodyPr>
          <a:lstStyle/>
          <a:p>
            <a:r>
              <a:rPr lang="en-US" sz="3600" b="1" dirty="0">
                <a:solidFill>
                  <a:srgbClr val="FFC000"/>
                </a:solidFill>
              </a:rPr>
              <a:t>In 1739 he met George Whitefield, with whom he shared a zeal for revival. Tennent traveled with Whitefield, introducing him to other ministers in the Middle Colonies and helping to make Whitefield’s preaching tour a success. When Whitefield returned to England, Tennent preached for several months in New England. These tours did much to unite a series of scattered, local revivals into the Great Awakening.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783" y="240239"/>
            <a:ext cx="5718175"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06256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82040"/>
          </a:xfrm>
        </p:spPr>
        <p:txBody>
          <a:bodyPr>
            <a:normAutofit fontScale="90000"/>
          </a:bodyPr>
          <a:lstStyle/>
          <a:p>
            <a:r>
              <a:rPr lang="en-US" sz="4000" dirty="0"/>
              <a:t>The First Great Awakening </a:t>
            </a:r>
            <a:r>
              <a:rPr lang="en-US" dirty="0"/>
              <a:t>(1730-1770) God used </a:t>
            </a:r>
            <a:r>
              <a:rPr lang="en-US" dirty="0" smtClean="0"/>
              <a:t>passionate </a:t>
            </a:r>
            <a:r>
              <a:rPr lang="en-US" dirty="0"/>
              <a:t>men to stir up life once again:</a:t>
            </a:r>
            <a:endParaRPr lang="en-US" cap="none" dirty="0"/>
          </a:p>
        </p:txBody>
      </p:sp>
      <p:sp>
        <p:nvSpPr>
          <p:cNvPr id="3" name="Content Placeholder 2"/>
          <p:cNvSpPr>
            <a:spLocks noGrp="1"/>
          </p:cNvSpPr>
          <p:nvPr>
            <p:ph idx="1"/>
          </p:nvPr>
        </p:nvSpPr>
        <p:spPr>
          <a:xfrm>
            <a:off x="152400" y="1219200"/>
            <a:ext cx="8839200" cy="5486400"/>
          </a:xfrm>
          <a:noFill/>
        </p:spPr>
        <p:txBody>
          <a:bodyPr>
            <a:noAutofit/>
          </a:bodyPr>
          <a:lstStyle/>
          <a:p>
            <a:pPr marL="0" marR="0" indent="0">
              <a:lnSpc>
                <a:spcPts val="4000"/>
              </a:lnSpc>
              <a:spcBef>
                <a:spcPts val="0"/>
              </a:spcBef>
              <a:buNone/>
            </a:pPr>
            <a:r>
              <a:rPr lang="en-US" sz="4000" b="1" dirty="0" smtClean="0">
                <a:solidFill>
                  <a:srgbClr val="FFC000"/>
                </a:solidFill>
                <a:effectLst>
                  <a:outerShdw blurRad="38100" dist="50800" dir="8100000" algn="tr" rotWithShape="0">
                    <a:prstClr val="black"/>
                  </a:outerShdw>
                </a:effectLst>
                <a:latin typeface="Calibri"/>
                <a:ea typeface="Calibri"/>
                <a:cs typeface="Times New Roman"/>
              </a:rPr>
              <a:t>William Tennent, Jr.</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a:t>
            </a:r>
            <a:r>
              <a:rPr lang="en-US" sz="4000" b="1" dirty="0" smtClean="0">
                <a:solidFill>
                  <a:srgbClr val="FFC000"/>
                </a:solidFill>
                <a:effectLst>
                  <a:outerShdw blurRad="38100" dist="50800" dir="8100000" algn="tr" rotWithShape="0">
                    <a:prstClr val="black"/>
                  </a:outerShdw>
                </a:effectLst>
                <a:latin typeface="Calibri"/>
                <a:ea typeface="Calibri"/>
                <a:cs typeface="Times New Roman"/>
              </a:rPr>
              <a:t> </a:t>
            </a:r>
            <a:r>
              <a:rPr lang="en-US" sz="4000" dirty="0">
                <a:solidFill>
                  <a:srgbClr val="FFC000"/>
                </a:solidFill>
                <a:effectLst>
                  <a:outerShdw blurRad="38100" dist="50800" dir="8100000" algn="tr" rotWithShape="0">
                    <a:prstClr val="black"/>
                  </a:outerShdw>
                </a:effectLst>
                <a:latin typeface="Calibri"/>
                <a:ea typeface="Calibri"/>
                <a:cs typeface="Times New Roman"/>
              </a:rPr>
              <a:t>born in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1705, 2</a:t>
            </a:r>
            <a:r>
              <a:rPr lang="en-US" sz="4000" baseline="30000" dirty="0" smtClean="0">
                <a:solidFill>
                  <a:srgbClr val="FFC000"/>
                </a:solidFill>
                <a:effectLst>
                  <a:outerShdw blurRad="38100" dist="50800" dir="8100000" algn="tr" rotWithShape="0">
                    <a:prstClr val="black"/>
                  </a:outerShdw>
                </a:effectLst>
                <a:latin typeface="Calibri"/>
                <a:ea typeface="Calibri"/>
                <a:cs typeface="Times New Roman"/>
              </a:rPr>
              <a:t>nd</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 </a:t>
            </a:r>
            <a:r>
              <a:rPr lang="en-US" sz="4000" dirty="0">
                <a:solidFill>
                  <a:srgbClr val="FFC000"/>
                </a:solidFill>
                <a:effectLst>
                  <a:outerShdw blurRad="38100" dist="50800" dir="8100000" algn="tr" rotWithShape="0">
                    <a:prstClr val="black"/>
                  </a:outerShdw>
                </a:effectLst>
                <a:latin typeface="Calibri"/>
                <a:ea typeface="Calibri"/>
                <a:cs typeface="Times New Roman"/>
              </a:rPr>
              <a:t>son of William Tennent,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was also educated by his father in the “Log College”. </a:t>
            </a:r>
            <a:r>
              <a:rPr lang="en-US" sz="4000" dirty="0">
                <a:solidFill>
                  <a:srgbClr val="FFC000"/>
                </a:solidFill>
                <a:effectLst>
                  <a:outerShdw blurRad="38100" dist="50800" dir="8100000" algn="tr" rotWithShape="0">
                    <a:prstClr val="black"/>
                  </a:outerShdw>
                </a:effectLst>
                <a:latin typeface="Calibri"/>
                <a:ea typeface="Calibri"/>
                <a:cs typeface="Times New Roman"/>
              </a:rPr>
              <a:t>After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completing </a:t>
            </a:r>
            <a:r>
              <a:rPr lang="en-US" sz="4000" dirty="0">
                <a:solidFill>
                  <a:srgbClr val="FFC000"/>
                </a:solidFill>
                <a:effectLst>
                  <a:outerShdw blurRad="38100" dist="50800" dir="8100000" algn="tr" rotWithShape="0">
                    <a:prstClr val="black"/>
                  </a:outerShdw>
                </a:effectLst>
                <a:latin typeface="Calibri"/>
                <a:ea typeface="Calibri"/>
                <a:cs typeface="Times New Roman"/>
              </a:rPr>
              <a:t>his education at the Log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College, he </a:t>
            </a:r>
            <a:r>
              <a:rPr lang="en-US" sz="4000" dirty="0">
                <a:solidFill>
                  <a:srgbClr val="FFC000"/>
                </a:solidFill>
                <a:effectLst>
                  <a:outerShdw blurRad="38100" dist="50800" dir="8100000" algn="tr" rotWithShape="0">
                    <a:prstClr val="black"/>
                  </a:outerShdw>
                </a:effectLst>
                <a:latin typeface="Calibri"/>
                <a:ea typeface="Calibri"/>
                <a:cs typeface="Times New Roman"/>
              </a:rPr>
              <a:t>commenced study for ordination.  However it was during his studies that Tennent experienced one of the most remarkable events you’ll ever hear about.  Its called ‘The Trance’ – an unexplainable descent into such a state </a:t>
            </a:r>
            <a:r>
              <a:rPr lang="en-US" sz="4000" dirty="0" smtClean="0">
                <a:solidFill>
                  <a:srgbClr val="FFC000"/>
                </a:solidFill>
                <a:effectLst>
                  <a:outerShdw blurRad="38100" dist="50800" dir="8100000" algn="tr" rotWithShape="0">
                    <a:prstClr val="black"/>
                  </a:outerShdw>
                </a:effectLst>
                <a:latin typeface="Calibri"/>
                <a:ea typeface="Calibri"/>
                <a:cs typeface="Times New Roman"/>
              </a:rPr>
              <a:t>of</a:t>
            </a:r>
            <a:endParaRPr lang="en-US" sz="3800" dirty="0">
              <a:solidFill>
                <a:srgbClr val="FFC000"/>
              </a:solidFill>
              <a:effectLst>
                <a:outerShdw blurRad="38100" dist="50800" dir="8100000" algn="tr" rotWithShape="0">
                  <a:prstClr val="black"/>
                </a:outerShdw>
              </a:effectLst>
              <a:latin typeface="Calibri"/>
              <a:ea typeface="Calibri"/>
              <a:cs typeface="Times New Roman"/>
            </a:endParaRPr>
          </a:p>
        </p:txBody>
      </p:sp>
      <p:sp>
        <p:nvSpPr>
          <p:cNvPr id="5" name="Content Placeholder 2"/>
          <p:cNvSpPr txBox="1">
            <a:spLocks/>
          </p:cNvSpPr>
          <p:nvPr/>
        </p:nvSpPr>
        <p:spPr>
          <a:xfrm>
            <a:off x="213851" y="1143000"/>
            <a:ext cx="8686800" cy="5486400"/>
          </a:xfrm>
          <a:prstGeom prst="rect">
            <a:avLst/>
          </a:prstGeom>
          <a:solidFill>
            <a:srgbClr val="FFC000"/>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4000" dirty="0" smtClean="0">
                <a:solidFill>
                  <a:schemeClr val="accent3">
                    <a:lumMod val="75000"/>
                  </a:schemeClr>
                </a:solidFill>
                <a:effectLst>
                  <a:outerShdw blurRad="38100" dist="50800" dir="8100000" algn="tr" rotWithShape="0">
                    <a:prstClr val="black">
                      <a:alpha val="41000"/>
                    </a:prstClr>
                  </a:outerShdw>
                </a:effectLst>
                <a:latin typeface="Calibri"/>
                <a:ea typeface="Calibri"/>
                <a:cs typeface="Times New Roman"/>
              </a:rPr>
              <a:t>unconsciousness that he was pronounced dead and was fifteen minutes away from being buried before he suddenly and without provocation woke straight up.  He had lost his entire memory but otherwise recovered without any seeming effect of the trauma.  And then, several weeks later, again without any provocation, all of his memories and mental faculties returned. </a:t>
            </a:r>
            <a:endParaRPr lang="en-US" sz="3800" dirty="0">
              <a:solidFill>
                <a:schemeClr val="accent3">
                  <a:lumMod val="75000"/>
                </a:schemeClr>
              </a:solidFill>
              <a:effectLst>
                <a:outerShdw blurRad="38100" dist="50800" dir="8100000" algn="tr" rotWithShape="0">
                  <a:prstClr val="black">
                    <a:alpha val="41000"/>
                  </a:prstClr>
                </a:outerShdw>
              </a:effectLst>
              <a:latin typeface="Calibri"/>
              <a:ea typeface="Calibri"/>
              <a:cs typeface="Times New Roman"/>
            </a:endParaRPr>
          </a:p>
        </p:txBody>
      </p:sp>
      <p:sp>
        <p:nvSpPr>
          <p:cNvPr id="6" name="Content Placeholder 2"/>
          <p:cNvSpPr txBox="1">
            <a:spLocks/>
          </p:cNvSpPr>
          <p:nvPr/>
        </p:nvSpPr>
        <p:spPr>
          <a:xfrm>
            <a:off x="213851" y="1143000"/>
            <a:ext cx="8686800" cy="5486400"/>
          </a:xfrm>
          <a:prstGeom prst="rect">
            <a:avLst/>
          </a:prstGeom>
          <a:solidFill>
            <a:schemeClr val="accent3"/>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ts val="4000"/>
              </a:lnSpc>
              <a:spcBef>
                <a:spcPts val="0"/>
              </a:spcBef>
              <a:buNone/>
            </a:pPr>
            <a:r>
              <a:rPr lang="en-US" sz="4000" dirty="0">
                <a:solidFill>
                  <a:srgbClr val="FFC000"/>
                </a:solidFill>
                <a:effectLst>
                  <a:outerShdw blurRad="38100" dist="50800" dir="8100000" algn="tr" rotWithShape="0">
                    <a:prstClr val="black">
                      <a:alpha val="41000"/>
                    </a:prstClr>
                  </a:outerShdw>
                </a:effectLst>
                <a:latin typeface="Calibri"/>
                <a:ea typeface="Calibri"/>
                <a:cs typeface="Times New Roman"/>
              </a:rPr>
              <a:t>His brother John had accepted the pastorate at Old Scots Presbyterian Church in Freehold, New Jersey.  </a:t>
            </a:r>
            <a:r>
              <a:rPr lang="en-US" sz="4000" dirty="0" smtClean="0">
                <a:solidFill>
                  <a:srgbClr val="FFC000"/>
                </a:solidFill>
                <a:effectLst>
                  <a:outerShdw blurRad="38100" dist="50800" dir="8100000" algn="tr" rotWithShape="0">
                    <a:prstClr val="black">
                      <a:alpha val="41000"/>
                    </a:prstClr>
                  </a:outerShdw>
                </a:effectLst>
                <a:latin typeface="Calibri"/>
                <a:ea typeface="Calibri"/>
                <a:cs typeface="Times New Roman"/>
              </a:rPr>
              <a:t>When </a:t>
            </a:r>
            <a:r>
              <a:rPr lang="en-US" sz="4000" dirty="0">
                <a:solidFill>
                  <a:srgbClr val="FFC000"/>
                </a:solidFill>
                <a:effectLst>
                  <a:outerShdw blurRad="38100" dist="50800" dir="8100000" algn="tr" rotWithShape="0">
                    <a:prstClr val="black">
                      <a:alpha val="41000"/>
                    </a:prstClr>
                  </a:outerShdw>
                </a:effectLst>
                <a:latin typeface="Calibri"/>
                <a:ea typeface="Calibri"/>
                <a:cs typeface="Times New Roman"/>
              </a:rPr>
              <a:t>John died </a:t>
            </a:r>
            <a:r>
              <a:rPr lang="en-US" sz="4000" dirty="0" smtClean="0">
                <a:solidFill>
                  <a:srgbClr val="FFC000"/>
                </a:solidFill>
                <a:effectLst>
                  <a:outerShdw blurRad="38100" dist="50800" dir="8100000" algn="tr" rotWithShape="0">
                    <a:prstClr val="black">
                      <a:alpha val="41000"/>
                    </a:prstClr>
                  </a:outerShdw>
                </a:effectLst>
                <a:latin typeface="Calibri"/>
                <a:ea typeface="Calibri"/>
                <a:cs typeface="Times New Roman"/>
              </a:rPr>
              <a:t>unexpectedly, the </a:t>
            </a:r>
            <a:r>
              <a:rPr lang="en-US" sz="4000" dirty="0">
                <a:solidFill>
                  <a:srgbClr val="FFC000"/>
                </a:solidFill>
                <a:effectLst>
                  <a:outerShdw blurRad="38100" dist="50800" dir="8100000" algn="tr" rotWithShape="0">
                    <a:prstClr val="black">
                      <a:alpha val="41000"/>
                    </a:prstClr>
                  </a:outerShdw>
                </a:effectLst>
                <a:latin typeface="Calibri"/>
                <a:ea typeface="Calibri"/>
                <a:cs typeface="Times New Roman"/>
              </a:rPr>
              <a:t>Presbytery sent William in as his replacement.  William </a:t>
            </a:r>
            <a:r>
              <a:rPr lang="en-US" sz="4000" dirty="0" smtClean="0">
                <a:solidFill>
                  <a:srgbClr val="FFC000"/>
                </a:solidFill>
                <a:effectLst>
                  <a:outerShdw blurRad="38100" dist="50800" dir="8100000" algn="tr" rotWithShape="0">
                    <a:prstClr val="black">
                      <a:alpha val="41000"/>
                    </a:prstClr>
                  </a:outerShdw>
                </a:effectLst>
                <a:latin typeface="Calibri"/>
                <a:ea typeface="Calibri"/>
                <a:cs typeface="Times New Roman"/>
              </a:rPr>
              <a:t>Tennent, Jr. began </a:t>
            </a:r>
            <a:r>
              <a:rPr lang="en-US" sz="4000" dirty="0">
                <a:solidFill>
                  <a:srgbClr val="FFC000"/>
                </a:solidFill>
                <a:effectLst>
                  <a:outerShdw blurRad="38100" dist="50800" dir="8100000" algn="tr" rotWithShape="0">
                    <a:prstClr val="black">
                      <a:alpha val="41000"/>
                    </a:prstClr>
                  </a:outerShdw>
                </a:effectLst>
                <a:latin typeface="Calibri"/>
                <a:ea typeface="Calibri"/>
                <a:cs typeface="Times New Roman"/>
              </a:rPr>
              <a:t>his service at Old Scots in 1732.  It was the only church he would ever pastor. </a:t>
            </a:r>
            <a:r>
              <a:rPr lang="en-US" sz="4000" dirty="0" smtClean="0">
                <a:solidFill>
                  <a:srgbClr val="FFC000"/>
                </a:solidFill>
                <a:effectLst>
                  <a:outerShdw blurRad="38100" dist="50800" dir="8100000" algn="tr" rotWithShape="0">
                    <a:prstClr val="black">
                      <a:alpha val="41000"/>
                    </a:prstClr>
                  </a:outerShdw>
                </a:effectLst>
                <a:latin typeface="Calibri"/>
                <a:ea typeface="Calibri"/>
                <a:cs typeface="Times New Roman"/>
              </a:rPr>
              <a:t>He was a beloved pastor who was committed to preaching an evangelical gospel of the new birth </a:t>
            </a:r>
            <a:endParaRPr lang="en-US" sz="3800" dirty="0">
              <a:solidFill>
                <a:srgbClr val="FFC000"/>
              </a:solidFill>
              <a:effectLst>
                <a:outerShdw blurRad="38100" dist="50800" dir="8100000" algn="tr" rotWithShape="0">
                  <a:prstClr val="black">
                    <a:alpha val="41000"/>
                  </a:prstClr>
                </a:outerShdw>
              </a:effectLst>
              <a:latin typeface="Calibri"/>
              <a:ea typeface="Calibri"/>
              <a:cs typeface="Times New Roman"/>
            </a:endParaRPr>
          </a:p>
        </p:txBody>
      </p:sp>
      <p:sp>
        <p:nvSpPr>
          <p:cNvPr id="7" name="Content Placeholder 2"/>
          <p:cNvSpPr txBox="1">
            <a:spLocks/>
          </p:cNvSpPr>
          <p:nvPr/>
        </p:nvSpPr>
        <p:spPr>
          <a:xfrm>
            <a:off x="251475" y="1165123"/>
            <a:ext cx="8686800" cy="5486400"/>
          </a:xfrm>
          <a:prstGeom prst="rect">
            <a:avLst/>
          </a:prstGeom>
          <a:solidFill>
            <a:srgbClr val="FFC000"/>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ts val="4000"/>
              </a:lnSpc>
              <a:spcBef>
                <a:spcPts val="0"/>
              </a:spcBef>
              <a:buNone/>
            </a:pPr>
            <a:r>
              <a:rPr lang="en-US" sz="4000" dirty="0">
                <a:solidFill>
                  <a:schemeClr val="accent3">
                    <a:lumMod val="75000"/>
                  </a:schemeClr>
                </a:solidFill>
                <a:effectLst>
                  <a:outerShdw blurRad="38100" dist="50800" dir="8100000" algn="tr" rotWithShape="0">
                    <a:prstClr val="black">
                      <a:alpha val="41000"/>
                    </a:prstClr>
                  </a:outerShdw>
                </a:effectLst>
                <a:latin typeface="Calibri"/>
                <a:ea typeface="Calibri"/>
                <a:cs typeface="Times New Roman"/>
              </a:rPr>
              <a:t>a</a:t>
            </a:r>
            <a:r>
              <a:rPr lang="en-US" sz="4000" dirty="0" smtClean="0">
                <a:solidFill>
                  <a:schemeClr val="accent3">
                    <a:lumMod val="75000"/>
                  </a:schemeClr>
                </a:solidFill>
                <a:effectLst>
                  <a:outerShdw blurRad="38100" dist="50800" dir="8100000" algn="tr" rotWithShape="0">
                    <a:prstClr val="black">
                      <a:alpha val="41000"/>
                    </a:prstClr>
                  </a:outerShdw>
                </a:effectLst>
                <a:latin typeface="Calibri"/>
                <a:ea typeface="Calibri"/>
                <a:cs typeface="Times New Roman"/>
              </a:rPr>
              <a:t>nd the doctrines of grace. </a:t>
            </a:r>
            <a:r>
              <a:rPr lang="en-US" sz="3800" dirty="0">
                <a:solidFill>
                  <a:schemeClr val="accent3">
                    <a:lumMod val="75000"/>
                  </a:schemeClr>
                </a:solidFill>
                <a:effectLst>
                  <a:outerShdw blurRad="38100" dist="50800" dir="8100000" algn="tr" rotWithShape="0">
                    <a:prstClr val="black">
                      <a:alpha val="41000"/>
                    </a:prstClr>
                  </a:outerShdw>
                </a:effectLst>
                <a:latin typeface="Calibri"/>
                <a:ea typeface="Calibri"/>
                <a:cs typeface="Times New Roman"/>
              </a:rPr>
              <a:t>Old Scotts Church was strategically situated at a midpoint between the middle colonies and New England.  It became a key support point for the Great Awakening throughout the 1730’s and 40’s.  In fact, it is the only church where William Tennent, Jr, Gilbert Tennent, George Whitefield, Jonathan Edwards and David Brainerd all preached from the church pulpit.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
        <p:nvSpPr>
          <p:cNvPr id="8" name="Content Placeholder 2"/>
          <p:cNvSpPr txBox="1">
            <a:spLocks/>
          </p:cNvSpPr>
          <p:nvPr/>
        </p:nvSpPr>
        <p:spPr>
          <a:xfrm>
            <a:off x="244101" y="1162665"/>
            <a:ext cx="8686800" cy="5486400"/>
          </a:xfrm>
          <a:prstGeom prst="rect">
            <a:avLst/>
          </a:prstGeom>
          <a:solidFill>
            <a:schemeClr val="accent3"/>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nSpc>
                <a:spcPts val="4000"/>
              </a:lnSpc>
              <a:spcBef>
                <a:spcPts val="0"/>
              </a:spcBef>
              <a:buNone/>
            </a:pPr>
            <a:r>
              <a:rPr lang="en-US" sz="4000" dirty="0">
                <a:solidFill>
                  <a:srgbClr val="FFC000"/>
                </a:solidFill>
                <a:effectLst>
                  <a:outerShdw blurRad="38100" dist="50800" dir="8100000" algn="tr" rotWithShape="0">
                    <a:prstClr val="black">
                      <a:alpha val="41000"/>
                    </a:prstClr>
                  </a:outerShdw>
                </a:effectLst>
                <a:latin typeface="Calibri"/>
                <a:ea typeface="Calibri"/>
                <a:cs typeface="Times New Roman"/>
              </a:rPr>
              <a:t>Less than a year after the </a:t>
            </a:r>
            <a:r>
              <a:rPr lang="en-US" sz="4000" dirty="0" smtClean="0">
                <a:solidFill>
                  <a:srgbClr val="FFC000"/>
                </a:solidFill>
                <a:effectLst>
                  <a:outerShdw blurRad="38100" dist="50800" dir="8100000" algn="tr" rotWithShape="0">
                    <a:prstClr val="black">
                      <a:alpha val="41000"/>
                    </a:prstClr>
                  </a:outerShdw>
                </a:effectLst>
                <a:latin typeface="Calibri"/>
                <a:ea typeface="Calibri"/>
                <a:cs typeface="Times New Roman"/>
              </a:rPr>
              <a:t>American Revolution </a:t>
            </a:r>
            <a:r>
              <a:rPr lang="en-US" sz="4000" dirty="0">
                <a:solidFill>
                  <a:srgbClr val="FFC000"/>
                </a:solidFill>
                <a:effectLst>
                  <a:outerShdw blurRad="38100" dist="50800" dir="8100000" algn="tr" rotWithShape="0">
                    <a:prstClr val="black">
                      <a:alpha val="41000"/>
                    </a:prstClr>
                  </a:outerShdw>
                </a:effectLst>
                <a:latin typeface="Calibri"/>
                <a:ea typeface="Calibri"/>
                <a:cs typeface="Times New Roman"/>
              </a:rPr>
              <a:t>broke out, in March 1777, Reverend Tennent was finally called home.  Knowing that he was considered a traitor by the British, the people of Old Scots Church had their beloved pastor buried without markings under the floor of their sanctuary, where he remains to this day.</a:t>
            </a:r>
            <a:endParaRPr lang="en-US" sz="3800" dirty="0">
              <a:solidFill>
                <a:srgbClr val="FFC000"/>
              </a:solidFill>
              <a:effectLst>
                <a:outerShdw blurRad="38100" dist="50800" dir="8100000" algn="tr" rotWithShape="0">
                  <a:prstClr val="black">
                    <a:alpha val="41000"/>
                  </a:prstClr>
                </a:outerShdw>
              </a:effectLst>
              <a:latin typeface="Calibri"/>
              <a:ea typeface="Calibri"/>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801" y="213852"/>
            <a:ext cx="5412899" cy="6437671"/>
          </a:xfrm>
          <a:prstGeom prst="rect">
            <a:avLst/>
          </a:prstGeom>
        </p:spPr>
      </p:pic>
    </p:spTree>
    <p:extLst>
      <p:ext uri="{BB962C8B-B14F-4D97-AF65-F5344CB8AC3E}">
        <p14:creationId xmlns:p14="http://schemas.microsoft.com/office/powerpoint/2010/main" val="105336225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82040"/>
          </a:xfrm>
        </p:spPr>
        <p:txBody>
          <a:bodyPr>
            <a:normAutofit fontScale="90000"/>
          </a:bodyPr>
          <a:lstStyle/>
          <a:p>
            <a:r>
              <a:rPr lang="en-US" dirty="0"/>
              <a:t>The First Great Awakening (1730-1770) God used these men to stir up life once again:</a:t>
            </a:r>
            <a:endParaRPr lang="en-US" cap="none" dirty="0"/>
          </a:p>
        </p:txBody>
      </p:sp>
      <p:sp>
        <p:nvSpPr>
          <p:cNvPr id="3" name="Content Placeholder 2"/>
          <p:cNvSpPr>
            <a:spLocks noGrp="1"/>
          </p:cNvSpPr>
          <p:nvPr>
            <p:ph idx="1"/>
          </p:nvPr>
        </p:nvSpPr>
        <p:spPr>
          <a:xfrm>
            <a:off x="160512" y="1219200"/>
            <a:ext cx="8839200" cy="5181600"/>
          </a:xfrm>
          <a:noFill/>
        </p:spPr>
        <p:txBody>
          <a:bodyPr>
            <a:noAutofit/>
          </a:bodyPr>
          <a:lstStyle/>
          <a:p>
            <a:pPr marL="0" marR="0" indent="0">
              <a:lnSpc>
                <a:spcPts val="4000"/>
              </a:lnSpc>
              <a:spcBef>
                <a:spcPts val="0"/>
              </a:spcBef>
              <a:buNone/>
            </a:pPr>
            <a:r>
              <a:rPr lang="en-US" sz="4000" b="1" dirty="0">
                <a:solidFill>
                  <a:srgbClr val="FFC000"/>
                </a:solidFill>
                <a:effectLst>
                  <a:outerShdw blurRad="38100" dist="50800" dir="8100000" algn="tr" rotWithShape="0">
                    <a:prstClr val="black"/>
                  </a:outerShdw>
                </a:effectLst>
                <a:latin typeface="Calibri"/>
                <a:ea typeface="Calibri"/>
                <a:cs typeface="Times New Roman"/>
              </a:rPr>
              <a:t>John and Charles Wesley – </a:t>
            </a:r>
            <a:r>
              <a:rPr lang="en-US" sz="4000" dirty="0">
                <a:solidFill>
                  <a:srgbClr val="FFC000"/>
                </a:solidFill>
                <a:effectLst>
                  <a:outerShdw blurRad="38100" dist="50800" dir="8100000" algn="tr" rotWithShape="0">
                    <a:prstClr val="black"/>
                  </a:outerShdw>
                </a:effectLst>
                <a:latin typeface="Calibri"/>
                <a:ea typeface="Calibri"/>
                <a:cs typeface="Times New Roman"/>
              </a:rPr>
              <a:t>John was born in 1703 and Charles in 1707 to Samuel Wesley and Susanna (Annesley) Wesley. They were schooled at home by Susanna until they entered Oxford University. While John was away for two years to help his father, Charles formed a group of young men interested in spiritual growth. </a:t>
            </a:r>
            <a:endParaRPr lang="en-US" sz="3800" dirty="0">
              <a:solidFill>
                <a:srgbClr val="FFC000"/>
              </a:solidFill>
              <a:effectLst>
                <a:outerShdw blurRad="38100" dist="50800" dir="8100000" algn="tr" rotWithShape="0">
                  <a:prstClr val="black"/>
                </a:outerShdw>
              </a:effectLst>
              <a:latin typeface="Calibri"/>
              <a:ea typeface="Calibri"/>
              <a:cs typeface="Times New Roman"/>
            </a:endParaRPr>
          </a:p>
        </p:txBody>
      </p:sp>
      <p:sp>
        <p:nvSpPr>
          <p:cNvPr id="4" name="TextBox 3"/>
          <p:cNvSpPr txBox="1"/>
          <p:nvPr/>
        </p:nvSpPr>
        <p:spPr>
          <a:xfrm>
            <a:off x="198612" y="1210449"/>
            <a:ext cx="8763000" cy="5632311"/>
          </a:xfrm>
          <a:prstGeom prst="rect">
            <a:avLst/>
          </a:prstGeom>
          <a:solidFill>
            <a:schemeClr val="accent3"/>
          </a:solidFill>
        </p:spPr>
        <p:txBody>
          <a:bodyPr wrap="square" rtlCol="0">
            <a:spAutoFit/>
          </a:bodyPr>
          <a:lstStyle/>
          <a:p>
            <a:r>
              <a:rPr lang="en-US" sz="3600" dirty="0">
                <a:solidFill>
                  <a:srgbClr val="FFC000"/>
                </a:solidFill>
              </a:rPr>
              <a:t>John quickly became a leader in this group that they named Methodists because they followed strict methods of spiritual growth. In 1735 both John and Charles came to America to the colony of Georgia, but two years later, discouraged, they returned to England. Then, on May 24, 1738, in a small meeting in </a:t>
            </a:r>
            <a:r>
              <a:rPr lang="en-US" sz="3600" dirty="0" err="1">
                <a:solidFill>
                  <a:srgbClr val="FFC000"/>
                </a:solidFill>
              </a:rPr>
              <a:t>Aldersgate</a:t>
            </a:r>
            <a:r>
              <a:rPr lang="en-US" sz="3600" dirty="0">
                <a:solidFill>
                  <a:srgbClr val="FFC000"/>
                </a:solidFill>
              </a:rPr>
              <a:t> Street, London, John Wesley had an experience in which his "heart was strangely warmed."</a:t>
            </a:r>
          </a:p>
        </p:txBody>
      </p:sp>
      <p:sp>
        <p:nvSpPr>
          <p:cNvPr id="5" name="TextBox 4"/>
          <p:cNvSpPr txBox="1"/>
          <p:nvPr/>
        </p:nvSpPr>
        <p:spPr>
          <a:xfrm>
            <a:off x="229092" y="1225689"/>
            <a:ext cx="8763000" cy="5632311"/>
          </a:xfrm>
          <a:prstGeom prst="rect">
            <a:avLst/>
          </a:prstGeom>
          <a:solidFill>
            <a:schemeClr val="accent2"/>
          </a:solidFill>
        </p:spPr>
        <p:txBody>
          <a:bodyPr wrap="square" rtlCol="0">
            <a:spAutoFit/>
          </a:bodyPr>
          <a:lstStyle/>
          <a:p>
            <a:r>
              <a:rPr lang="en-US" sz="3600" dirty="0">
                <a:solidFill>
                  <a:schemeClr val="accent3">
                    <a:lumMod val="50000"/>
                  </a:schemeClr>
                </a:solidFill>
              </a:rPr>
              <a:t>After this spiritual conversion, John understood salvation by faith in Christ alone and devoted his life to evangelism. Charles began reading Martin Luther's volume on Galatians in 1738, while ill. He wrote in his diary, "I labored, waited, and prayed to feel 'who loved me, and gave himself for me.'" He shortly found himself convinced, and wrote in his journal, "I now found myself at peace with God, and rejoice in hope of loving Christ."</a:t>
            </a:r>
          </a:p>
        </p:txBody>
      </p:sp>
      <p:sp>
        <p:nvSpPr>
          <p:cNvPr id="6" name="TextBox 5"/>
          <p:cNvSpPr txBox="1"/>
          <p:nvPr/>
        </p:nvSpPr>
        <p:spPr>
          <a:xfrm>
            <a:off x="198612" y="1240929"/>
            <a:ext cx="8763000" cy="5632311"/>
          </a:xfrm>
          <a:prstGeom prst="rect">
            <a:avLst/>
          </a:prstGeom>
          <a:solidFill>
            <a:schemeClr val="accent3"/>
          </a:solidFill>
        </p:spPr>
        <p:txBody>
          <a:bodyPr wrap="square" rtlCol="0">
            <a:spAutoFit/>
          </a:bodyPr>
          <a:lstStyle/>
          <a:p>
            <a:r>
              <a:rPr lang="en-US" sz="3600" dirty="0">
                <a:solidFill>
                  <a:srgbClr val="FFC000"/>
                </a:solidFill>
              </a:rPr>
              <a:t>Two days later he began writing a hymn celebrating his conversion. At evangelist George Whitefield's instigation, John and Charles eventually submitted to "be more vile" and do the unthinkable: preach outside of church buildings. During his ministry, John travelled 250,000 miles on horseback, averaging 20 miles a day for 40 years. He knew 10 languages, produced 400 books, and preached 40,000 sermons. </a:t>
            </a:r>
          </a:p>
        </p:txBody>
      </p:sp>
      <p:sp>
        <p:nvSpPr>
          <p:cNvPr id="7" name="TextBox 6"/>
          <p:cNvSpPr txBox="1"/>
          <p:nvPr/>
        </p:nvSpPr>
        <p:spPr>
          <a:xfrm>
            <a:off x="229092" y="1256169"/>
            <a:ext cx="8763000" cy="5632311"/>
          </a:xfrm>
          <a:prstGeom prst="rect">
            <a:avLst/>
          </a:prstGeom>
          <a:solidFill>
            <a:schemeClr val="accent2"/>
          </a:solidFill>
        </p:spPr>
        <p:txBody>
          <a:bodyPr wrap="square" rtlCol="0">
            <a:spAutoFit/>
          </a:bodyPr>
          <a:lstStyle/>
          <a:p>
            <a:r>
              <a:rPr lang="en-US" sz="3600" dirty="0">
                <a:solidFill>
                  <a:schemeClr val="accent3">
                    <a:lumMod val="50000"/>
                  </a:schemeClr>
                </a:solidFill>
              </a:rPr>
              <a:t>Throughout his adult life, Charles wrote verse, predominantly hymns for use in Methodist meetings. He produced 56 volumes of hymns in 53 years, producing in his lyrics what brother John called a "distinct and full account of scriptural Christianity."  Hundreds of thousands came to know the Lord during their ministry</a:t>
            </a:r>
            <a:r>
              <a:rPr lang="en-US" sz="3600" dirty="0" smtClean="0">
                <a:solidFill>
                  <a:schemeClr val="accent3">
                    <a:lumMod val="50000"/>
                  </a:schemeClr>
                </a:solidFill>
              </a:rPr>
              <a:t>.</a:t>
            </a:r>
          </a:p>
          <a:p>
            <a:endParaRPr lang="en-US" sz="3600" dirty="0">
              <a:solidFill>
                <a:schemeClr val="accent3">
                  <a:lumMod val="50000"/>
                </a:schemeClr>
              </a:solidFill>
            </a:endParaRPr>
          </a:p>
          <a:p>
            <a:endParaRPr lang="en-US" sz="3600" dirty="0" smtClean="0">
              <a:solidFill>
                <a:schemeClr val="accent3">
                  <a:lumMod val="50000"/>
                </a:schemeClr>
              </a:solidFill>
            </a:endParaRPr>
          </a:p>
          <a:p>
            <a:endParaRPr lang="en-US" sz="3600" dirty="0">
              <a:solidFill>
                <a:schemeClr val="accent3">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412" y="175262"/>
            <a:ext cx="5105400" cy="66333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744302"/>
            <a:ext cx="9144000" cy="6096000"/>
          </a:xfrm>
          <a:prstGeom prst="rect">
            <a:avLst/>
          </a:prstGeom>
        </p:spPr>
      </p:pic>
    </p:spTree>
    <p:extLst>
      <p:ext uri="{BB962C8B-B14F-4D97-AF65-F5344CB8AC3E}">
        <p14:creationId xmlns:p14="http://schemas.microsoft.com/office/powerpoint/2010/main" val="1435894765"/>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noAutofit/>
          </a:bodyPr>
          <a:lstStyle/>
          <a:p>
            <a:r>
              <a:rPr lang="en-US" dirty="0"/>
              <a:t>Revelation 3:7-13</a:t>
            </a:r>
            <a:endParaRPr lang="en-US" cap="none" dirty="0"/>
          </a:p>
        </p:txBody>
      </p:sp>
      <p:sp>
        <p:nvSpPr>
          <p:cNvPr id="3" name="Content Placeholder 2"/>
          <p:cNvSpPr>
            <a:spLocks noGrp="1"/>
          </p:cNvSpPr>
          <p:nvPr>
            <p:ph idx="1"/>
          </p:nvPr>
        </p:nvSpPr>
        <p:spPr>
          <a:xfrm>
            <a:off x="762000" y="1066800"/>
            <a:ext cx="7620000" cy="5257800"/>
          </a:xfrm>
          <a:noFill/>
        </p:spPr>
        <p:txBody>
          <a:bodyPr>
            <a:normAutofit lnSpcReduction="10000"/>
          </a:bodyPr>
          <a:lstStyle/>
          <a:p>
            <a:pPr marL="0" indent="0">
              <a:buNone/>
            </a:pPr>
            <a:r>
              <a:rPr lang="en-US" sz="4000" i="1" dirty="0">
                <a:solidFill>
                  <a:schemeClr val="accent2">
                    <a:lumMod val="60000"/>
                    <a:lumOff val="40000"/>
                  </a:schemeClr>
                </a:solidFill>
              </a:rPr>
              <a:t>And to the angel of the church in Philadelphia write,</a:t>
            </a:r>
          </a:p>
          <a:p>
            <a:pPr marL="0" indent="0">
              <a:buNone/>
            </a:pPr>
            <a:r>
              <a:rPr lang="en-US" sz="4000" i="1" dirty="0">
                <a:solidFill>
                  <a:schemeClr val="accent2">
                    <a:lumMod val="60000"/>
                    <a:lumOff val="40000"/>
                  </a:schemeClr>
                </a:solidFill>
              </a:rPr>
              <a:t>‘These things says He who is holy, He who is true, “He who has the key of David, He who opens and no one shuts, and shuts and no one opens”: </a:t>
            </a:r>
            <a:r>
              <a:rPr lang="en-US" sz="4000" i="1" dirty="0" smtClean="0">
                <a:solidFill>
                  <a:schemeClr val="accent2">
                    <a:lumMod val="60000"/>
                    <a:lumOff val="40000"/>
                  </a:schemeClr>
                </a:solidFill>
              </a:rPr>
              <a:t>“</a:t>
            </a:r>
            <a:r>
              <a:rPr lang="en-US" sz="4000" i="1" dirty="0">
                <a:solidFill>
                  <a:schemeClr val="accent2">
                    <a:lumMod val="60000"/>
                    <a:lumOff val="40000"/>
                  </a:schemeClr>
                </a:solidFill>
              </a:rPr>
              <a:t>I know your works. See, I have set before you an open door, and no one can shut it; </a:t>
            </a:r>
            <a:endParaRPr lang="en-US" sz="4000" dirty="0">
              <a:solidFill>
                <a:schemeClr val="accent2">
                  <a:lumMod val="60000"/>
                  <a:lumOff val="40000"/>
                </a:schemeClr>
              </a:solidFill>
            </a:endParaRPr>
          </a:p>
        </p:txBody>
      </p:sp>
    </p:spTree>
    <p:extLst>
      <p:ext uri="{BB962C8B-B14F-4D97-AF65-F5344CB8AC3E}">
        <p14:creationId xmlns:p14="http://schemas.microsoft.com/office/powerpoint/2010/main" val="1185400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82040"/>
          </a:xfrm>
        </p:spPr>
        <p:txBody>
          <a:bodyPr>
            <a:normAutofit fontScale="90000"/>
          </a:bodyPr>
          <a:lstStyle/>
          <a:p>
            <a:r>
              <a:rPr lang="en-US" dirty="0"/>
              <a:t>The First Great Awakening (1730-1770) God used these men to stir up life once again:</a:t>
            </a:r>
            <a:endParaRPr lang="en-US" cap="none" dirty="0"/>
          </a:p>
        </p:txBody>
      </p:sp>
      <p:sp>
        <p:nvSpPr>
          <p:cNvPr id="3" name="Content Placeholder 2"/>
          <p:cNvSpPr>
            <a:spLocks noGrp="1"/>
          </p:cNvSpPr>
          <p:nvPr>
            <p:ph idx="1"/>
          </p:nvPr>
        </p:nvSpPr>
        <p:spPr>
          <a:xfrm>
            <a:off x="160512" y="1676400"/>
            <a:ext cx="8839200" cy="4343400"/>
          </a:xfrm>
          <a:noFill/>
        </p:spPr>
        <p:txBody>
          <a:bodyPr>
            <a:noAutofit/>
          </a:bodyPr>
          <a:lstStyle/>
          <a:p>
            <a:pPr marL="0" marR="0" indent="0">
              <a:lnSpc>
                <a:spcPts val="4000"/>
              </a:lnSpc>
              <a:spcBef>
                <a:spcPts val="0"/>
              </a:spcBef>
              <a:buNone/>
            </a:pPr>
            <a:r>
              <a:rPr lang="en-US" sz="4000" b="1" dirty="0">
                <a:solidFill>
                  <a:srgbClr val="FFC000"/>
                </a:solidFill>
                <a:effectLst>
                  <a:outerShdw blurRad="38100" dist="50800" dir="8100000" algn="tr" rotWithShape="0">
                    <a:prstClr val="black"/>
                  </a:outerShdw>
                </a:effectLst>
                <a:latin typeface="Calibri"/>
                <a:ea typeface="Calibri"/>
                <a:cs typeface="Times New Roman"/>
              </a:rPr>
              <a:t>Jonathan Edwards – </a:t>
            </a:r>
            <a:r>
              <a:rPr lang="en-US" sz="4000" dirty="0">
                <a:solidFill>
                  <a:srgbClr val="FFC000"/>
                </a:solidFill>
                <a:effectLst>
                  <a:outerShdw blurRad="38100" dist="50800" dir="8100000" algn="tr" rotWithShape="0">
                    <a:prstClr val="black"/>
                  </a:outerShdw>
                </a:effectLst>
                <a:latin typeface="Calibri"/>
                <a:ea typeface="Calibri"/>
                <a:cs typeface="Times New Roman"/>
              </a:rPr>
              <a:t>born in 1703 in East Windsor, Connecticut, to Timothy Edwards, pastor of East Windsor, and Esther (Stoddard) Edwards, he entered Yale in September, 1716 when he was twelve years old and graduated four years later (1720) as valedictorian. He received his Masters three years later. </a:t>
            </a:r>
            <a:endParaRPr lang="en-US" sz="3800" dirty="0">
              <a:solidFill>
                <a:srgbClr val="FFC000"/>
              </a:solidFill>
              <a:effectLst>
                <a:outerShdw blurRad="38100" dist="50800" dir="8100000" algn="tr" rotWithShape="0">
                  <a:prstClr val="black"/>
                </a:outerShdw>
              </a:effectLst>
              <a:latin typeface="Calibri"/>
              <a:ea typeface="Calibri"/>
              <a:cs typeface="Times New Roman"/>
            </a:endParaRPr>
          </a:p>
        </p:txBody>
      </p:sp>
      <p:sp>
        <p:nvSpPr>
          <p:cNvPr id="4" name="TextBox 3"/>
          <p:cNvSpPr txBox="1"/>
          <p:nvPr/>
        </p:nvSpPr>
        <p:spPr>
          <a:xfrm>
            <a:off x="165182" y="1145458"/>
            <a:ext cx="8763000" cy="5632311"/>
          </a:xfrm>
          <a:prstGeom prst="rect">
            <a:avLst/>
          </a:prstGeom>
          <a:solidFill>
            <a:schemeClr val="accent3"/>
          </a:solidFill>
        </p:spPr>
        <p:txBody>
          <a:bodyPr wrap="square" rtlCol="0">
            <a:spAutoFit/>
          </a:bodyPr>
          <a:lstStyle/>
          <a:p>
            <a:r>
              <a:rPr lang="en-US" sz="3600" dirty="0">
                <a:solidFill>
                  <a:srgbClr val="FFC000"/>
                </a:solidFill>
              </a:rPr>
              <a:t>As a youth, Edwards was unable to accept the sovereignty of God as taught by the reformed churches. However, in 1721 he came to what he called a "delightful conviction." He was meditating on 1 Timothy 1:17, and later remarked, "As I read the words, there came into my soul, and was as it were diffused through it, a sense of the glory of the Divine Being; a new sense, quite different from any thing I ever experienced before… </a:t>
            </a:r>
          </a:p>
        </p:txBody>
      </p:sp>
      <p:sp>
        <p:nvSpPr>
          <p:cNvPr id="5" name="TextBox 4"/>
          <p:cNvSpPr txBox="1"/>
          <p:nvPr/>
        </p:nvSpPr>
        <p:spPr>
          <a:xfrm>
            <a:off x="140601" y="1154479"/>
            <a:ext cx="8763000" cy="5632311"/>
          </a:xfrm>
          <a:prstGeom prst="rect">
            <a:avLst/>
          </a:prstGeom>
          <a:solidFill>
            <a:schemeClr val="accent2"/>
          </a:solidFill>
        </p:spPr>
        <p:txBody>
          <a:bodyPr wrap="square" rtlCol="0">
            <a:spAutoFit/>
          </a:bodyPr>
          <a:lstStyle/>
          <a:p>
            <a:r>
              <a:rPr lang="en-US" sz="3600" dirty="0">
                <a:solidFill>
                  <a:schemeClr val="accent3">
                    <a:lumMod val="50000"/>
                  </a:schemeClr>
                </a:solidFill>
              </a:rPr>
              <a:t>I thought with myself, how excellent a Being that was, and how happy I should be, if I might enjoy that God, and be rapt up to him in heaven; and be as it were swallowed up in him for ever!"  From that point on, Edwards delighted in the sovereignty of God and later recognized this as his conversion to Christ. As a student minister in his grandfather’s church, from 1727-1729, his ritual was thirteen hours of study a day.</a:t>
            </a:r>
          </a:p>
        </p:txBody>
      </p:sp>
      <p:sp>
        <p:nvSpPr>
          <p:cNvPr id="6" name="TextBox 5"/>
          <p:cNvSpPr txBox="1"/>
          <p:nvPr/>
        </p:nvSpPr>
        <p:spPr>
          <a:xfrm>
            <a:off x="175014" y="1295400"/>
            <a:ext cx="8763000" cy="5078313"/>
          </a:xfrm>
          <a:prstGeom prst="rect">
            <a:avLst/>
          </a:prstGeom>
          <a:solidFill>
            <a:schemeClr val="accent3"/>
          </a:solidFill>
        </p:spPr>
        <p:txBody>
          <a:bodyPr wrap="square" rtlCol="0">
            <a:spAutoFit/>
          </a:bodyPr>
          <a:lstStyle/>
          <a:p>
            <a:r>
              <a:rPr lang="en-US" sz="3600" dirty="0">
                <a:solidFill>
                  <a:srgbClr val="FFC000"/>
                </a:solidFill>
              </a:rPr>
              <a:t>When his grandfather died in 1729, he took on the difficult task of the sole ministerial charge of one of the largest and wealthiest congregations in the colony. “Throughout his time in Northampton his preaching brought remarkable religious revivals. Jonathan Edwards was a key figure in what has come to be called the First Great Awakening of the 1730s and 1740s.”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2496"/>
            <a:ext cx="5943600" cy="6533008"/>
          </a:xfrm>
          <a:prstGeom prst="rect">
            <a:avLst/>
          </a:prstGeom>
        </p:spPr>
      </p:pic>
    </p:spTree>
    <p:extLst>
      <p:ext uri="{BB962C8B-B14F-4D97-AF65-F5344CB8AC3E}">
        <p14:creationId xmlns:p14="http://schemas.microsoft.com/office/powerpoint/2010/main" val="3893524460"/>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82040"/>
          </a:xfrm>
        </p:spPr>
        <p:txBody>
          <a:bodyPr>
            <a:normAutofit fontScale="90000"/>
          </a:bodyPr>
          <a:lstStyle/>
          <a:p>
            <a:r>
              <a:rPr lang="en-US" dirty="0"/>
              <a:t>The First Great Awakening (1730-1770) God used these men to stir up life once again:</a:t>
            </a:r>
            <a:endParaRPr lang="en-US" cap="none" dirty="0"/>
          </a:p>
        </p:txBody>
      </p:sp>
      <p:sp>
        <p:nvSpPr>
          <p:cNvPr id="3" name="Content Placeholder 2"/>
          <p:cNvSpPr>
            <a:spLocks noGrp="1"/>
          </p:cNvSpPr>
          <p:nvPr>
            <p:ph idx="1"/>
          </p:nvPr>
        </p:nvSpPr>
        <p:spPr>
          <a:xfrm>
            <a:off x="160512" y="1371600"/>
            <a:ext cx="8839200" cy="5029200"/>
          </a:xfrm>
          <a:noFill/>
        </p:spPr>
        <p:txBody>
          <a:bodyPr>
            <a:noAutofit/>
          </a:bodyPr>
          <a:lstStyle/>
          <a:p>
            <a:pPr marL="0" marR="0" indent="0">
              <a:lnSpc>
                <a:spcPts val="4000"/>
              </a:lnSpc>
              <a:spcBef>
                <a:spcPts val="0"/>
              </a:spcBef>
              <a:buNone/>
            </a:pPr>
            <a:r>
              <a:rPr lang="en-US" sz="4000" b="1" dirty="0">
                <a:solidFill>
                  <a:srgbClr val="FFC000"/>
                </a:solidFill>
                <a:effectLst>
                  <a:outerShdw blurRad="38100" dist="50800" dir="8100000" algn="tr" rotWithShape="0">
                    <a:prstClr val="black"/>
                  </a:outerShdw>
                </a:effectLst>
                <a:latin typeface="Calibri"/>
                <a:ea typeface="Calibri"/>
                <a:cs typeface="Times New Roman"/>
              </a:rPr>
              <a:t>George Whitefield b</a:t>
            </a:r>
            <a:r>
              <a:rPr lang="en-US" sz="4000" b="1" dirty="0" smtClean="0">
                <a:solidFill>
                  <a:srgbClr val="FFC000"/>
                </a:solidFill>
                <a:effectLst>
                  <a:outerShdw blurRad="38100" dist="50800" dir="8100000" algn="tr" rotWithShape="0">
                    <a:prstClr val="black"/>
                  </a:outerShdw>
                </a:effectLst>
                <a:latin typeface="Calibri"/>
                <a:ea typeface="Calibri"/>
                <a:cs typeface="Times New Roman"/>
              </a:rPr>
              <a:t>. 1714 </a:t>
            </a:r>
            <a:r>
              <a:rPr lang="en-US" sz="4000" b="1" dirty="0">
                <a:solidFill>
                  <a:srgbClr val="FFC000"/>
                </a:solidFill>
                <a:effectLst>
                  <a:outerShdw blurRad="38100" dist="50800" dir="8100000" algn="tr" rotWithShape="0">
                    <a:prstClr val="black"/>
                  </a:outerShdw>
                </a:effectLst>
                <a:latin typeface="Calibri"/>
                <a:ea typeface="Calibri"/>
                <a:cs typeface="Times New Roman"/>
              </a:rPr>
              <a:t>– </a:t>
            </a:r>
            <a:r>
              <a:rPr lang="en-US" sz="4000" dirty="0">
                <a:solidFill>
                  <a:srgbClr val="FFC000"/>
                </a:solidFill>
                <a:effectLst>
                  <a:outerShdw blurRad="38100" dist="50800" dir="8100000" algn="tr" rotWithShape="0">
                    <a:prstClr val="black"/>
                  </a:outerShdw>
                </a:effectLst>
                <a:latin typeface="Calibri"/>
                <a:ea typeface="Calibri"/>
                <a:cs typeface="Times New Roman"/>
              </a:rPr>
              <a:t>In 1732 at age 17, George entered Pembroke College at Oxford. He was gradually drawn into a group called the "Holy Club" where he met John and Charles Wesley. Charles Wesley loaned him the book, The Life of God in the Soul of Man. The reading of this book, after a long and painful struggle which even affected him physically, </a:t>
            </a:r>
            <a:endParaRPr lang="en-US" sz="3800" dirty="0">
              <a:solidFill>
                <a:srgbClr val="FFC000"/>
              </a:solidFill>
              <a:effectLst>
                <a:outerShdw blurRad="38100" dist="50800" dir="8100000" algn="tr" rotWithShape="0">
                  <a:prstClr val="black"/>
                </a:outerShdw>
              </a:effectLst>
              <a:latin typeface="Calibri"/>
              <a:ea typeface="Calibri"/>
              <a:cs typeface="Times New Roman"/>
            </a:endParaRPr>
          </a:p>
        </p:txBody>
      </p:sp>
      <p:sp>
        <p:nvSpPr>
          <p:cNvPr id="4" name="TextBox 3"/>
          <p:cNvSpPr txBox="1"/>
          <p:nvPr/>
        </p:nvSpPr>
        <p:spPr>
          <a:xfrm>
            <a:off x="198612" y="1213399"/>
            <a:ext cx="8763000" cy="5632311"/>
          </a:xfrm>
          <a:prstGeom prst="rect">
            <a:avLst/>
          </a:prstGeom>
          <a:solidFill>
            <a:schemeClr val="accent3"/>
          </a:solidFill>
        </p:spPr>
        <p:txBody>
          <a:bodyPr wrap="square" rtlCol="0">
            <a:spAutoFit/>
          </a:bodyPr>
          <a:lstStyle/>
          <a:p>
            <a:r>
              <a:rPr lang="en-US" sz="3600" dirty="0">
                <a:solidFill>
                  <a:srgbClr val="FFC000"/>
                </a:solidFill>
              </a:rPr>
              <a:t>finally resulted in George's conversion in 1735. He said many years later: "I know the place.... Whenever I go to Oxford, I cannot help running to the spot where Jesus Christ first revealed himself to me and gave me the new birth."  He began his work in England in 1739 when he conducted open airfield meetings and would preach to as many as 20,000 people in an open field with no public address equipment whatsoever. </a:t>
            </a:r>
          </a:p>
        </p:txBody>
      </p:sp>
      <p:sp>
        <p:nvSpPr>
          <p:cNvPr id="5" name="TextBox 4"/>
          <p:cNvSpPr txBox="1"/>
          <p:nvPr/>
        </p:nvSpPr>
        <p:spPr>
          <a:xfrm>
            <a:off x="198612" y="1225689"/>
            <a:ext cx="8763000" cy="5078313"/>
          </a:xfrm>
          <a:prstGeom prst="rect">
            <a:avLst/>
          </a:prstGeom>
          <a:solidFill>
            <a:schemeClr val="accent2"/>
          </a:solidFill>
        </p:spPr>
        <p:txBody>
          <a:bodyPr wrap="square" rtlCol="0">
            <a:spAutoFit/>
          </a:bodyPr>
          <a:lstStyle/>
          <a:p>
            <a:r>
              <a:rPr lang="en-US" sz="3600" dirty="0">
                <a:solidFill>
                  <a:schemeClr val="accent3">
                    <a:lumMod val="50000"/>
                  </a:schemeClr>
                </a:solidFill>
              </a:rPr>
              <a:t>He had a booming voice and could speak and preach to that many people the Word of God. He firmly preached the Doctrines of Grace as his theology yet unrivaled as an aggressive evangelist. In his preaching ministry he crossed the Atlantic thirteen times and became known as the 'apostle of the British empire.' Though a clergyman of the Church of England, he cooperated with and had a profound impact </a:t>
            </a:r>
          </a:p>
        </p:txBody>
      </p:sp>
      <p:sp>
        <p:nvSpPr>
          <p:cNvPr id="6" name="TextBox 5"/>
          <p:cNvSpPr txBox="1"/>
          <p:nvPr/>
        </p:nvSpPr>
        <p:spPr>
          <a:xfrm>
            <a:off x="198612" y="1225689"/>
            <a:ext cx="8763000" cy="5632311"/>
          </a:xfrm>
          <a:prstGeom prst="rect">
            <a:avLst/>
          </a:prstGeom>
          <a:solidFill>
            <a:schemeClr val="accent3"/>
          </a:solidFill>
        </p:spPr>
        <p:txBody>
          <a:bodyPr wrap="square" rtlCol="0">
            <a:spAutoFit/>
          </a:bodyPr>
          <a:lstStyle/>
          <a:p>
            <a:r>
              <a:rPr lang="en-US" sz="3600" dirty="0">
                <a:solidFill>
                  <a:srgbClr val="FFC000"/>
                </a:solidFill>
              </a:rPr>
              <a:t>on people and churches of many traditions, including Presbyterians, Congregationalists, and Baptists. All throughout the New England colonies there was an air of revivalism. It is estimated that the population of all the colonies at that time was about 2,000,000. No less than 50,000 of them came to know the Lord through George Whitefield. </a:t>
            </a:r>
            <a:endParaRPr lang="en-US" sz="3600" dirty="0" smtClean="0">
              <a:solidFill>
                <a:srgbClr val="FFC000"/>
              </a:solidFill>
            </a:endParaRPr>
          </a:p>
          <a:p>
            <a:endParaRPr lang="en-US" sz="3600" dirty="0" smtClean="0">
              <a:solidFill>
                <a:srgbClr val="FFC000"/>
              </a:solidFill>
            </a:endParaRPr>
          </a:p>
          <a:p>
            <a:endParaRPr lang="en-US" sz="3600" dirty="0">
              <a:solidFill>
                <a:srgbClr val="FFC000"/>
              </a:solidFill>
            </a:endParaRPr>
          </a:p>
        </p:txBody>
      </p:sp>
      <p:sp>
        <p:nvSpPr>
          <p:cNvPr id="7" name="TextBox 6"/>
          <p:cNvSpPr txBox="1"/>
          <p:nvPr/>
        </p:nvSpPr>
        <p:spPr>
          <a:xfrm>
            <a:off x="198612" y="1225688"/>
            <a:ext cx="8763000" cy="5078313"/>
          </a:xfrm>
          <a:prstGeom prst="rect">
            <a:avLst/>
          </a:prstGeom>
          <a:solidFill>
            <a:schemeClr val="accent2"/>
          </a:solidFill>
        </p:spPr>
        <p:txBody>
          <a:bodyPr wrap="square" rtlCol="0">
            <a:spAutoFit/>
          </a:bodyPr>
          <a:lstStyle/>
          <a:p>
            <a:r>
              <a:rPr lang="en-US" sz="3600" dirty="0">
                <a:solidFill>
                  <a:schemeClr val="accent3">
                    <a:lumMod val="50000"/>
                  </a:schemeClr>
                </a:solidFill>
              </a:rPr>
              <a:t>He preached more than 18,000 sermons in his lifetime, an average of 500 a year or ten a week. Fewer than 90 have survived in any form. </a:t>
            </a:r>
          </a:p>
          <a:p>
            <a:endParaRPr lang="en-US" sz="3600" dirty="0" smtClean="0">
              <a:solidFill>
                <a:schemeClr val="accent3">
                  <a:lumMod val="50000"/>
                </a:schemeClr>
              </a:solidFill>
            </a:endParaRPr>
          </a:p>
          <a:p>
            <a:endParaRPr lang="en-US" sz="3600" dirty="0">
              <a:solidFill>
                <a:schemeClr val="accent3">
                  <a:lumMod val="50000"/>
                </a:schemeClr>
              </a:solidFill>
            </a:endParaRPr>
          </a:p>
          <a:p>
            <a:endParaRPr lang="en-US" sz="3600" dirty="0" smtClean="0">
              <a:solidFill>
                <a:schemeClr val="accent3">
                  <a:lumMod val="50000"/>
                </a:schemeClr>
              </a:solidFill>
            </a:endParaRPr>
          </a:p>
          <a:p>
            <a:endParaRPr lang="en-US" sz="3600" dirty="0" smtClean="0">
              <a:solidFill>
                <a:schemeClr val="accent3">
                  <a:lumMod val="50000"/>
                </a:schemeClr>
              </a:solidFill>
            </a:endParaRPr>
          </a:p>
          <a:p>
            <a:endParaRPr lang="en-US" sz="3600" dirty="0">
              <a:solidFill>
                <a:schemeClr val="accent3">
                  <a:lumMod val="50000"/>
                </a:schemeClr>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967" r="15806"/>
          <a:stretch/>
        </p:blipFill>
        <p:spPr>
          <a:xfrm>
            <a:off x="198612" y="593823"/>
            <a:ext cx="8763000" cy="5983547"/>
          </a:xfrm>
          <a:prstGeom prst="rect">
            <a:avLst/>
          </a:prstGeom>
        </p:spPr>
      </p:pic>
    </p:spTree>
    <p:extLst>
      <p:ext uri="{BB962C8B-B14F-4D97-AF65-F5344CB8AC3E}">
        <p14:creationId xmlns:p14="http://schemas.microsoft.com/office/powerpoint/2010/main" val="255817991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19100" y="4267200"/>
            <a:ext cx="8305800" cy="1295400"/>
          </a:xfrm>
          <a:prstGeom prst="rect">
            <a:avLst/>
          </a:prstGeom>
        </p:spPr>
        <p:txBody>
          <a:bodyPr vert="horz" lIns="91440" tIns="27432" rIns="91440" bIns="27432" rtlCol="0" anchor="t" anchorCtr="0">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en-US" sz="4000" dirty="0" smtClean="0"/>
              <a:t>The Second Great Awakening</a:t>
            </a:r>
            <a:br>
              <a:rPr lang="en-US" sz="4000" dirty="0" smtClean="0"/>
            </a:br>
            <a:r>
              <a:rPr lang="en-US" dirty="0" smtClean="0"/>
              <a:t>1800 – 1840</a:t>
            </a:r>
            <a:endParaRPr lang="en-US" dirty="0"/>
          </a:p>
        </p:txBody>
      </p:sp>
      <p:sp>
        <p:nvSpPr>
          <p:cNvPr id="6" name="Text Placeholder 1"/>
          <p:cNvSpPr>
            <a:spLocks noGrp="1"/>
          </p:cNvSpPr>
          <p:nvPr>
            <p:ph type="body" idx="1"/>
          </p:nvPr>
        </p:nvSpPr>
        <p:spPr>
          <a:xfrm>
            <a:off x="32656" y="5562600"/>
            <a:ext cx="9111343" cy="533400"/>
          </a:xfrm>
        </p:spPr>
        <p:txBody>
          <a:bodyPr>
            <a:noAutofit/>
          </a:bodyPr>
          <a:lstStyle/>
          <a:p>
            <a:pPr algn="ctr"/>
            <a:r>
              <a:rPr lang="en-US" sz="3200" dirty="0" smtClean="0"/>
              <a:t>God chose specific USA sections to kindle revival fires. </a:t>
            </a:r>
            <a:endParaRPr lang="en-US" sz="3200" dirty="0"/>
          </a:p>
        </p:txBody>
      </p:sp>
    </p:spTree>
    <p:extLst>
      <p:ext uri="{BB962C8B-B14F-4D97-AF65-F5344CB8AC3E}">
        <p14:creationId xmlns:p14="http://schemas.microsoft.com/office/powerpoint/2010/main" val="2595705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5410200"/>
            <a:ext cx="9144000" cy="625813"/>
          </a:xfrm>
        </p:spPr>
        <p:txBody>
          <a:bodyPr>
            <a:noAutofit/>
          </a:bodyPr>
          <a:lstStyle/>
          <a:p>
            <a:pPr algn="ctr"/>
            <a:r>
              <a:rPr lang="en-US" sz="3200" dirty="0" smtClean="0"/>
              <a:t>God chose specific USA sections to kindle revival fires. </a:t>
            </a:r>
            <a:endParaRPr lang="en-US" sz="3200" dirty="0"/>
          </a:p>
        </p:txBody>
      </p:sp>
      <p:sp>
        <p:nvSpPr>
          <p:cNvPr id="3" name="Title 2"/>
          <p:cNvSpPr>
            <a:spLocks noGrp="1"/>
          </p:cNvSpPr>
          <p:nvPr>
            <p:ph type="title"/>
          </p:nvPr>
        </p:nvSpPr>
        <p:spPr>
          <a:xfrm>
            <a:off x="419100" y="4267200"/>
            <a:ext cx="8305800" cy="1295400"/>
          </a:xfrm>
        </p:spPr>
        <p:txBody>
          <a:bodyPr tIns="27432" bIns="27432" anchor="t" anchorCtr="0">
            <a:normAutofit/>
          </a:bodyPr>
          <a:lstStyle/>
          <a:p>
            <a:pPr algn="r"/>
            <a:r>
              <a:rPr lang="en-US" sz="4000" dirty="0" smtClean="0"/>
              <a:t>The Second Great Awakening</a:t>
            </a:r>
            <a:br>
              <a:rPr lang="en-US" sz="4000" dirty="0" smtClean="0"/>
            </a:br>
            <a:r>
              <a:rPr lang="en-US" dirty="0" smtClean="0"/>
              <a:t>1800 - 1840</a:t>
            </a:r>
            <a:endParaRPr lang="en-US" dirty="0"/>
          </a:p>
        </p:txBody>
      </p:sp>
      <p:sp>
        <p:nvSpPr>
          <p:cNvPr id="4" name="TextBox 3"/>
          <p:cNvSpPr txBox="1"/>
          <p:nvPr/>
        </p:nvSpPr>
        <p:spPr>
          <a:xfrm>
            <a:off x="192314" y="144400"/>
            <a:ext cx="8686800" cy="2308324"/>
          </a:xfrm>
          <a:prstGeom prst="rect">
            <a:avLst/>
          </a:prstGeom>
          <a:solidFill>
            <a:schemeClr val="accent5"/>
          </a:solidFill>
        </p:spPr>
        <p:txBody>
          <a:bodyPr wrap="square" rtlCol="0">
            <a:spAutoFit/>
          </a:bodyPr>
          <a:lstStyle/>
          <a:p>
            <a:r>
              <a:rPr lang="en-US" sz="3600" dirty="0">
                <a:solidFill>
                  <a:schemeClr val="accent2">
                    <a:lumMod val="40000"/>
                    <a:lumOff val="60000"/>
                  </a:schemeClr>
                </a:solidFill>
              </a:rPr>
              <a:t>This second great religious revival in American history consisted of several kinds of activity, distinguished by locale and expression of religious commitment</a:t>
            </a:r>
            <a:r>
              <a:rPr lang="en-US" sz="3600" dirty="0" smtClean="0">
                <a:solidFill>
                  <a:schemeClr val="accent2">
                    <a:lumMod val="40000"/>
                    <a:lumOff val="60000"/>
                  </a:schemeClr>
                </a:solidFill>
              </a:rPr>
              <a:t>.</a:t>
            </a:r>
            <a:endParaRPr lang="en-US" sz="3600" dirty="0">
              <a:solidFill>
                <a:schemeClr val="accent2">
                  <a:lumMod val="40000"/>
                  <a:lumOff val="60000"/>
                </a:scheme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0159" b="14677"/>
          <a:stretch/>
        </p:blipFill>
        <p:spPr>
          <a:xfrm>
            <a:off x="4793745" y="189408"/>
            <a:ext cx="4267200" cy="6451803"/>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42457">
            <a:off x="7521184" y="320979"/>
            <a:ext cx="1511644" cy="1913826"/>
          </a:xfrm>
          <a:prstGeom prst="rect">
            <a:avLst/>
          </a:prstGeom>
        </p:spPr>
      </p:pic>
      <p:pic>
        <p:nvPicPr>
          <p:cNvPr id="7" name="Picture 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036759">
            <a:off x="6774282" y="1236046"/>
            <a:ext cx="1396443" cy="1259983"/>
          </a:xfrm>
          <a:prstGeom prst="rect">
            <a:avLst/>
          </a:prstGeom>
        </p:spPr>
      </p:pic>
      <p:sp>
        <p:nvSpPr>
          <p:cNvPr id="16" name="TextBox 15"/>
          <p:cNvSpPr txBox="1"/>
          <p:nvPr/>
        </p:nvSpPr>
        <p:spPr>
          <a:xfrm>
            <a:off x="152401" y="129886"/>
            <a:ext cx="4641344" cy="6414448"/>
          </a:xfrm>
          <a:prstGeom prst="rect">
            <a:avLst/>
          </a:prstGeom>
          <a:solidFill>
            <a:srgbClr val="22489E"/>
          </a:solidFill>
        </p:spPr>
        <p:txBody>
          <a:bodyPr wrap="square" rtlCol="0">
            <a:spAutoFit/>
          </a:bodyPr>
          <a:lstStyle/>
          <a:p>
            <a:pPr>
              <a:lnSpc>
                <a:spcPts val="4500"/>
              </a:lnSpc>
            </a:pPr>
            <a:r>
              <a:rPr lang="en-US" sz="3600" dirty="0">
                <a:solidFill>
                  <a:srgbClr val="FFFF00"/>
                </a:solidFill>
              </a:rPr>
              <a:t>In </a:t>
            </a:r>
            <a:r>
              <a:rPr lang="en-US" sz="3600" b="1" dirty="0">
                <a:solidFill>
                  <a:srgbClr val="FFFF00"/>
                </a:solidFill>
              </a:rPr>
              <a:t>New England</a:t>
            </a:r>
            <a:r>
              <a:rPr lang="en-US" sz="3600" dirty="0">
                <a:solidFill>
                  <a:srgbClr val="FFFF00"/>
                </a:solidFill>
              </a:rPr>
              <a:t>, the renewed interest in religion inspired a wave of social activism. Interdenominational missionary societies sprang up with a goal to evangelize the West. Abolition groups formed to obtain freedom for all Americans. The </a:t>
            </a:r>
          </a:p>
        </p:txBody>
      </p:sp>
      <p:sp>
        <p:nvSpPr>
          <p:cNvPr id="17" name="TextBox 16"/>
          <p:cNvSpPr txBox="1"/>
          <p:nvPr/>
        </p:nvSpPr>
        <p:spPr>
          <a:xfrm>
            <a:off x="192314" y="129886"/>
            <a:ext cx="4641344" cy="6440225"/>
          </a:xfrm>
          <a:prstGeom prst="rect">
            <a:avLst/>
          </a:prstGeom>
          <a:solidFill>
            <a:srgbClr val="22489E"/>
          </a:solidFill>
        </p:spPr>
        <p:txBody>
          <a:bodyPr wrap="square" rtlCol="0">
            <a:spAutoFit/>
          </a:bodyPr>
          <a:lstStyle/>
          <a:p>
            <a:pPr>
              <a:lnSpc>
                <a:spcPts val="4500"/>
              </a:lnSpc>
            </a:pPr>
            <a:r>
              <a:rPr lang="en-US" sz="3600" spc="-100" dirty="0" smtClean="0">
                <a:solidFill>
                  <a:srgbClr val="FFFF00"/>
                </a:solidFill>
              </a:rPr>
              <a:t>Society </a:t>
            </a:r>
            <a:r>
              <a:rPr lang="en-US" sz="3600" spc="-100" dirty="0">
                <a:solidFill>
                  <a:srgbClr val="FFFF00"/>
                </a:solidFill>
              </a:rPr>
              <a:t>for the Promotion of Temperance </a:t>
            </a:r>
            <a:r>
              <a:rPr lang="en-US" sz="3600" dirty="0" smtClean="0">
                <a:solidFill>
                  <a:srgbClr val="FFFF00"/>
                </a:solidFill>
              </a:rPr>
              <a:t>began </a:t>
            </a:r>
            <a:r>
              <a:rPr lang="en-US" sz="3600" dirty="0">
                <a:solidFill>
                  <a:srgbClr val="FFFF00"/>
                </a:solidFill>
              </a:rPr>
              <a:t>– </a:t>
            </a:r>
            <a:r>
              <a:rPr lang="en-US" sz="3600" dirty="0" smtClean="0">
                <a:solidFill>
                  <a:srgbClr val="FFFF00"/>
                </a:solidFill>
              </a:rPr>
              <a:t>to </a:t>
            </a:r>
            <a:r>
              <a:rPr lang="en-US" sz="3600" spc="-100" dirty="0">
                <a:solidFill>
                  <a:srgbClr val="FFFF00"/>
                </a:solidFill>
              </a:rPr>
              <a:t>inspire people </a:t>
            </a:r>
            <a:r>
              <a:rPr lang="en-US" sz="3600" spc="-100" dirty="0" smtClean="0">
                <a:solidFill>
                  <a:srgbClr val="FFFF00"/>
                </a:solidFill>
              </a:rPr>
              <a:t>to abstain </a:t>
            </a:r>
            <a:r>
              <a:rPr lang="en-US" sz="3600" spc="-100" dirty="0">
                <a:solidFill>
                  <a:srgbClr val="FFFF00"/>
                </a:solidFill>
              </a:rPr>
              <a:t>from </a:t>
            </a:r>
            <a:r>
              <a:rPr lang="en-US" sz="3600" spc="-100" dirty="0" smtClean="0">
                <a:solidFill>
                  <a:srgbClr val="FFFF00"/>
                </a:solidFill>
              </a:rPr>
              <a:t>liquor and alcoholic </a:t>
            </a:r>
            <a:r>
              <a:rPr lang="en-US" sz="3600" dirty="0" smtClean="0">
                <a:solidFill>
                  <a:srgbClr val="FFFF00"/>
                </a:solidFill>
              </a:rPr>
              <a:t>beverages </a:t>
            </a:r>
            <a:r>
              <a:rPr lang="en-US" sz="3600" dirty="0">
                <a:solidFill>
                  <a:srgbClr val="FFFF00"/>
                </a:solidFill>
              </a:rPr>
              <a:t>in order to strengthen the families. The American Bible Society dispersed the Bible and Christian literature throughout America. Many other </a:t>
            </a:r>
            <a:endParaRPr lang="en-US" sz="3600" spc="-100" dirty="0">
              <a:solidFill>
                <a:srgbClr val="FFFF00"/>
              </a:solidFill>
            </a:endParaRPr>
          </a:p>
        </p:txBody>
      </p:sp>
      <p:sp>
        <p:nvSpPr>
          <p:cNvPr id="18" name="TextBox 17"/>
          <p:cNvSpPr txBox="1"/>
          <p:nvPr/>
        </p:nvSpPr>
        <p:spPr>
          <a:xfrm>
            <a:off x="188416" y="144400"/>
            <a:ext cx="4641344" cy="6440225"/>
          </a:xfrm>
          <a:prstGeom prst="rect">
            <a:avLst/>
          </a:prstGeom>
          <a:solidFill>
            <a:srgbClr val="22489E"/>
          </a:solidFill>
        </p:spPr>
        <p:txBody>
          <a:bodyPr wrap="square" rtlCol="0">
            <a:spAutoFit/>
          </a:bodyPr>
          <a:lstStyle/>
          <a:p>
            <a:pPr>
              <a:lnSpc>
                <a:spcPts val="4500"/>
              </a:lnSpc>
            </a:pPr>
            <a:r>
              <a:rPr lang="en-US" sz="3600" dirty="0" smtClean="0">
                <a:solidFill>
                  <a:srgbClr val="FFFF00"/>
                </a:solidFill>
              </a:rPr>
              <a:t>efforts </a:t>
            </a:r>
            <a:r>
              <a:rPr lang="en-US" sz="3600" dirty="0">
                <a:solidFill>
                  <a:srgbClr val="FFFF00"/>
                </a:solidFill>
              </a:rPr>
              <a:t>to reform prisons and care for the handicapped and mentally ill also began</a:t>
            </a:r>
            <a:r>
              <a:rPr lang="en-US" sz="3600" dirty="0" smtClean="0">
                <a:solidFill>
                  <a:srgbClr val="FFFF00"/>
                </a:solidFill>
              </a:rPr>
              <a:t>.</a:t>
            </a:r>
          </a:p>
          <a:p>
            <a:pPr>
              <a:lnSpc>
                <a:spcPts val="4500"/>
              </a:lnSpc>
            </a:pPr>
            <a:endParaRPr lang="en-US" sz="3600" dirty="0">
              <a:solidFill>
                <a:srgbClr val="FFFF00"/>
              </a:solidFill>
            </a:endParaRPr>
          </a:p>
          <a:p>
            <a:pPr>
              <a:lnSpc>
                <a:spcPts val="4500"/>
              </a:lnSpc>
            </a:pPr>
            <a:endParaRPr lang="en-US" sz="3600" dirty="0" smtClean="0">
              <a:solidFill>
                <a:srgbClr val="FFFF00"/>
              </a:solidFill>
            </a:endParaRPr>
          </a:p>
          <a:p>
            <a:pPr>
              <a:lnSpc>
                <a:spcPts val="4500"/>
              </a:lnSpc>
            </a:pPr>
            <a:endParaRPr lang="en-US" sz="3600" dirty="0">
              <a:solidFill>
                <a:srgbClr val="FFFF00"/>
              </a:solidFill>
            </a:endParaRPr>
          </a:p>
          <a:p>
            <a:pPr>
              <a:lnSpc>
                <a:spcPts val="4500"/>
              </a:lnSpc>
            </a:pPr>
            <a:endParaRPr lang="en-US" sz="3600" dirty="0" smtClean="0">
              <a:solidFill>
                <a:srgbClr val="FFFF00"/>
              </a:solidFill>
            </a:endParaRPr>
          </a:p>
          <a:p>
            <a:pPr>
              <a:lnSpc>
                <a:spcPts val="4500"/>
              </a:lnSpc>
            </a:pPr>
            <a:endParaRPr lang="en-US" sz="3600" dirty="0">
              <a:solidFill>
                <a:srgbClr val="FFFF00"/>
              </a:solidFill>
            </a:endParaRPr>
          </a:p>
          <a:p>
            <a:pPr>
              <a:lnSpc>
                <a:spcPts val="4500"/>
              </a:lnSpc>
            </a:pPr>
            <a:endParaRPr lang="en-US" sz="3600" dirty="0" smtClean="0">
              <a:solidFill>
                <a:srgbClr val="FFFF00"/>
              </a:solidFill>
            </a:endParaRPr>
          </a:p>
          <a:p>
            <a:pPr>
              <a:lnSpc>
                <a:spcPts val="4500"/>
              </a:lnSpc>
            </a:pPr>
            <a:endParaRPr lang="en-US" sz="3600" dirty="0">
              <a:solidFill>
                <a:srgbClr val="FFFF00"/>
              </a:solidFill>
            </a:endParaRPr>
          </a:p>
        </p:txBody>
      </p:sp>
      <p:sp>
        <p:nvSpPr>
          <p:cNvPr id="19" name="TextBox 18"/>
          <p:cNvSpPr txBox="1"/>
          <p:nvPr/>
        </p:nvSpPr>
        <p:spPr>
          <a:xfrm>
            <a:off x="135592" y="129886"/>
            <a:ext cx="4641344" cy="6440225"/>
          </a:xfrm>
          <a:prstGeom prst="rect">
            <a:avLst/>
          </a:prstGeom>
          <a:solidFill>
            <a:srgbClr val="A58127"/>
          </a:solidFill>
        </p:spPr>
        <p:txBody>
          <a:bodyPr wrap="square" rtlCol="0">
            <a:spAutoFit/>
          </a:bodyPr>
          <a:lstStyle/>
          <a:p>
            <a:pPr>
              <a:lnSpc>
                <a:spcPts val="4500"/>
              </a:lnSpc>
            </a:pPr>
            <a:r>
              <a:rPr lang="en-US" sz="3600" dirty="0">
                <a:solidFill>
                  <a:srgbClr val="81C3FF"/>
                </a:solidFill>
              </a:rPr>
              <a:t>In western </a:t>
            </a:r>
            <a:r>
              <a:rPr lang="en-US" sz="3600" b="1" dirty="0">
                <a:solidFill>
                  <a:srgbClr val="81C3FF"/>
                </a:solidFill>
              </a:rPr>
              <a:t>New York</a:t>
            </a:r>
            <a:r>
              <a:rPr lang="en-US" sz="3600" dirty="0">
                <a:solidFill>
                  <a:srgbClr val="81C3FF"/>
                </a:solidFill>
              </a:rPr>
              <a:t>, the spirit of revival encouraged the emergence of new denominations. Charles </a:t>
            </a:r>
            <a:r>
              <a:rPr lang="en-US" sz="3600" dirty="0" smtClean="0">
                <a:solidFill>
                  <a:srgbClr val="81C3FF"/>
                </a:solidFill>
              </a:rPr>
              <a:t>G </a:t>
            </a:r>
            <a:r>
              <a:rPr lang="en-US" sz="3600" dirty="0">
                <a:solidFill>
                  <a:srgbClr val="81C3FF"/>
                </a:solidFill>
              </a:rPr>
              <a:t>Finney, a lawyer from Adams, New York </a:t>
            </a:r>
            <a:r>
              <a:rPr lang="en-US" sz="3600" dirty="0" smtClean="0">
                <a:solidFill>
                  <a:srgbClr val="81C3FF"/>
                </a:solidFill>
              </a:rPr>
              <a:t>was </a:t>
            </a:r>
            <a:r>
              <a:rPr lang="en-US" sz="3600" dirty="0">
                <a:solidFill>
                  <a:srgbClr val="81C3FF"/>
                </a:solidFill>
              </a:rPr>
              <a:t>the key figure for revivals in the “burned-over district” </a:t>
            </a:r>
            <a:r>
              <a:rPr lang="en-US" sz="3600" dirty="0" smtClean="0">
                <a:solidFill>
                  <a:srgbClr val="81C3FF"/>
                </a:solidFill>
              </a:rPr>
              <a:t>in </a:t>
            </a:r>
            <a:r>
              <a:rPr lang="en-US" sz="3600" dirty="0">
                <a:solidFill>
                  <a:srgbClr val="81C3FF"/>
                </a:solidFill>
              </a:rPr>
              <a:t>the 1820’s &amp; 1830’s. </a:t>
            </a:r>
          </a:p>
        </p:txBody>
      </p:sp>
      <p:sp>
        <p:nvSpPr>
          <p:cNvPr id="20" name="TextBox 19"/>
          <p:cNvSpPr txBox="1"/>
          <p:nvPr/>
        </p:nvSpPr>
        <p:spPr>
          <a:xfrm>
            <a:off x="152401" y="136233"/>
            <a:ext cx="4641344" cy="6401753"/>
          </a:xfrm>
          <a:prstGeom prst="rect">
            <a:avLst/>
          </a:prstGeom>
          <a:solidFill>
            <a:srgbClr val="66CCFF"/>
          </a:solidFill>
        </p:spPr>
        <p:txBody>
          <a:bodyPr wrap="square" rtlCol="0">
            <a:spAutoFit/>
          </a:bodyPr>
          <a:lstStyle/>
          <a:p>
            <a:pPr>
              <a:lnSpc>
                <a:spcPts val="4100"/>
              </a:lnSpc>
            </a:pPr>
            <a:r>
              <a:rPr lang="en-US" sz="3600" dirty="0">
                <a:solidFill>
                  <a:srgbClr val="6D5519"/>
                </a:solidFill>
              </a:rPr>
              <a:t>In the </a:t>
            </a:r>
            <a:r>
              <a:rPr lang="en-US" sz="3600" b="1" dirty="0">
                <a:solidFill>
                  <a:srgbClr val="6D5519"/>
                </a:solidFill>
              </a:rPr>
              <a:t>Appalachian </a:t>
            </a:r>
            <a:r>
              <a:rPr lang="en-US" sz="3600" b="1" dirty="0" smtClean="0">
                <a:solidFill>
                  <a:srgbClr val="6D5519"/>
                </a:solidFill>
              </a:rPr>
              <a:t>Region and Southern States</a:t>
            </a:r>
            <a:r>
              <a:rPr lang="en-US" sz="3600" dirty="0" smtClean="0">
                <a:solidFill>
                  <a:srgbClr val="6D5519"/>
                </a:solidFill>
              </a:rPr>
              <a:t>, </a:t>
            </a:r>
            <a:r>
              <a:rPr lang="en-US" sz="3600" dirty="0">
                <a:solidFill>
                  <a:srgbClr val="6D5519"/>
                </a:solidFill>
              </a:rPr>
              <a:t>the revival took on characteristics similar to the </a:t>
            </a:r>
            <a:r>
              <a:rPr lang="en-US" sz="3600" dirty="0" smtClean="0">
                <a:solidFill>
                  <a:srgbClr val="6D5519"/>
                </a:solidFill>
              </a:rPr>
              <a:t>First Great Awakening. </a:t>
            </a:r>
            <a:r>
              <a:rPr lang="en-US" sz="3600" dirty="0">
                <a:solidFill>
                  <a:srgbClr val="6D5519"/>
                </a:solidFill>
              </a:rPr>
              <a:t>But here, the center of the revival was the camp meeting. The first </a:t>
            </a:r>
            <a:r>
              <a:rPr lang="en-US" sz="3600" dirty="0" smtClean="0">
                <a:solidFill>
                  <a:srgbClr val="6D5519"/>
                </a:solidFill>
              </a:rPr>
              <a:t>one </a:t>
            </a:r>
            <a:r>
              <a:rPr lang="en-US" sz="3600" dirty="0">
                <a:solidFill>
                  <a:srgbClr val="6D5519"/>
                </a:solidFill>
              </a:rPr>
              <a:t>took place in July 1800 at Gasper River Church in southwestern </a:t>
            </a:r>
            <a:r>
              <a:rPr lang="en-US" sz="3600" b="1" dirty="0">
                <a:solidFill>
                  <a:srgbClr val="6D5519"/>
                </a:solidFill>
              </a:rPr>
              <a:t>Kentucky</a:t>
            </a:r>
            <a:r>
              <a:rPr lang="en-US" sz="3600" dirty="0" smtClean="0">
                <a:solidFill>
                  <a:srgbClr val="6D5519"/>
                </a:solidFill>
              </a:rPr>
              <a:t>.</a:t>
            </a:r>
            <a:endParaRPr lang="en-US" sz="3600" dirty="0">
              <a:solidFill>
                <a:srgbClr val="6D5519"/>
              </a:solidFill>
            </a:endParaRPr>
          </a:p>
        </p:txBody>
      </p:sp>
      <p:grpSp>
        <p:nvGrpSpPr>
          <p:cNvPr id="29" name="Group 28"/>
          <p:cNvGrpSpPr/>
          <p:nvPr/>
        </p:nvGrpSpPr>
        <p:grpSpPr>
          <a:xfrm>
            <a:off x="4791806" y="1480180"/>
            <a:ext cx="3308933" cy="4034475"/>
            <a:chOff x="4791806" y="1480180"/>
            <a:chExt cx="3308933" cy="4034475"/>
          </a:xfrm>
        </p:grpSpPr>
        <p:grpSp>
          <p:nvGrpSpPr>
            <p:cNvPr id="24" name="Group 23"/>
            <p:cNvGrpSpPr/>
            <p:nvPr/>
          </p:nvGrpSpPr>
          <p:grpSpPr>
            <a:xfrm>
              <a:off x="4791806" y="2488022"/>
              <a:ext cx="3230129" cy="3026633"/>
              <a:chOff x="4791806" y="2488022"/>
              <a:chExt cx="3230129" cy="3026633"/>
            </a:xfrm>
          </p:grpSpPr>
          <p:grpSp>
            <p:nvGrpSpPr>
              <p:cNvPr id="13" name="Group 12"/>
              <p:cNvGrpSpPr/>
              <p:nvPr/>
            </p:nvGrpSpPr>
            <p:grpSpPr>
              <a:xfrm>
                <a:off x="4791806" y="2763460"/>
                <a:ext cx="3173447" cy="2751195"/>
                <a:chOff x="3046061" y="2799022"/>
                <a:chExt cx="3173447" cy="2751195"/>
              </a:xfrm>
            </p:grpSpPr>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40729">
                  <a:off x="3208787" y="2799022"/>
                  <a:ext cx="1833169" cy="1861911"/>
                </a:xfrm>
                <a:prstGeom prst="rect">
                  <a:avLst/>
                </a:prstGeom>
              </p:spPr>
            </p:pic>
            <p:pic>
              <p:nvPicPr>
                <p:cNvPr id="9" name="Picture 8"/>
                <p:cNvPicPr>
                  <a:picLocks noChangeAspect="1"/>
                </p:cNvPicPr>
                <p:nvPr/>
              </p:nvPicPr>
              <p:blipFill rotWithShape="1">
                <a:blip r:embed="rId6" cstate="print">
                  <a:clrChange>
                    <a:clrFrom>
                      <a:srgbClr val="FDFDFD"/>
                    </a:clrFrom>
                    <a:clrTo>
                      <a:srgbClr val="FDFDFD">
                        <a:alpha val="0"/>
                      </a:srgbClr>
                    </a:clrTo>
                  </a:clrChange>
                  <a:lum bright="70000" contrast="-70000"/>
                  <a:extLst>
                    <a:ext uri="{28A0092B-C50C-407E-A947-70E740481C1C}">
                      <a14:useLocalDpi xmlns:a14="http://schemas.microsoft.com/office/drawing/2010/main" val="0"/>
                    </a:ext>
                  </a:extLst>
                </a:blip>
                <a:srcRect l="21705" t="15220" r="23193" b="16208"/>
                <a:stretch/>
              </p:blipFill>
              <p:spPr>
                <a:xfrm rot="21178557">
                  <a:off x="3511193" y="4145914"/>
                  <a:ext cx="1129503" cy="1339813"/>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rot="21255933">
                  <a:off x="3046061" y="4297288"/>
                  <a:ext cx="703073" cy="1252929"/>
                </a:xfrm>
                <a:prstGeom prst="rect">
                  <a:avLst/>
                </a:prstGeom>
              </p:spPr>
            </p:pic>
            <p:pic>
              <p:nvPicPr>
                <p:cNvPr id="11" name="Picture 10"/>
                <p:cNvPicPr>
                  <a:picLocks noChangeAspect="1"/>
                </p:cNvPicPr>
                <p:nvPr/>
              </p:nvPicPr>
              <p:blipFill>
                <a:blip r:embed="rId8"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rot="20961455">
                  <a:off x="4334290" y="4100262"/>
                  <a:ext cx="915032" cy="1135259"/>
                </a:xfrm>
                <a:prstGeom prst="rect">
                  <a:avLst/>
                </a:prstGeom>
              </p:spPr>
            </p:pic>
            <p:pic>
              <p:nvPicPr>
                <p:cNvPr id="12" name="Picture 11"/>
                <p:cNvPicPr>
                  <a:picLocks noChangeAspect="1"/>
                </p:cNvPicPr>
                <p:nvPr/>
              </p:nvPicPr>
              <p:blipFill>
                <a:blip r:embed="rId9" cstate="print">
                  <a:clrChange>
                    <a:clrFrom>
                      <a:srgbClr val="FFFFFF"/>
                    </a:clrFrom>
                    <a:clrTo>
                      <a:srgbClr val="FFFFFF">
                        <a:alpha val="0"/>
                      </a:srgbClr>
                    </a:clrTo>
                  </a:clrChange>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rot="21017149">
                  <a:off x="4494893" y="3553018"/>
                  <a:ext cx="1724615" cy="1087015"/>
                </a:xfrm>
                <a:prstGeom prst="rect">
                  <a:avLst/>
                </a:prstGeom>
              </p:spPr>
            </p:pic>
          </p:grpSp>
          <p:pic>
            <p:nvPicPr>
              <p:cNvPr id="21" name="Picture 20"/>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56656">
                <a:off x="6252321" y="2808071"/>
                <a:ext cx="1687879" cy="800916"/>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prstClr val="black"/>
                  <a:srgbClr val="81C3FF">
                    <a:tint val="45000"/>
                    <a:satMod val="400000"/>
                  </a:srgbClr>
                </a:duotone>
                <a:extLst>
                  <a:ext uri="{28A0092B-C50C-407E-A947-70E740481C1C}">
                    <a14:useLocalDpi xmlns:a14="http://schemas.microsoft.com/office/drawing/2010/main" val="0"/>
                  </a:ext>
                </a:extLst>
              </a:blip>
              <a:stretch>
                <a:fillRect/>
              </a:stretch>
            </p:blipFill>
            <p:spPr>
              <a:xfrm rot="20822532">
                <a:off x="6352434" y="2488022"/>
                <a:ext cx="1118740" cy="936790"/>
              </a:xfrm>
              <a:prstGeom prst="rect">
                <a:avLst/>
              </a:prstGeom>
            </p:spPr>
          </p:pic>
          <p:pic>
            <p:nvPicPr>
              <p:cNvPr id="23" name="Picture 22"/>
              <p:cNvPicPr>
                <a:picLocks noChangeAspect="1"/>
              </p:cNvPicPr>
              <p:nvPr/>
            </p:nvPicPr>
            <p:blipFill>
              <a:blip r:embed="rId12" cstate="print">
                <a:clrChange>
                  <a:clrFrom>
                    <a:srgbClr val="FFFFFF"/>
                  </a:clrFrom>
                  <a:clrTo>
                    <a:srgbClr val="FFFFFF">
                      <a:alpha val="0"/>
                    </a:srgbClr>
                  </a:clrTo>
                </a:clrChange>
                <a:duotone>
                  <a:prstClr val="black"/>
                  <a:srgbClr val="81C3FF">
                    <a:tint val="45000"/>
                    <a:satMod val="400000"/>
                  </a:srgbClr>
                </a:duotone>
                <a:extLst>
                  <a:ext uri="{28A0092B-C50C-407E-A947-70E740481C1C}">
                    <a14:useLocalDpi xmlns:a14="http://schemas.microsoft.com/office/drawing/2010/main" val="0"/>
                  </a:ext>
                </a:extLst>
              </a:blip>
              <a:stretch>
                <a:fillRect/>
              </a:stretch>
            </p:blipFill>
            <p:spPr>
              <a:xfrm rot="20747701">
                <a:off x="6952655" y="2544456"/>
                <a:ext cx="1069280" cy="715027"/>
              </a:xfrm>
              <a:prstGeom prst="rect">
                <a:avLst/>
              </a:prstGeom>
            </p:spPr>
          </p:pic>
        </p:grpSp>
        <p:grpSp>
          <p:nvGrpSpPr>
            <p:cNvPr id="28" name="Group 27"/>
            <p:cNvGrpSpPr/>
            <p:nvPr/>
          </p:nvGrpSpPr>
          <p:grpSpPr>
            <a:xfrm>
              <a:off x="6355787" y="1480180"/>
              <a:ext cx="1744952" cy="1843804"/>
              <a:chOff x="6355787" y="1480180"/>
              <a:chExt cx="1744952" cy="1843804"/>
            </a:xfrm>
          </p:grpSpPr>
          <p:pic>
            <p:nvPicPr>
              <p:cNvPr id="25" name="Picture 24"/>
              <p:cNvPicPr>
                <a:picLocks noChangeAspect="1"/>
              </p:cNvPicPr>
              <p:nvPr/>
            </p:nvPicPr>
            <p:blipFill>
              <a:blip r:embed="rId13">
                <a:clrChange>
                  <a:clrFrom>
                    <a:srgbClr val="FDFDFD"/>
                  </a:clrFrom>
                  <a:clrTo>
                    <a:srgbClr val="FDFD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046254">
                <a:off x="6355787" y="1480180"/>
                <a:ext cx="1744952" cy="1843804"/>
              </a:xfrm>
              <a:prstGeom prst="rect">
                <a:avLst/>
              </a:prstGeom>
            </p:spPr>
          </p:pic>
          <p:pic>
            <p:nvPicPr>
              <p:cNvPr id="26" name="Picture 25"/>
              <p:cNvPicPr>
                <a:picLocks noChangeAspect="1"/>
              </p:cNvPicPr>
              <p:nvPr/>
            </p:nvPicPr>
            <p:blipFill>
              <a:blip r:embed="rId1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0471109">
                <a:off x="7644696" y="2238421"/>
                <a:ext cx="366074" cy="572562"/>
              </a:xfrm>
              <a:prstGeom prst="rect">
                <a:avLst/>
              </a:prstGeom>
            </p:spPr>
          </p:pic>
        </p:grpSp>
      </p:grpSp>
      <p:sp>
        <p:nvSpPr>
          <p:cNvPr id="30" name="TextBox 29"/>
          <p:cNvSpPr txBox="1"/>
          <p:nvPr/>
        </p:nvSpPr>
        <p:spPr>
          <a:xfrm>
            <a:off x="135592" y="203172"/>
            <a:ext cx="4641344" cy="6401753"/>
          </a:xfrm>
          <a:prstGeom prst="rect">
            <a:avLst/>
          </a:prstGeom>
          <a:solidFill>
            <a:srgbClr val="66CCFF"/>
          </a:solidFill>
        </p:spPr>
        <p:txBody>
          <a:bodyPr wrap="square" rtlCol="0">
            <a:spAutoFit/>
          </a:bodyPr>
          <a:lstStyle/>
          <a:p>
            <a:pPr>
              <a:lnSpc>
                <a:spcPts val="4100"/>
              </a:lnSpc>
            </a:pPr>
            <a:r>
              <a:rPr lang="en-US" sz="3600" dirty="0">
                <a:solidFill>
                  <a:srgbClr val="6D5519"/>
                </a:solidFill>
              </a:rPr>
              <a:t>A much larger one was held at Cane Ridge, Kentucky, in August 1801, </a:t>
            </a:r>
            <a:r>
              <a:rPr lang="en-US" sz="3600" dirty="0" smtClean="0">
                <a:solidFill>
                  <a:srgbClr val="6D5519"/>
                </a:solidFill>
              </a:rPr>
              <a:t>with crowds of </a:t>
            </a:r>
            <a:r>
              <a:rPr lang="en-US" sz="3200" b="1" dirty="0" smtClean="0">
                <a:solidFill>
                  <a:srgbClr val="6D5519"/>
                </a:solidFill>
              </a:rPr>
              <a:t>10,000–25,000</a:t>
            </a:r>
            <a:r>
              <a:rPr lang="en-US" sz="3600" dirty="0" smtClean="0">
                <a:solidFill>
                  <a:srgbClr val="6D5519"/>
                </a:solidFill>
              </a:rPr>
              <a:t>, </a:t>
            </a:r>
            <a:r>
              <a:rPr lang="en-US" sz="3600" dirty="0">
                <a:solidFill>
                  <a:srgbClr val="6D5519"/>
                </a:solidFill>
              </a:rPr>
              <a:t>and Presbyterian, Baptist, and Methodist ministers </a:t>
            </a:r>
            <a:r>
              <a:rPr lang="en-US" sz="3600" spc="-100" dirty="0">
                <a:solidFill>
                  <a:srgbClr val="6D5519"/>
                </a:solidFill>
              </a:rPr>
              <a:t>participated. </a:t>
            </a:r>
            <a:r>
              <a:rPr lang="en-US" sz="3600" spc="-100" dirty="0" smtClean="0">
                <a:solidFill>
                  <a:srgbClr val="6D5519"/>
                </a:solidFill>
              </a:rPr>
              <a:t>This </a:t>
            </a:r>
            <a:r>
              <a:rPr lang="en-US" sz="3600" spc="-100" dirty="0">
                <a:solidFill>
                  <a:srgbClr val="6D5519"/>
                </a:solidFill>
              </a:rPr>
              <a:t>event </a:t>
            </a:r>
            <a:r>
              <a:rPr lang="en-US" sz="3600" spc="-100" dirty="0" smtClean="0">
                <a:solidFill>
                  <a:srgbClr val="6D5519"/>
                </a:solidFill>
              </a:rPr>
              <a:t>created </a:t>
            </a:r>
            <a:r>
              <a:rPr lang="en-US" sz="3600" spc="-100" dirty="0">
                <a:solidFill>
                  <a:srgbClr val="6D5519"/>
                </a:solidFill>
              </a:rPr>
              <a:t>the organized revival </a:t>
            </a:r>
            <a:r>
              <a:rPr lang="en-US" sz="3600" spc="-100" dirty="0" smtClean="0">
                <a:solidFill>
                  <a:srgbClr val="6D5519"/>
                </a:solidFill>
              </a:rPr>
              <a:t>for </a:t>
            </a:r>
            <a:r>
              <a:rPr lang="en-US" sz="3600" spc="-100" dirty="0">
                <a:solidFill>
                  <a:srgbClr val="6D5519"/>
                </a:solidFill>
              </a:rPr>
              <a:t>the major mode of church expansion </a:t>
            </a:r>
            <a:r>
              <a:rPr lang="en-US" sz="3600" spc="-100" dirty="0" smtClean="0">
                <a:solidFill>
                  <a:srgbClr val="6D5519"/>
                </a:solidFill>
              </a:rPr>
              <a:t>for Methodists &amp; </a:t>
            </a:r>
            <a:r>
              <a:rPr lang="en-US" sz="3600" spc="-100" dirty="0">
                <a:solidFill>
                  <a:srgbClr val="6D5519"/>
                </a:solidFill>
              </a:rPr>
              <a:t>Baptists.</a:t>
            </a:r>
          </a:p>
        </p:txBody>
      </p:sp>
    </p:spTree>
    <p:extLst>
      <p:ext uri="{BB962C8B-B14F-4D97-AF65-F5344CB8AC3E}">
        <p14:creationId xmlns:p14="http://schemas.microsoft.com/office/powerpoint/2010/main" val="30232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 calcmode="lin" valueType="num">
                                      <p:cBhvr>
                                        <p:cTn id="52" dur="1000" fill="hold"/>
                                        <p:tgtEl>
                                          <p:spTgt spid="19"/>
                                        </p:tgtEl>
                                        <p:attrNameLst>
                                          <p:attrName>style.rotation</p:attrName>
                                        </p:attrNameLst>
                                      </p:cBhvr>
                                      <p:tavLst>
                                        <p:tav tm="0">
                                          <p:val>
                                            <p:fltVal val="90"/>
                                          </p:val>
                                        </p:tav>
                                        <p:tav tm="100000">
                                          <p:val>
                                            <p:fltVal val="0"/>
                                          </p:val>
                                        </p:tav>
                                      </p:tavLst>
                                    </p:anim>
                                    <p:animEffect transition="in" filter="fade">
                                      <p:cBhvr>
                                        <p:cTn id="53" dur="1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1000" fill="hold"/>
                                        <p:tgtEl>
                                          <p:spTgt spid="29"/>
                                        </p:tgtEl>
                                        <p:attrNameLst>
                                          <p:attrName>ppt_w</p:attrName>
                                        </p:attrNameLst>
                                      </p:cBhvr>
                                      <p:tavLst>
                                        <p:tav tm="0">
                                          <p:val>
                                            <p:fltVal val="0"/>
                                          </p:val>
                                        </p:tav>
                                        <p:tav tm="100000">
                                          <p:val>
                                            <p:strVal val="#ppt_w"/>
                                          </p:val>
                                        </p:tav>
                                      </p:tavLst>
                                    </p:anim>
                                    <p:anim calcmode="lin" valueType="num">
                                      <p:cBhvr>
                                        <p:cTn id="59" dur="1000" fill="hold"/>
                                        <p:tgtEl>
                                          <p:spTgt spid="29"/>
                                        </p:tgtEl>
                                        <p:attrNameLst>
                                          <p:attrName>ppt_h</p:attrName>
                                        </p:attrNameLst>
                                      </p:cBhvr>
                                      <p:tavLst>
                                        <p:tav tm="0">
                                          <p:val>
                                            <p:fltVal val="0"/>
                                          </p:val>
                                        </p:tav>
                                        <p:tav tm="100000">
                                          <p:val>
                                            <p:strVal val="#ppt_h"/>
                                          </p:val>
                                        </p:tav>
                                      </p:tavLst>
                                    </p:anim>
                                    <p:anim calcmode="lin" valueType="num">
                                      <p:cBhvr>
                                        <p:cTn id="60" dur="1000" fill="hold"/>
                                        <p:tgtEl>
                                          <p:spTgt spid="29"/>
                                        </p:tgtEl>
                                        <p:attrNameLst>
                                          <p:attrName>style.rotation</p:attrName>
                                        </p:attrNameLst>
                                      </p:cBhvr>
                                      <p:tavLst>
                                        <p:tav tm="0">
                                          <p:val>
                                            <p:fltVal val="90"/>
                                          </p:val>
                                        </p:tav>
                                        <p:tav tm="100000">
                                          <p:val>
                                            <p:fltVal val="0"/>
                                          </p:val>
                                        </p:tav>
                                      </p:tavLst>
                                    </p:anim>
                                    <p:animEffect transition="in" filter="fade">
                                      <p:cBhvr>
                                        <p:cTn id="61" dur="1000"/>
                                        <p:tgtEl>
                                          <p:spTgt spid="29"/>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1000" fill="hold"/>
                                        <p:tgtEl>
                                          <p:spTgt spid="20"/>
                                        </p:tgtEl>
                                        <p:attrNameLst>
                                          <p:attrName>ppt_w</p:attrName>
                                        </p:attrNameLst>
                                      </p:cBhvr>
                                      <p:tavLst>
                                        <p:tav tm="0">
                                          <p:val>
                                            <p:fltVal val="0"/>
                                          </p:val>
                                        </p:tav>
                                        <p:tav tm="100000">
                                          <p:val>
                                            <p:strVal val="#ppt_w"/>
                                          </p:val>
                                        </p:tav>
                                      </p:tavLst>
                                    </p:anim>
                                    <p:anim calcmode="lin" valueType="num">
                                      <p:cBhvr>
                                        <p:cTn id="65" dur="1000" fill="hold"/>
                                        <p:tgtEl>
                                          <p:spTgt spid="20"/>
                                        </p:tgtEl>
                                        <p:attrNameLst>
                                          <p:attrName>ppt_h</p:attrName>
                                        </p:attrNameLst>
                                      </p:cBhvr>
                                      <p:tavLst>
                                        <p:tav tm="0">
                                          <p:val>
                                            <p:fltVal val="0"/>
                                          </p:val>
                                        </p:tav>
                                        <p:tav tm="100000">
                                          <p:val>
                                            <p:strVal val="#ppt_h"/>
                                          </p:val>
                                        </p:tav>
                                      </p:tavLst>
                                    </p:anim>
                                    <p:anim calcmode="lin" valueType="num">
                                      <p:cBhvr>
                                        <p:cTn id="66" dur="1000" fill="hold"/>
                                        <p:tgtEl>
                                          <p:spTgt spid="20"/>
                                        </p:tgtEl>
                                        <p:attrNameLst>
                                          <p:attrName>style.rotation</p:attrName>
                                        </p:attrNameLst>
                                      </p:cBhvr>
                                      <p:tavLst>
                                        <p:tav tm="0">
                                          <p:val>
                                            <p:fltVal val="90"/>
                                          </p:val>
                                        </p:tav>
                                        <p:tav tm="100000">
                                          <p:val>
                                            <p:fltVal val="0"/>
                                          </p:val>
                                        </p:tav>
                                      </p:tavLst>
                                    </p:anim>
                                    <p:animEffect transition="in" filter="fade">
                                      <p:cBhvr>
                                        <p:cTn id="67" dur="1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1000" fill="hold"/>
                                        <p:tgtEl>
                                          <p:spTgt spid="30"/>
                                        </p:tgtEl>
                                        <p:attrNameLst>
                                          <p:attrName>ppt_w</p:attrName>
                                        </p:attrNameLst>
                                      </p:cBhvr>
                                      <p:tavLst>
                                        <p:tav tm="0">
                                          <p:val>
                                            <p:fltVal val="0"/>
                                          </p:val>
                                        </p:tav>
                                        <p:tav tm="100000">
                                          <p:val>
                                            <p:strVal val="#ppt_w"/>
                                          </p:val>
                                        </p:tav>
                                      </p:tavLst>
                                    </p:anim>
                                    <p:anim calcmode="lin" valueType="num">
                                      <p:cBhvr>
                                        <p:cTn id="73" dur="1000" fill="hold"/>
                                        <p:tgtEl>
                                          <p:spTgt spid="30"/>
                                        </p:tgtEl>
                                        <p:attrNameLst>
                                          <p:attrName>ppt_h</p:attrName>
                                        </p:attrNameLst>
                                      </p:cBhvr>
                                      <p:tavLst>
                                        <p:tav tm="0">
                                          <p:val>
                                            <p:fltVal val="0"/>
                                          </p:val>
                                        </p:tav>
                                        <p:tav tm="100000">
                                          <p:val>
                                            <p:strVal val="#ppt_h"/>
                                          </p:val>
                                        </p:tav>
                                      </p:tavLst>
                                    </p:anim>
                                    <p:anim calcmode="lin" valueType="num">
                                      <p:cBhvr>
                                        <p:cTn id="74" dur="1000" fill="hold"/>
                                        <p:tgtEl>
                                          <p:spTgt spid="30"/>
                                        </p:tgtEl>
                                        <p:attrNameLst>
                                          <p:attrName>style.rotation</p:attrName>
                                        </p:attrNameLst>
                                      </p:cBhvr>
                                      <p:tavLst>
                                        <p:tav tm="0">
                                          <p:val>
                                            <p:fltVal val="90"/>
                                          </p:val>
                                        </p:tav>
                                        <p:tav tm="100000">
                                          <p:val>
                                            <p:fltVal val="0"/>
                                          </p:val>
                                        </p:tav>
                                      </p:tavLst>
                                    </p:anim>
                                    <p:animEffect transition="in" filter="fade">
                                      <p:cBhvr>
                                        <p:cTn id="7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19100" y="4267200"/>
            <a:ext cx="8305800" cy="1295400"/>
          </a:xfrm>
          <a:prstGeom prst="rect">
            <a:avLst/>
          </a:prstGeom>
        </p:spPr>
        <p:txBody>
          <a:bodyPr vert="horz" lIns="91440" tIns="27432" rIns="91440" bIns="27432" rtlCol="0" anchor="t" anchorCtr="0">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r"/>
            <a:r>
              <a:rPr lang="en-US" sz="4000" dirty="0" smtClean="0"/>
              <a:t>The Third Great Awakening</a:t>
            </a:r>
            <a:br>
              <a:rPr lang="en-US" sz="4000" dirty="0" smtClean="0"/>
            </a:br>
            <a:r>
              <a:rPr lang="en-US" dirty="0" smtClean="0"/>
              <a:t>1857 – 1930</a:t>
            </a:r>
            <a:endParaRPr lang="en-US" dirty="0"/>
          </a:p>
        </p:txBody>
      </p:sp>
      <p:sp>
        <p:nvSpPr>
          <p:cNvPr id="6" name="Text Placeholder 1"/>
          <p:cNvSpPr>
            <a:spLocks noGrp="1"/>
          </p:cNvSpPr>
          <p:nvPr>
            <p:ph type="body" idx="1"/>
          </p:nvPr>
        </p:nvSpPr>
        <p:spPr>
          <a:xfrm>
            <a:off x="32656" y="5562600"/>
            <a:ext cx="9111343" cy="533400"/>
          </a:xfrm>
        </p:spPr>
        <p:txBody>
          <a:bodyPr>
            <a:noAutofit/>
          </a:bodyPr>
          <a:lstStyle/>
          <a:p>
            <a:pPr algn="r"/>
            <a:r>
              <a:rPr lang="en-US" sz="3200" dirty="0" smtClean="0"/>
              <a:t>God honored the fervent prayers of His people. </a:t>
            </a:r>
            <a:endParaRPr lang="en-US" sz="3200" dirty="0"/>
          </a:p>
        </p:txBody>
      </p:sp>
      <p:sp>
        <p:nvSpPr>
          <p:cNvPr id="2" name="Rectangle 1"/>
          <p:cNvSpPr/>
          <p:nvPr/>
        </p:nvSpPr>
        <p:spPr>
          <a:xfrm rot="20514477">
            <a:off x="165781" y="1022223"/>
            <a:ext cx="5258171"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anose="04020705040A02060702" pitchFamily="82" charset="0"/>
              </a:rPr>
              <a:t>New York City</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anose="04020705040A02060702" pitchFamily="82" charset="0"/>
            </a:endParaRPr>
          </a:p>
        </p:txBody>
      </p:sp>
      <p:sp>
        <p:nvSpPr>
          <p:cNvPr id="3" name="Rectangle 2"/>
          <p:cNvSpPr/>
          <p:nvPr/>
        </p:nvSpPr>
        <p:spPr>
          <a:xfrm>
            <a:off x="3416231" y="1262743"/>
            <a:ext cx="56987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Jeremiah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Lanphier</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2794865" y="2057400"/>
            <a:ext cx="6204817" cy="2308324"/>
          </a:xfrm>
          <a:prstGeom prst="rect">
            <a:avLst/>
          </a:prstGeom>
          <a:noFill/>
        </p:spPr>
        <p:txBody>
          <a:bodyPr wrap="square" rtlCol="0">
            <a:spAutoFit/>
            <a:scene3d>
              <a:camera prst="orthographicFront"/>
              <a:lightRig rig="threePt" dir="t"/>
            </a:scene3d>
            <a:sp3d extrusionH="57150">
              <a:bevelT w="38100" h="38100"/>
            </a:sp3d>
          </a:bodyPr>
          <a:lstStyle/>
          <a:p>
            <a:pPr algn="r"/>
            <a:r>
              <a:rPr lang="en-US" sz="3600" b="1" dirty="0">
                <a:solidFill>
                  <a:schemeClr val="accent2">
                    <a:lumMod val="60000"/>
                    <a:lumOff val="40000"/>
                  </a:schemeClr>
                </a:solidFill>
                <a:effectLst>
                  <a:outerShdw blurRad="50800" dist="38100" dir="2700000" algn="tl" rotWithShape="0">
                    <a:prstClr val="black">
                      <a:alpha val="40000"/>
                    </a:prstClr>
                  </a:outerShdw>
                </a:effectLst>
              </a:rPr>
              <a:t>48-year-old businessman who began work as an urban missionary for the North Dutch Reformed Church in July 1857.</a:t>
            </a:r>
          </a:p>
        </p:txBody>
      </p:sp>
    </p:spTree>
    <p:extLst>
      <p:ext uri="{BB962C8B-B14F-4D97-AF65-F5344CB8AC3E}">
        <p14:creationId xmlns:p14="http://schemas.microsoft.com/office/powerpoint/2010/main" val="32031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500" fill="hold"/>
                                        <p:tgtEl>
                                          <p:spTgt spid="3"/>
                                        </p:tgtEl>
                                        <p:attrNameLst>
                                          <p:attrName>ppt_w</p:attrName>
                                        </p:attrNameLst>
                                      </p:cBhvr>
                                      <p:tavLst>
                                        <p:tav tm="0">
                                          <p:val>
                                            <p:fltVal val="0"/>
                                          </p:val>
                                        </p:tav>
                                        <p:tav tm="100000">
                                          <p:val>
                                            <p:strVal val="#ppt_w"/>
                                          </p:val>
                                        </p:tav>
                                      </p:tavLst>
                                    </p:anim>
                                    <p:anim calcmode="lin" valueType="num">
                                      <p:cBhvr>
                                        <p:cTn id="14" dur="1500" fill="hold"/>
                                        <p:tgtEl>
                                          <p:spTgt spid="3"/>
                                        </p:tgtEl>
                                        <p:attrNameLst>
                                          <p:attrName>ppt_h</p:attrName>
                                        </p:attrNameLst>
                                      </p:cBhvr>
                                      <p:tavLst>
                                        <p:tav tm="0">
                                          <p:val>
                                            <p:fltVal val="0"/>
                                          </p:val>
                                        </p:tav>
                                        <p:tav tm="100000">
                                          <p:val>
                                            <p:strVal val="#ppt_h"/>
                                          </p:val>
                                        </p:tav>
                                      </p:tavLst>
                                    </p:anim>
                                    <p:animEffect transition="in" filter="fade">
                                      <p:cBhvr>
                                        <p:cTn id="15" dur="1500"/>
                                        <p:tgtEl>
                                          <p:spTgt spid="3"/>
                                        </p:tgtEl>
                                      </p:cBhvr>
                                    </p:animEffect>
                                  </p:childTnLst>
                                </p:cTn>
                              </p:par>
                            </p:childTnLst>
                          </p:cTn>
                        </p:par>
                        <p:par>
                          <p:cTn id="16" fill="hold">
                            <p:stCondLst>
                              <p:cond delay="4000"/>
                            </p:stCondLst>
                            <p:childTnLst>
                              <p:par>
                                <p:cTn id="17" presetID="53" presetClass="entr" presetSubtype="16" fill="hold" nodeType="afterEffect">
                                  <p:stCondLst>
                                    <p:cond delay="225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a:bodyPr>
          <a:lstStyle/>
          <a:p>
            <a:r>
              <a:rPr lang="en-US" sz="4000" dirty="0" smtClean="0"/>
              <a:t>Results of Prayer!</a:t>
            </a:r>
            <a:endParaRPr lang="en-US" sz="4000" dirty="0"/>
          </a:p>
        </p:txBody>
      </p:sp>
      <p:sp>
        <p:nvSpPr>
          <p:cNvPr id="4" name="Content Placeholder 3"/>
          <p:cNvSpPr>
            <a:spLocks noGrp="1"/>
          </p:cNvSpPr>
          <p:nvPr>
            <p:ph sz="half" idx="2"/>
          </p:nvPr>
        </p:nvSpPr>
        <p:spPr>
          <a:xfrm>
            <a:off x="228600" y="1524000"/>
            <a:ext cx="4040188" cy="5029200"/>
          </a:xfrm>
        </p:spPr>
        <p:txBody>
          <a:bodyPr>
            <a:noAutofit/>
          </a:bodyPr>
          <a:lstStyle/>
          <a:p>
            <a:pPr marL="0" indent="0">
              <a:buNone/>
            </a:pPr>
            <a:r>
              <a:rPr lang="en-US" sz="3600" dirty="0">
                <a:solidFill>
                  <a:schemeClr val="accent2">
                    <a:lumMod val="60000"/>
                    <a:lumOff val="40000"/>
                  </a:schemeClr>
                </a:solidFill>
                <a:effectLst>
                  <a:outerShdw blurRad="38100" dist="50800" dir="2700000" algn="tl" rotWithShape="0">
                    <a:prstClr val="black"/>
                  </a:outerShdw>
                </a:effectLst>
              </a:rPr>
              <a:t>Jeremiah </a:t>
            </a:r>
            <a:r>
              <a:rPr lang="en-US" sz="3600" dirty="0" err="1">
                <a:solidFill>
                  <a:schemeClr val="accent2">
                    <a:lumMod val="60000"/>
                    <a:lumOff val="40000"/>
                  </a:schemeClr>
                </a:solidFill>
                <a:effectLst>
                  <a:outerShdw blurRad="38100" dist="50800" dir="2700000" algn="tl" rotWithShape="0">
                    <a:prstClr val="black"/>
                  </a:outerShdw>
                </a:effectLst>
              </a:rPr>
              <a:t>Lanphier</a:t>
            </a:r>
            <a:r>
              <a:rPr lang="en-US" sz="3600" dirty="0">
                <a:solidFill>
                  <a:schemeClr val="accent2">
                    <a:lumMod val="60000"/>
                    <a:lumOff val="40000"/>
                  </a:schemeClr>
                </a:solidFill>
                <a:effectLst>
                  <a:outerShdw blurRad="38100" dist="50800" dir="2700000" algn="tl" rotWithShape="0">
                    <a:prstClr val="black"/>
                  </a:outerShdw>
                </a:effectLst>
              </a:rPr>
              <a:t> began what seemed like an insignificant weekly prayer meeting on </a:t>
            </a:r>
            <a:r>
              <a:rPr lang="en-US" sz="3600" dirty="0" smtClean="0">
                <a:solidFill>
                  <a:schemeClr val="accent2">
                    <a:lumMod val="60000"/>
                    <a:lumOff val="40000"/>
                  </a:schemeClr>
                </a:solidFill>
                <a:effectLst>
                  <a:outerShdw blurRad="38100" dist="50800" dir="2700000" algn="tl" rotWithShape="0">
                    <a:prstClr val="black"/>
                  </a:outerShdw>
                </a:effectLst>
              </a:rPr>
              <a:t>Sept </a:t>
            </a:r>
            <a:r>
              <a:rPr lang="en-US" sz="3600" dirty="0">
                <a:solidFill>
                  <a:schemeClr val="accent2">
                    <a:lumMod val="60000"/>
                    <a:lumOff val="40000"/>
                  </a:schemeClr>
                </a:solidFill>
                <a:effectLst>
                  <a:outerShdw blurRad="38100" dist="50800" dir="2700000" algn="tl" rotWithShape="0">
                    <a:prstClr val="black"/>
                  </a:outerShdw>
                </a:effectLst>
              </a:rPr>
              <a:t>23, 1857 on Fulton Street in New York City that impacted America.</a:t>
            </a:r>
          </a:p>
        </p:txBody>
      </p:sp>
      <p:sp>
        <p:nvSpPr>
          <p:cNvPr id="5" name="Text Placeholder 4"/>
          <p:cNvSpPr>
            <a:spLocks noGrp="1"/>
          </p:cNvSpPr>
          <p:nvPr>
            <p:ph type="body" sz="quarter" idx="3"/>
          </p:nvPr>
        </p:nvSpPr>
        <p:spPr>
          <a:xfrm>
            <a:off x="4648200" y="762000"/>
            <a:ext cx="4041775" cy="639762"/>
          </a:xfrm>
        </p:spPr>
        <p:txBody>
          <a:bodyPr>
            <a:normAutofit/>
          </a:bodyPr>
          <a:lstStyle/>
          <a:p>
            <a:r>
              <a:rPr lang="en-US" sz="3200" dirty="0" smtClean="0">
                <a:ln w="3175">
                  <a:solidFill>
                    <a:schemeClr val="bg1"/>
                  </a:solidFill>
                </a:ln>
                <a:solidFill>
                  <a:schemeClr val="tx1"/>
                </a:solidFill>
              </a:rPr>
              <a:t>What Happened??</a:t>
            </a:r>
            <a:endParaRPr lang="en-US" sz="3200" dirty="0">
              <a:ln w="3175">
                <a:solidFill>
                  <a:schemeClr val="bg1"/>
                </a:solidFill>
              </a:ln>
              <a:solidFill>
                <a:schemeClr val="tx1"/>
              </a:solidFill>
            </a:endParaRPr>
          </a:p>
        </p:txBody>
      </p:sp>
      <p:sp>
        <p:nvSpPr>
          <p:cNvPr id="6" name="Content Placeholder 5"/>
          <p:cNvSpPr>
            <a:spLocks noGrp="1"/>
          </p:cNvSpPr>
          <p:nvPr>
            <p:ph sz="quarter" idx="4"/>
          </p:nvPr>
        </p:nvSpPr>
        <p:spPr>
          <a:xfrm>
            <a:off x="4800600" y="1524000"/>
            <a:ext cx="4114800" cy="5094288"/>
          </a:xfrm>
        </p:spPr>
        <p:txBody>
          <a:bodyPr/>
          <a:lstStyle/>
          <a:p>
            <a:pPr marL="0" lvl="0" indent="0">
              <a:buClr>
                <a:srgbClr val="7A7A7A">
                  <a:lumMod val="60000"/>
                  <a:lumOff val="40000"/>
                </a:srgbClr>
              </a:buClr>
              <a:buNone/>
            </a:pPr>
            <a:r>
              <a:rPr lang="en-US" sz="3600" dirty="0">
                <a:solidFill>
                  <a:srgbClr val="F5C201">
                    <a:lumMod val="60000"/>
                    <a:lumOff val="40000"/>
                  </a:srgbClr>
                </a:solidFill>
                <a:effectLst>
                  <a:outerShdw blurRad="38100" dist="50800" dir="2700000" algn="tl" rotWithShape="0">
                    <a:prstClr val="black"/>
                  </a:outerShdw>
                </a:effectLst>
              </a:rPr>
              <a:t>Two days after </a:t>
            </a:r>
            <a:r>
              <a:rPr lang="en-US" sz="3600" dirty="0" err="1">
                <a:solidFill>
                  <a:srgbClr val="F5C201">
                    <a:lumMod val="60000"/>
                    <a:lumOff val="40000"/>
                  </a:srgbClr>
                </a:solidFill>
                <a:effectLst>
                  <a:outerShdw blurRad="38100" dist="50800" dir="2700000" algn="tl" rotWithShape="0">
                    <a:prstClr val="black"/>
                  </a:outerShdw>
                </a:effectLst>
              </a:rPr>
              <a:t>Lanphier’s</a:t>
            </a:r>
            <a:r>
              <a:rPr lang="en-US" sz="3600" dirty="0">
                <a:solidFill>
                  <a:srgbClr val="F5C201">
                    <a:lumMod val="60000"/>
                    <a:lumOff val="40000"/>
                  </a:srgbClr>
                </a:solidFill>
                <a:effectLst>
                  <a:outerShdw blurRad="38100" dist="50800" dir="2700000" algn="tl" rotWithShape="0">
                    <a:prstClr val="black"/>
                  </a:outerShdw>
                </a:effectLst>
              </a:rPr>
              <a:t> prayer meeting began, the Bank of Pennsylvania failed in Philadelphia, sending shock waves through America’s financial community.</a:t>
            </a:r>
            <a:endParaRPr lang="en-US" dirty="0"/>
          </a:p>
        </p:txBody>
      </p:sp>
    </p:spTree>
    <p:extLst>
      <p:ext uri="{BB962C8B-B14F-4D97-AF65-F5344CB8AC3E}">
        <p14:creationId xmlns:p14="http://schemas.microsoft.com/office/powerpoint/2010/main" val="1671267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715962"/>
          </a:xfrm>
        </p:spPr>
        <p:txBody>
          <a:bodyPr>
            <a:normAutofit/>
          </a:bodyPr>
          <a:lstStyle/>
          <a:p>
            <a:r>
              <a:rPr lang="en-US" sz="4000" dirty="0" smtClean="0"/>
              <a:t>Results of Prayer!</a:t>
            </a:r>
            <a:endParaRPr lang="en-US" sz="4000" dirty="0"/>
          </a:p>
        </p:txBody>
      </p:sp>
      <p:sp>
        <p:nvSpPr>
          <p:cNvPr id="4" name="Content Placeholder 3"/>
          <p:cNvSpPr>
            <a:spLocks noGrp="1"/>
          </p:cNvSpPr>
          <p:nvPr>
            <p:ph sz="half" idx="2"/>
          </p:nvPr>
        </p:nvSpPr>
        <p:spPr>
          <a:xfrm>
            <a:off x="76200" y="914400"/>
            <a:ext cx="4495800" cy="5715000"/>
          </a:xfrm>
        </p:spPr>
        <p:txBody>
          <a:bodyPr>
            <a:noAutofit/>
          </a:bodyPr>
          <a:lstStyle/>
          <a:p>
            <a:pPr marL="0" indent="0">
              <a:buNone/>
            </a:pPr>
            <a:r>
              <a:rPr lang="en-US" sz="3600" dirty="0">
                <a:solidFill>
                  <a:schemeClr val="accent2">
                    <a:lumMod val="60000"/>
                    <a:lumOff val="40000"/>
                  </a:schemeClr>
                </a:solidFill>
                <a:effectLst>
                  <a:outerShdw blurRad="38100" dist="50800" dir="2700000" algn="tl" rotWithShape="0">
                    <a:prstClr val="black"/>
                  </a:outerShdw>
                </a:effectLst>
              </a:rPr>
              <a:t>In a few days’ time, </a:t>
            </a:r>
            <a:r>
              <a:rPr lang="en-US" sz="3600" dirty="0" err="1" smtClean="0">
                <a:solidFill>
                  <a:schemeClr val="accent2">
                    <a:lumMod val="60000"/>
                    <a:lumOff val="40000"/>
                  </a:schemeClr>
                </a:solidFill>
                <a:effectLst>
                  <a:outerShdw blurRad="38100" dist="50800" dir="2700000" algn="tl" rotWithShape="0">
                    <a:prstClr val="black"/>
                  </a:outerShdw>
                </a:effectLst>
              </a:rPr>
              <a:t>Lanphier’s</a:t>
            </a:r>
            <a:r>
              <a:rPr lang="en-US" sz="3600" dirty="0" smtClean="0">
                <a:solidFill>
                  <a:schemeClr val="accent2">
                    <a:lumMod val="60000"/>
                    <a:lumOff val="40000"/>
                  </a:schemeClr>
                </a:solidFill>
                <a:effectLst>
                  <a:outerShdw blurRad="38100" dist="50800" dir="2700000" algn="tl" rotWithShape="0">
                    <a:prstClr val="black"/>
                  </a:outerShdw>
                </a:effectLst>
              </a:rPr>
              <a:t> </a:t>
            </a:r>
            <a:r>
              <a:rPr lang="en-US" sz="3600" dirty="0">
                <a:solidFill>
                  <a:schemeClr val="accent2">
                    <a:lumMod val="60000"/>
                    <a:lumOff val="40000"/>
                  </a:schemeClr>
                </a:solidFill>
                <a:effectLst>
                  <a:outerShdw blurRad="38100" dist="50800" dir="2700000" algn="tl" rotWithShape="0">
                    <a:prstClr val="black"/>
                  </a:outerShdw>
                </a:effectLst>
              </a:rPr>
              <a:t>meeting </a:t>
            </a:r>
            <a:r>
              <a:rPr lang="en-US" sz="3600" dirty="0" smtClean="0">
                <a:solidFill>
                  <a:schemeClr val="accent2">
                    <a:lumMod val="60000"/>
                    <a:lumOff val="40000"/>
                  </a:schemeClr>
                </a:solidFill>
                <a:effectLst>
                  <a:outerShdw blurRad="38100" dist="50800" dir="2700000" algn="tl" rotWithShape="0">
                    <a:prstClr val="black"/>
                  </a:outerShdw>
                </a:effectLst>
              </a:rPr>
              <a:t>began </a:t>
            </a:r>
            <a:r>
              <a:rPr lang="en-US" sz="3600" dirty="0">
                <a:solidFill>
                  <a:schemeClr val="accent2">
                    <a:lumMod val="60000"/>
                    <a:lumOff val="40000"/>
                  </a:schemeClr>
                </a:solidFill>
                <a:effectLst>
                  <a:outerShdw blurRad="38100" dist="50800" dir="2700000" algn="tl" rotWithShape="0">
                    <a:prstClr val="black"/>
                  </a:outerShdw>
                </a:effectLst>
              </a:rPr>
              <a:t>to </a:t>
            </a:r>
            <a:r>
              <a:rPr lang="en-US" sz="3600" dirty="0" smtClean="0">
                <a:solidFill>
                  <a:schemeClr val="accent2">
                    <a:lumMod val="60000"/>
                    <a:lumOff val="40000"/>
                  </a:schemeClr>
                </a:solidFill>
                <a:effectLst>
                  <a:outerShdw blurRad="38100" dist="50800" dir="2700000" algn="tl" rotWithShape="0">
                    <a:prstClr val="black"/>
                  </a:outerShdw>
                </a:effectLst>
              </a:rPr>
              <a:t>meet daily</a:t>
            </a:r>
            <a:r>
              <a:rPr lang="en-US" sz="3600" dirty="0">
                <a:solidFill>
                  <a:schemeClr val="accent2">
                    <a:lumMod val="60000"/>
                    <a:lumOff val="40000"/>
                  </a:schemeClr>
                </a:solidFill>
                <a:effectLst>
                  <a:outerShdw blurRad="38100" dist="50800" dir="2700000" algn="tl" rotWithShape="0">
                    <a:prstClr val="black"/>
                  </a:outerShdw>
                </a:effectLst>
              </a:rPr>
              <a:t>. </a:t>
            </a:r>
            <a:endParaRPr lang="en-US" sz="3600" dirty="0" smtClean="0">
              <a:solidFill>
                <a:schemeClr val="accent2">
                  <a:lumMod val="60000"/>
                  <a:lumOff val="40000"/>
                </a:schemeClr>
              </a:solidFill>
              <a:effectLst>
                <a:outerShdw blurRad="38100" dist="50800" dir="2700000" algn="tl" rotWithShape="0">
                  <a:prstClr val="black"/>
                </a:outerShdw>
              </a:effectLst>
            </a:endParaRPr>
          </a:p>
          <a:p>
            <a:pPr marL="0" indent="0">
              <a:buNone/>
            </a:pPr>
            <a:endParaRPr lang="en-US" sz="3600" dirty="0" smtClean="0">
              <a:solidFill>
                <a:schemeClr val="accent2">
                  <a:lumMod val="60000"/>
                  <a:lumOff val="40000"/>
                </a:schemeClr>
              </a:solidFill>
              <a:effectLst>
                <a:outerShdw blurRad="38100" dist="50800" dir="2700000" algn="tl" rotWithShape="0">
                  <a:prstClr val="black"/>
                </a:outerShdw>
              </a:effectLst>
            </a:endParaRPr>
          </a:p>
          <a:p>
            <a:pPr marL="0" indent="0">
              <a:buNone/>
            </a:pPr>
            <a:r>
              <a:rPr lang="en-US" sz="3600" dirty="0">
                <a:solidFill>
                  <a:schemeClr val="accent2">
                    <a:lumMod val="60000"/>
                    <a:lumOff val="40000"/>
                  </a:schemeClr>
                </a:solidFill>
                <a:effectLst>
                  <a:outerShdw blurRad="38100" dist="50800" dir="2700000" algn="tl" rotWithShape="0">
                    <a:prstClr val="black"/>
                  </a:outerShdw>
                </a:effectLst>
              </a:rPr>
              <a:t>Soon the crowds attending the Fulton Street </a:t>
            </a:r>
            <a:r>
              <a:rPr lang="en-US" sz="3600" dirty="0" smtClean="0">
                <a:solidFill>
                  <a:schemeClr val="accent2">
                    <a:lumMod val="60000"/>
                    <a:lumOff val="40000"/>
                  </a:schemeClr>
                </a:solidFill>
                <a:effectLst>
                  <a:outerShdw blurRad="38100" dist="50800" dir="2700000" algn="tl" rotWithShape="0">
                    <a:prstClr val="black"/>
                  </a:outerShdw>
                </a:effectLst>
              </a:rPr>
              <a:t>gathering </a:t>
            </a:r>
            <a:r>
              <a:rPr lang="en-US" sz="3600" dirty="0">
                <a:solidFill>
                  <a:schemeClr val="accent2">
                    <a:lumMod val="60000"/>
                    <a:lumOff val="40000"/>
                  </a:schemeClr>
                </a:solidFill>
                <a:effectLst>
                  <a:outerShdw blurRad="38100" dist="50800" dir="2700000" algn="tl" rotWithShape="0">
                    <a:prstClr val="black"/>
                  </a:outerShdw>
                </a:effectLst>
              </a:rPr>
              <a:t>overflowed </a:t>
            </a:r>
            <a:r>
              <a:rPr lang="en-US" sz="3600" dirty="0" smtClean="0">
                <a:solidFill>
                  <a:schemeClr val="accent2">
                    <a:lumMod val="60000"/>
                    <a:lumOff val="40000"/>
                  </a:schemeClr>
                </a:solidFill>
                <a:effectLst>
                  <a:outerShdw blurRad="38100" dist="50800" dir="2700000" algn="tl" rotWithShape="0">
                    <a:prstClr val="black"/>
                  </a:outerShdw>
                </a:effectLst>
              </a:rPr>
              <a:t>into </a:t>
            </a:r>
            <a:r>
              <a:rPr lang="en-US" sz="3600" dirty="0">
                <a:solidFill>
                  <a:schemeClr val="accent2">
                    <a:lumMod val="60000"/>
                    <a:lumOff val="40000"/>
                  </a:schemeClr>
                </a:solidFill>
                <a:effectLst>
                  <a:outerShdw blurRad="38100" dist="50800" dir="2700000" algn="tl" rotWithShape="0">
                    <a:prstClr val="black"/>
                  </a:outerShdw>
                </a:effectLst>
              </a:rPr>
              <a:t>nearby John Street Methodist Church.</a:t>
            </a:r>
          </a:p>
        </p:txBody>
      </p:sp>
      <p:sp>
        <p:nvSpPr>
          <p:cNvPr id="5" name="Text Placeholder 4"/>
          <p:cNvSpPr>
            <a:spLocks noGrp="1"/>
          </p:cNvSpPr>
          <p:nvPr>
            <p:ph type="body" sz="quarter" idx="3"/>
          </p:nvPr>
        </p:nvSpPr>
        <p:spPr>
          <a:xfrm>
            <a:off x="4648200" y="304800"/>
            <a:ext cx="4041775" cy="639762"/>
          </a:xfrm>
        </p:spPr>
        <p:txBody>
          <a:bodyPr>
            <a:normAutofit/>
          </a:bodyPr>
          <a:lstStyle/>
          <a:p>
            <a:r>
              <a:rPr lang="en-US" sz="3200" dirty="0" smtClean="0">
                <a:ln w="3175">
                  <a:solidFill>
                    <a:schemeClr val="bg1"/>
                  </a:solidFill>
                </a:ln>
                <a:solidFill>
                  <a:schemeClr val="tx1"/>
                </a:solidFill>
              </a:rPr>
              <a:t>What Happened??</a:t>
            </a:r>
            <a:endParaRPr lang="en-US" sz="3200" dirty="0">
              <a:ln w="3175">
                <a:solidFill>
                  <a:schemeClr val="bg1"/>
                </a:solidFill>
              </a:ln>
              <a:solidFill>
                <a:schemeClr val="tx1"/>
              </a:solidFill>
            </a:endParaRPr>
          </a:p>
        </p:txBody>
      </p:sp>
      <p:sp>
        <p:nvSpPr>
          <p:cNvPr id="6" name="Content Placeholder 5"/>
          <p:cNvSpPr>
            <a:spLocks noGrp="1"/>
          </p:cNvSpPr>
          <p:nvPr>
            <p:ph sz="quarter" idx="4"/>
          </p:nvPr>
        </p:nvSpPr>
        <p:spPr>
          <a:xfrm>
            <a:off x="4800600" y="1066800"/>
            <a:ext cx="4267200" cy="5551488"/>
          </a:xfrm>
        </p:spPr>
        <p:txBody>
          <a:bodyPr/>
          <a:lstStyle/>
          <a:p>
            <a:pPr marL="0" lvl="0" indent="0">
              <a:buClr>
                <a:srgbClr val="7A7A7A">
                  <a:lumMod val="60000"/>
                  <a:lumOff val="40000"/>
                </a:srgbClr>
              </a:buClr>
              <a:buNone/>
            </a:pPr>
            <a:r>
              <a:rPr lang="en-US" sz="3600" dirty="0">
                <a:solidFill>
                  <a:srgbClr val="F5C201">
                    <a:lumMod val="60000"/>
                    <a:lumOff val="40000"/>
                  </a:srgbClr>
                </a:solidFill>
                <a:effectLst>
                  <a:outerShdw blurRad="38100" dist="50800" dir="2700000" algn="tl" rotWithShape="0">
                    <a:prstClr val="black"/>
                  </a:outerShdw>
                </a:effectLst>
              </a:rPr>
              <a:t>On October 10 [1857] the New York stock market crashed, putting many stockbrokers and clerks out of work, and shutting down businesses everywhere.</a:t>
            </a:r>
            <a:endParaRPr lang="en-US" dirty="0"/>
          </a:p>
        </p:txBody>
      </p:sp>
    </p:spTree>
    <p:extLst>
      <p:ext uri="{BB962C8B-B14F-4D97-AF65-F5344CB8AC3E}">
        <p14:creationId xmlns:p14="http://schemas.microsoft.com/office/powerpoint/2010/main" val="2151860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038600" cy="715962"/>
          </a:xfrm>
        </p:spPr>
        <p:txBody>
          <a:bodyPr>
            <a:normAutofit/>
          </a:bodyPr>
          <a:lstStyle/>
          <a:p>
            <a:r>
              <a:rPr lang="en-US" sz="4000" dirty="0" smtClean="0"/>
              <a:t>Results of Prayer!</a:t>
            </a:r>
            <a:endParaRPr lang="en-US" sz="4000" dirty="0"/>
          </a:p>
        </p:txBody>
      </p:sp>
      <p:sp>
        <p:nvSpPr>
          <p:cNvPr id="4" name="Content Placeholder 3"/>
          <p:cNvSpPr>
            <a:spLocks noGrp="1"/>
          </p:cNvSpPr>
          <p:nvPr>
            <p:ph sz="half" idx="2"/>
          </p:nvPr>
        </p:nvSpPr>
        <p:spPr>
          <a:xfrm>
            <a:off x="457200" y="1676400"/>
            <a:ext cx="3962400" cy="4953000"/>
          </a:xfrm>
        </p:spPr>
        <p:txBody>
          <a:bodyPr>
            <a:noAutofit/>
          </a:bodyPr>
          <a:lstStyle/>
          <a:p>
            <a:pPr marL="0" indent="0">
              <a:buNone/>
            </a:pPr>
            <a:r>
              <a:rPr lang="en-US" sz="3600" dirty="0" smtClean="0">
                <a:solidFill>
                  <a:schemeClr val="accent2">
                    <a:lumMod val="60000"/>
                    <a:lumOff val="40000"/>
                  </a:schemeClr>
                </a:solidFill>
                <a:effectLst>
                  <a:outerShdw blurRad="38100" dist="50800" dir="2700000" algn="tl" rotWithShape="0">
                    <a:prstClr val="black"/>
                  </a:outerShdw>
                </a:effectLst>
              </a:rPr>
              <a:t>Within </a:t>
            </a:r>
            <a:r>
              <a:rPr lang="en-US" sz="3600" dirty="0">
                <a:solidFill>
                  <a:schemeClr val="accent2">
                    <a:lumMod val="60000"/>
                    <a:lumOff val="40000"/>
                  </a:schemeClr>
                </a:solidFill>
                <a:effectLst>
                  <a:outerShdw blurRad="38100" dist="50800" dir="2700000" algn="tl" rotWithShape="0">
                    <a:prstClr val="black"/>
                  </a:outerShdw>
                </a:effectLst>
              </a:rPr>
              <a:t>six months 10,000 people were gathering daily for prayer in numerous places throughout New York.</a:t>
            </a:r>
          </a:p>
        </p:txBody>
      </p:sp>
      <p:sp>
        <p:nvSpPr>
          <p:cNvPr id="5" name="Text Placeholder 4"/>
          <p:cNvSpPr>
            <a:spLocks noGrp="1"/>
          </p:cNvSpPr>
          <p:nvPr>
            <p:ph type="body" sz="quarter" idx="3"/>
          </p:nvPr>
        </p:nvSpPr>
        <p:spPr>
          <a:xfrm>
            <a:off x="4648200" y="990600"/>
            <a:ext cx="4041775" cy="639762"/>
          </a:xfrm>
        </p:spPr>
        <p:txBody>
          <a:bodyPr>
            <a:normAutofit/>
          </a:bodyPr>
          <a:lstStyle/>
          <a:p>
            <a:r>
              <a:rPr lang="en-US" sz="3200" dirty="0" smtClean="0">
                <a:ln w="3175">
                  <a:solidFill>
                    <a:schemeClr val="bg1"/>
                  </a:solidFill>
                </a:ln>
                <a:solidFill>
                  <a:schemeClr val="tx1"/>
                </a:solidFill>
              </a:rPr>
              <a:t>What Happened??</a:t>
            </a:r>
            <a:endParaRPr lang="en-US" sz="3200" dirty="0">
              <a:ln w="3175">
                <a:solidFill>
                  <a:schemeClr val="bg1"/>
                </a:solidFill>
              </a:ln>
              <a:solidFill>
                <a:schemeClr val="tx1"/>
              </a:solidFill>
            </a:endParaRPr>
          </a:p>
        </p:txBody>
      </p:sp>
      <p:sp>
        <p:nvSpPr>
          <p:cNvPr id="6" name="Content Placeholder 5"/>
          <p:cNvSpPr>
            <a:spLocks noGrp="1"/>
          </p:cNvSpPr>
          <p:nvPr>
            <p:ph sz="quarter" idx="4"/>
          </p:nvPr>
        </p:nvSpPr>
        <p:spPr>
          <a:xfrm>
            <a:off x="5029200" y="1676400"/>
            <a:ext cx="3886200" cy="4941888"/>
          </a:xfrm>
        </p:spPr>
        <p:txBody>
          <a:bodyPr/>
          <a:lstStyle/>
          <a:p>
            <a:pPr marL="0" lvl="0" indent="0">
              <a:buClr>
                <a:srgbClr val="7A7A7A">
                  <a:lumMod val="60000"/>
                  <a:lumOff val="40000"/>
                </a:srgbClr>
              </a:buClr>
              <a:buNone/>
            </a:pPr>
            <a:r>
              <a:rPr lang="en-US" sz="3600" dirty="0">
                <a:solidFill>
                  <a:schemeClr val="accent2">
                    <a:lumMod val="60000"/>
                    <a:lumOff val="40000"/>
                  </a:schemeClr>
                </a:solidFill>
                <a:effectLst>
                  <a:outerShdw blurRad="38100" dist="50800" dir="2700000" algn="tl" rotWithShape="0">
                    <a:prstClr val="black"/>
                  </a:outerShdw>
                </a:effectLst>
              </a:rPr>
              <a:t>The financial panic, it seems, was the catalyst that triggered the awakening. </a:t>
            </a:r>
            <a:endParaRPr lang="en-US" sz="3600" dirty="0"/>
          </a:p>
        </p:txBody>
      </p:sp>
    </p:spTree>
    <p:extLst>
      <p:ext uri="{BB962C8B-B14F-4D97-AF65-F5344CB8AC3E}">
        <p14:creationId xmlns:p14="http://schemas.microsoft.com/office/powerpoint/2010/main" val="3012012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a:xfrm rot="21444673">
            <a:off x="4323495" y="1389722"/>
            <a:ext cx="4191000" cy="639762"/>
          </a:xfrm>
          <a:gradFill flip="none" rotWithShape="1">
            <a:gsLst>
              <a:gs pos="0">
                <a:schemeClr val="accent2">
                  <a:lumMod val="20000"/>
                  <a:lumOff val="80000"/>
                </a:schemeClr>
              </a:gs>
              <a:gs pos="50000">
                <a:schemeClr val="accent5">
                  <a:lumMod val="20000"/>
                  <a:lumOff val="80000"/>
                  <a:shade val="67500"/>
                  <a:satMod val="115000"/>
                </a:schemeClr>
              </a:gs>
              <a:gs pos="100000">
                <a:schemeClr val="accent5">
                  <a:lumMod val="20000"/>
                  <a:lumOff val="80000"/>
                  <a:shade val="100000"/>
                  <a:satMod val="115000"/>
                </a:schemeClr>
              </a:gs>
            </a:gsLst>
            <a:lin ang="2700000" scaled="1"/>
            <a:tileRect/>
          </a:gradFill>
          <a:ln w="3175">
            <a:solidFill>
              <a:schemeClr val="bg1"/>
            </a:solidFill>
          </a:ln>
        </p:spPr>
        <p:txBody>
          <a:bodyPr/>
          <a:lstStyle/>
          <a:p>
            <a:r>
              <a:rPr lang="en-US" dirty="0" smtClean="0">
                <a:solidFill>
                  <a:schemeClr val="bg1"/>
                </a:solidFill>
                <a:latin typeface="Constantia" panose="02030602050306030303" pitchFamily="18" charset="0"/>
              </a:rPr>
              <a:t>Prayer Meeting Grows!</a:t>
            </a:r>
            <a:endParaRPr lang="en-US" dirty="0">
              <a:solidFill>
                <a:schemeClr val="bg1"/>
              </a:solidFill>
              <a:latin typeface="Constantia" panose="02030602050306030303" pitchFamily="18" charset="0"/>
            </a:endParaRPr>
          </a:p>
        </p:txBody>
      </p:sp>
      <p:sp>
        <p:nvSpPr>
          <p:cNvPr id="6" name="Content Placeholder 5"/>
          <p:cNvSpPr>
            <a:spLocks noGrp="1"/>
          </p:cNvSpPr>
          <p:nvPr>
            <p:ph sz="quarter" idx="4"/>
          </p:nvPr>
        </p:nvSpPr>
        <p:spPr>
          <a:xfrm rot="21431829">
            <a:off x="4449805" y="2004804"/>
            <a:ext cx="4191000" cy="4454525"/>
          </a:xfrm>
          <a:gradFill flip="none" rotWithShape="1">
            <a:gsLst>
              <a:gs pos="0">
                <a:schemeClr val="accent2">
                  <a:lumMod val="20000"/>
                  <a:lumOff val="80000"/>
                </a:schemeClr>
              </a:gs>
              <a:gs pos="50000">
                <a:schemeClr val="accent5">
                  <a:lumMod val="20000"/>
                  <a:lumOff val="80000"/>
                  <a:shade val="67500"/>
                  <a:satMod val="115000"/>
                </a:schemeClr>
              </a:gs>
              <a:gs pos="100000">
                <a:schemeClr val="accent5">
                  <a:lumMod val="20000"/>
                  <a:lumOff val="80000"/>
                  <a:shade val="100000"/>
                  <a:satMod val="115000"/>
                </a:schemeClr>
              </a:gs>
            </a:gsLst>
            <a:lin ang="2700000" scaled="1"/>
            <a:tileRect/>
          </a:gradFill>
          <a:ln w="3175">
            <a:solidFill>
              <a:schemeClr val="bg1"/>
            </a:solidFill>
          </a:ln>
        </p:spPr>
        <p:txBody>
          <a:bodyPr>
            <a:noAutofit/>
          </a:bodyPr>
          <a:lstStyle/>
          <a:p>
            <a:pPr marL="0" indent="0" algn="just">
              <a:buNone/>
            </a:pPr>
            <a:r>
              <a:rPr lang="en-US" sz="2600" dirty="0">
                <a:solidFill>
                  <a:schemeClr val="bg1"/>
                </a:solidFill>
              </a:rPr>
              <a:t>Dr. Henry Ward </a:t>
            </a:r>
            <a:r>
              <a:rPr lang="en-US" sz="2600" dirty="0" smtClean="0">
                <a:solidFill>
                  <a:schemeClr val="bg1"/>
                </a:solidFill>
              </a:rPr>
              <a:t>Beecher </a:t>
            </a:r>
            <a:r>
              <a:rPr lang="en-US" sz="2600" dirty="0">
                <a:solidFill>
                  <a:schemeClr val="bg1"/>
                </a:solidFill>
              </a:rPr>
              <a:t>leading 3,000 people in devotions at Burton’s </a:t>
            </a:r>
            <a:r>
              <a:rPr lang="en-US" sz="2600" dirty="0" smtClean="0">
                <a:solidFill>
                  <a:schemeClr val="bg1"/>
                </a:solidFill>
              </a:rPr>
              <a:t>Theater! </a:t>
            </a:r>
            <a:r>
              <a:rPr lang="en-US" sz="2600" dirty="0">
                <a:solidFill>
                  <a:schemeClr val="bg1"/>
                </a:solidFill>
              </a:rPr>
              <a:t>W</a:t>
            </a:r>
            <a:r>
              <a:rPr lang="en-US" sz="2600" dirty="0" smtClean="0">
                <a:solidFill>
                  <a:schemeClr val="bg1"/>
                </a:solidFill>
              </a:rPr>
              <a:t>hile </a:t>
            </a:r>
            <a:r>
              <a:rPr lang="en-US" sz="2600" dirty="0">
                <a:solidFill>
                  <a:schemeClr val="bg1"/>
                </a:solidFill>
              </a:rPr>
              <a:t>he was reading </a:t>
            </a:r>
            <a:r>
              <a:rPr lang="en-US" sz="2600" dirty="0" smtClean="0">
                <a:solidFill>
                  <a:schemeClr val="bg1"/>
                </a:solidFill>
              </a:rPr>
              <a:t>Scripture recently, </a:t>
            </a:r>
            <a:r>
              <a:rPr lang="en-US" sz="2600" dirty="0">
                <a:solidFill>
                  <a:schemeClr val="bg1"/>
                </a:solidFill>
              </a:rPr>
              <a:t>Beecher was interrupted by singing from an overflow prayer meeting crowd in an adjoining barroom! He then led the group in thanksgiving that such a thing could </a:t>
            </a:r>
            <a:r>
              <a:rPr lang="en-US" sz="2600" dirty="0" smtClean="0">
                <a:solidFill>
                  <a:schemeClr val="bg1"/>
                </a:solidFill>
              </a:rPr>
              <a:t>happen!</a:t>
            </a:r>
            <a:endParaRPr lang="en-US" sz="2600" dirty="0">
              <a:solidFill>
                <a:schemeClr val="bg1"/>
              </a:solidFill>
            </a:endParaRPr>
          </a:p>
        </p:txBody>
      </p:sp>
      <p:pic>
        <p:nvPicPr>
          <p:cNvPr id="2050" name="Picture 2" descr="C:\Users\Paige\AppData\Local\Microsoft\Windows\INetCache\IE\S65WWIS2\Headline_of_the_New_York_Times_June-29-19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49" y="3823231"/>
            <a:ext cx="2686755" cy="1954735"/>
          </a:xfrm>
          <a:prstGeom prst="rect">
            <a:avLst/>
          </a:prstGeom>
          <a:noFill/>
          <a:scene3d>
            <a:camera prst="isometricTopUp"/>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2" descr="C:\Users\Paige\AppData\Local\Microsoft\Windows\INetCache\IE\S65WWIS2\Headline_of_the_New_York_Times_June-29-191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23" t="1052" r="2937" b="80637"/>
          <a:stretch/>
        </p:blipFill>
        <p:spPr bwMode="auto">
          <a:xfrm rot="21430011">
            <a:off x="946164" y="426406"/>
            <a:ext cx="7573384" cy="10902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aige\AppData\Local\Microsoft\Windows\INetCache\IE\S65WWIS2\Headline_of_the_New_York_Times_June-29-1914[1].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20449" y="3733799"/>
            <a:ext cx="2697604" cy="1962628"/>
          </a:xfrm>
          <a:prstGeom prst="rect">
            <a:avLst/>
          </a:prstGeom>
          <a:noFill/>
          <a:scene3d>
            <a:camera prst="isometricTopUp"/>
            <a:lightRig rig="threePt" dir="t"/>
          </a:scene3d>
          <a:sp3d>
            <a:bevelT/>
          </a:sp3d>
          <a:extLst>
            <a:ext uri="{909E8E84-426E-40DD-AFC4-6F175D3DCCD1}">
              <a14:hiddenFill xmlns:a14="http://schemas.microsoft.com/office/drawing/2010/main">
                <a:solidFill>
                  <a:srgbClr val="FFFFFF"/>
                </a:solidFill>
              </a14:hiddenFill>
            </a:ext>
          </a:extLst>
        </p:spPr>
      </p:pic>
      <p:pic>
        <p:nvPicPr>
          <p:cNvPr id="10" name="Picture 2" descr="C:\Users\Paige\AppData\Local\Microsoft\Windows\INetCache\IE\S65WWIS2\Headline_of_the_New_York_Times_June-29-19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94631"/>
            <a:ext cx="2686755" cy="1954735"/>
          </a:xfrm>
          <a:prstGeom prst="rect">
            <a:avLst/>
          </a:prstGeom>
          <a:noFill/>
          <a:scene3d>
            <a:camera prst="isometricTopUp"/>
            <a:lightRig rig="threePt" dir="t"/>
          </a:scene3d>
          <a:sp3d>
            <a:bevelT/>
          </a:sp3d>
          <a:extLst>
            <a:ext uri="{909E8E84-426E-40DD-AFC4-6F175D3DCCD1}">
              <a14:hiddenFill xmlns:a14="http://schemas.microsoft.com/office/drawing/2010/main">
                <a:solidFill>
                  <a:srgbClr val="FFFFFF"/>
                </a:solidFill>
              </a14:hiddenFill>
            </a:ext>
          </a:extLst>
        </p:spPr>
      </p:pic>
      <p:pic>
        <p:nvPicPr>
          <p:cNvPr id="11" name="Picture 2" descr="C:\Users\Paige\AppData\Local\Microsoft\Windows\INetCache\IE\S65WWIS2\Headline_of_the_New_York_Times_June-29-191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505199"/>
            <a:ext cx="2697604" cy="1962628"/>
          </a:xfrm>
          <a:prstGeom prst="rect">
            <a:avLst/>
          </a:prstGeom>
          <a:noFill/>
          <a:scene3d>
            <a:camera prst="isometricTopUp"/>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52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038600" cy="715962"/>
          </a:xfrm>
        </p:spPr>
        <p:txBody>
          <a:bodyPr>
            <a:normAutofit/>
          </a:bodyPr>
          <a:lstStyle/>
          <a:p>
            <a:r>
              <a:rPr lang="en-US" sz="4000" dirty="0" smtClean="0"/>
              <a:t>The Fire Spreads!</a:t>
            </a:r>
            <a:endParaRPr lang="en-US" sz="4000" dirty="0"/>
          </a:p>
        </p:txBody>
      </p:sp>
      <p:sp>
        <p:nvSpPr>
          <p:cNvPr id="4" name="Content Placeholder 3"/>
          <p:cNvSpPr>
            <a:spLocks noGrp="1"/>
          </p:cNvSpPr>
          <p:nvPr>
            <p:ph sz="half" idx="2"/>
          </p:nvPr>
        </p:nvSpPr>
        <p:spPr>
          <a:xfrm>
            <a:off x="457200" y="1676400"/>
            <a:ext cx="3962400" cy="4953000"/>
          </a:xfrm>
        </p:spPr>
        <p:txBody>
          <a:bodyPr>
            <a:noAutofit/>
          </a:bodyPr>
          <a:lstStyle/>
          <a:p>
            <a:pPr marL="0" indent="0">
              <a:buNone/>
            </a:pPr>
            <a:r>
              <a:rPr lang="en-US" sz="3600" dirty="0">
                <a:solidFill>
                  <a:schemeClr val="accent2">
                    <a:lumMod val="60000"/>
                    <a:lumOff val="40000"/>
                  </a:schemeClr>
                </a:solidFill>
                <a:effectLst>
                  <a:outerShdw blurRad="38100" dist="50800" dir="2700000" algn="tl" rotWithShape="0">
                    <a:prstClr val="black"/>
                  </a:outerShdw>
                </a:effectLst>
              </a:rPr>
              <a:t>Other major cities also developed prayer meetings. </a:t>
            </a:r>
          </a:p>
        </p:txBody>
      </p:sp>
      <p:sp>
        <p:nvSpPr>
          <p:cNvPr id="5" name="Text Placeholder 4"/>
          <p:cNvSpPr>
            <a:spLocks noGrp="1"/>
          </p:cNvSpPr>
          <p:nvPr>
            <p:ph type="body" sz="quarter" idx="3"/>
          </p:nvPr>
        </p:nvSpPr>
        <p:spPr>
          <a:xfrm>
            <a:off x="4648200" y="838200"/>
            <a:ext cx="4041775" cy="639762"/>
          </a:xfrm>
        </p:spPr>
        <p:txBody>
          <a:bodyPr>
            <a:normAutofit/>
          </a:bodyPr>
          <a:lstStyle/>
          <a:p>
            <a:r>
              <a:rPr lang="en-US" sz="3200" dirty="0" smtClean="0">
                <a:ln w="3175">
                  <a:solidFill>
                    <a:schemeClr val="bg1"/>
                  </a:solidFill>
                </a:ln>
                <a:solidFill>
                  <a:schemeClr val="tx1"/>
                </a:solidFill>
              </a:rPr>
              <a:t>How did it work??</a:t>
            </a:r>
            <a:endParaRPr lang="en-US" sz="3200" dirty="0">
              <a:ln w="3175">
                <a:solidFill>
                  <a:schemeClr val="bg1"/>
                </a:solidFill>
              </a:ln>
              <a:solidFill>
                <a:schemeClr val="tx1"/>
              </a:solidFill>
            </a:endParaRPr>
          </a:p>
        </p:txBody>
      </p:sp>
      <p:sp>
        <p:nvSpPr>
          <p:cNvPr id="6" name="Content Placeholder 5"/>
          <p:cNvSpPr>
            <a:spLocks noGrp="1"/>
          </p:cNvSpPr>
          <p:nvPr>
            <p:ph sz="quarter" idx="4"/>
          </p:nvPr>
        </p:nvSpPr>
        <p:spPr>
          <a:xfrm>
            <a:off x="4876800" y="1676400"/>
            <a:ext cx="4038600" cy="4941888"/>
          </a:xfrm>
        </p:spPr>
        <p:txBody>
          <a:bodyPr/>
          <a:lstStyle/>
          <a:p>
            <a:pPr marL="0" lvl="0" indent="0">
              <a:buClr>
                <a:srgbClr val="7A7A7A">
                  <a:lumMod val="60000"/>
                  <a:lumOff val="40000"/>
                </a:srgbClr>
              </a:buClr>
              <a:buNone/>
            </a:pPr>
            <a:r>
              <a:rPr lang="en-US" sz="3600" dirty="0">
                <a:solidFill>
                  <a:schemeClr val="accent2">
                    <a:lumMod val="60000"/>
                    <a:lumOff val="40000"/>
                  </a:schemeClr>
                </a:solidFill>
                <a:effectLst>
                  <a:outerShdw blurRad="38100" dist="50800" dir="2700000" algn="tl" rotWithShape="0">
                    <a:prstClr val="black"/>
                  </a:outerShdw>
                </a:effectLst>
              </a:rPr>
              <a:t>The form of worship was always the same: any person might pray, give a testimony or an exhortation, or lead in singing as he or she “felt led.” </a:t>
            </a:r>
          </a:p>
        </p:txBody>
      </p:sp>
    </p:spTree>
    <p:extLst>
      <p:ext uri="{BB962C8B-B14F-4D97-AF65-F5344CB8AC3E}">
        <p14:creationId xmlns:p14="http://schemas.microsoft.com/office/powerpoint/2010/main" val="417406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noAutofit/>
          </a:bodyPr>
          <a:lstStyle/>
          <a:p>
            <a:r>
              <a:rPr lang="en-US" dirty="0"/>
              <a:t>Revelation 3:7-13</a:t>
            </a:r>
            <a:endParaRPr lang="en-US" cap="none" dirty="0"/>
          </a:p>
        </p:txBody>
      </p:sp>
      <p:sp>
        <p:nvSpPr>
          <p:cNvPr id="3" name="Content Placeholder 2"/>
          <p:cNvSpPr>
            <a:spLocks noGrp="1"/>
          </p:cNvSpPr>
          <p:nvPr>
            <p:ph idx="1"/>
          </p:nvPr>
        </p:nvSpPr>
        <p:spPr>
          <a:xfrm>
            <a:off x="685800" y="1219200"/>
            <a:ext cx="7696200" cy="5334000"/>
          </a:xfrm>
          <a:noFill/>
        </p:spPr>
        <p:txBody>
          <a:bodyPr>
            <a:normAutofit/>
          </a:bodyPr>
          <a:lstStyle/>
          <a:p>
            <a:pPr marL="0" indent="0">
              <a:buNone/>
            </a:pPr>
            <a:r>
              <a:rPr lang="en-US" sz="4000" i="1" dirty="0">
                <a:solidFill>
                  <a:schemeClr val="accent2">
                    <a:lumMod val="60000"/>
                    <a:lumOff val="40000"/>
                  </a:schemeClr>
                </a:solidFill>
              </a:rPr>
              <a:t>for you have a little strength, have kept My word, and have not denied My name</a:t>
            </a:r>
            <a:r>
              <a:rPr lang="en-US" sz="4000" i="1" dirty="0" smtClean="0">
                <a:solidFill>
                  <a:schemeClr val="accent2">
                    <a:lumMod val="60000"/>
                    <a:lumOff val="40000"/>
                  </a:schemeClr>
                </a:solidFill>
              </a:rPr>
              <a:t>. </a:t>
            </a:r>
            <a:r>
              <a:rPr lang="en-US" sz="4000" i="1" dirty="0">
                <a:solidFill>
                  <a:schemeClr val="accent2">
                    <a:lumMod val="60000"/>
                    <a:lumOff val="40000"/>
                  </a:schemeClr>
                </a:solidFill>
              </a:rPr>
              <a:t>Indeed I will make those of the synagogue of Satan, who say they are Jews and are not, but lie—indeed I will make them come and worship before your feet, and to know that I have loved you. </a:t>
            </a:r>
            <a:endParaRPr lang="en-US" sz="4000" dirty="0">
              <a:solidFill>
                <a:schemeClr val="accent2">
                  <a:lumMod val="60000"/>
                  <a:lumOff val="40000"/>
                </a:schemeClr>
              </a:solidFill>
            </a:endParaRPr>
          </a:p>
        </p:txBody>
      </p:sp>
    </p:spTree>
    <p:extLst>
      <p:ext uri="{BB962C8B-B14F-4D97-AF65-F5344CB8AC3E}">
        <p14:creationId xmlns:p14="http://schemas.microsoft.com/office/powerpoint/2010/main" val="1337015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038600" cy="715962"/>
          </a:xfrm>
        </p:spPr>
        <p:txBody>
          <a:bodyPr>
            <a:normAutofit/>
          </a:bodyPr>
          <a:lstStyle/>
          <a:p>
            <a:r>
              <a:rPr lang="en-US" sz="4000" dirty="0" smtClean="0"/>
              <a:t>The Fire Spreads!</a:t>
            </a:r>
            <a:endParaRPr lang="en-US" sz="4000" dirty="0"/>
          </a:p>
        </p:txBody>
      </p:sp>
      <p:sp>
        <p:nvSpPr>
          <p:cNvPr id="4" name="Content Placeholder 3"/>
          <p:cNvSpPr>
            <a:spLocks noGrp="1"/>
          </p:cNvSpPr>
          <p:nvPr>
            <p:ph sz="half" idx="2"/>
          </p:nvPr>
        </p:nvSpPr>
        <p:spPr>
          <a:xfrm>
            <a:off x="457200" y="1371600"/>
            <a:ext cx="3962400" cy="5257800"/>
          </a:xfrm>
        </p:spPr>
        <p:txBody>
          <a:bodyPr>
            <a:noAutofit/>
          </a:bodyPr>
          <a:lstStyle/>
          <a:p>
            <a:pPr marL="0" indent="0">
              <a:buNone/>
            </a:pPr>
            <a:r>
              <a:rPr lang="en-US" sz="3600" dirty="0">
                <a:solidFill>
                  <a:schemeClr val="accent2">
                    <a:lumMod val="60000"/>
                    <a:lumOff val="40000"/>
                  </a:schemeClr>
                </a:solidFill>
                <a:effectLst>
                  <a:outerShdw blurRad="38100" dist="50800" dir="2700000" algn="tl" rotWithShape="0">
                    <a:prstClr val="black"/>
                  </a:outerShdw>
                </a:effectLst>
              </a:rPr>
              <a:t>Although pastors such as Beecher often attended and lent their enthusiastic support, laypeople provided the leadership.</a:t>
            </a:r>
          </a:p>
        </p:txBody>
      </p:sp>
      <p:sp>
        <p:nvSpPr>
          <p:cNvPr id="5" name="Text Placeholder 4"/>
          <p:cNvSpPr>
            <a:spLocks noGrp="1"/>
          </p:cNvSpPr>
          <p:nvPr>
            <p:ph type="body" sz="quarter" idx="3"/>
          </p:nvPr>
        </p:nvSpPr>
        <p:spPr>
          <a:xfrm>
            <a:off x="4648200" y="381000"/>
            <a:ext cx="4041775" cy="639762"/>
          </a:xfrm>
        </p:spPr>
        <p:txBody>
          <a:bodyPr>
            <a:normAutofit/>
          </a:bodyPr>
          <a:lstStyle/>
          <a:p>
            <a:r>
              <a:rPr lang="en-US" sz="3200" dirty="0" smtClean="0">
                <a:ln w="3175">
                  <a:solidFill>
                    <a:schemeClr val="bg1"/>
                  </a:solidFill>
                </a:ln>
                <a:solidFill>
                  <a:schemeClr val="tx1"/>
                </a:solidFill>
              </a:rPr>
              <a:t>How did it work??</a:t>
            </a:r>
            <a:endParaRPr lang="en-US" sz="3200" dirty="0">
              <a:ln w="3175">
                <a:solidFill>
                  <a:schemeClr val="bg1"/>
                </a:solidFill>
              </a:ln>
              <a:solidFill>
                <a:schemeClr val="tx1"/>
              </a:solidFill>
            </a:endParaRPr>
          </a:p>
        </p:txBody>
      </p:sp>
      <p:sp>
        <p:nvSpPr>
          <p:cNvPr id="6" name="Content Placeholder 5"/>
          <p:cNvSpPr>
            <a:spLocks noGrp="1"/>
          </p:cNvSpPr>
          <p:nvPr>
            <p:ph sz="quarter" idx="4"/>
          </p:nvPr>
        </p:nvSpPr>
        <p:spPr>
          <a:xfrm>
            <a:off x="4876800" y="1143000"/>
            <a:ext cx="4038600" cy="5475288"/>
          </a:xfrm>
        </p:spPr>
        <p:txBody>
          <a:bodyPr>
            <a:normAutofit lnSpcReduction="10000"/>
          </a:bodyPr>
          <a:lstStyle/>
          <a:p>
            <a:pPr marL="0" lvl="0" indent="0">
              <a:buClr>
                <a:srgbClr val="7A7A7A">
                  <a:lumMod val="60000"/>
                  <a:lumOff val="40000"/>
                </a:srgbClr>
              </a:buClr>
              <a:buNone/>
            </a:pPr>
            <a:r>
              <a:rPr lang="en-US" sz="3600" dirty="0">
                <a:solidFill>
                  <a:schemeClr val="accent2">
                    <a:lumMod val="60000"/>
                    <a:lumOff val="40000"/>
                  </a:schemeClr>
                </a:solidFill>
                <a:effectLst>
                  <a:outerShdw blurRad="38100" dist="50800" dir="2700000" algn="tl" rotWithShape="0">
                    <a:prstClr val="black"/>
                  </a:outerShdw>
                </a:effectLst>
              </a:rPr>
              <a:t>Little </a:t>
            </a:r>
            <a:r>
              <a:rPr lang="en-US" sz="3600" dirty="0">
                <a:solidFill>
                  <a:srgbClr val="FEDE61"/>
                </a:solidFill>
                <a:effectLst>
                  <a:outerShdw blurRad="38100" dist="50800" dir="2700000" algn="tl" rotWithShape="0">
                    <a:prstClr val="black"/>
                  </a:outerShdw>
                </a:effectLst>
              </a:rPr>
              <a:t>planning was done for the meetings, the chief </a:t>
            </a:r>
            <a:r>
              <a:rPr lang="en-US" sz="3600" b="1" dirty="0">
                <a:solidFill>
                  <a:srgbClr val="FEDE61"/>
                </a:solidFill>
                <a:effectLst>
                  <a:outerShdw blurRad="38100" dist="50800" dir="2700000" algn="tl" rotWithShape="0">
                    <a:prstClr val="black"/>
                  </a:outerShdw>
                </a:effectLst>
              </a:rPr>
              <a:t>rules </a:t>
            </a:r>
            <a:r>
              <a:rPr lang="en-US" sz="3600" dirty="0">
                <a:solidFill>
                  <a:srgbClr val="FEDE61"/>
                </a:solidFill>
                <a:effectLst>
                  <a:outerShdw blurRad="38100" dist="50800" dir="2700000" algn="tl" rotWithShape="0">
                    <a:prstClr val="black"/>
                  </a:outerShdw>
                </a:effectLst>
              </a:rPr>
              <a:t>were that a meeting should </a:t>
            </a:r>
            <a:r>
              <a:rPr lang="en-US" sz="3600" dirty="0">
                <a:solidFill>
                  <a:schemeClr val="accent2">
                    <a:lumMod val="60000"/>
                    <a:lumOff val="40000"/>
                  </a:schemeClr>
                </a:solidFill>
                <a:effectLst>
                  <a:outerShdw blurRad="38100" dist="50800" dir="2700000" algn="tl" rotWithShape="0">
                    <a:prstClr val="black"/>
                  </a:outerShdw>
                </a:effectLst>
              </a:rPr>
              <a:t>begin and end punctually, and that no one should speak or pray for very long.</a:t>
            </a:r>
          </a:p>
        </p:txBody>
      </p:sp>
    </p:spTree>
    <p:extLst>
      <p:ext uri="{BB962C8B-B14F-4D97-AF65-F5344CB8AC3E}">
        <p14:creationId xmlns:p14="http://schemas.microsoft.com/office/powerpoint/2010/main" val="300979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Canada!!</a:t>
            </a:r>
            <a:endParaRPr lang="en-US" sz="5400" dirty="0"/>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FEC325"/>
                </a:solidFill>
                <a:effectLst>
                  <a:outerShdw blurRad="50800" dist="38100" dir="2700000" algn="tl" rotWithShape="0">
                    <a:prstClr val="black">
                      <a:alpha val="40000"/>
                    </a:prstClr>
                  </a:outerShdw>
                </a:effectLst>
              </a:rPr>
              <a:t>From </a:t>
            </a:r>
            <a:r>
              <a:rPr lang="en-US" sz="4000" dirty="0">
                <a:solidFill>
                  <a:srgbClr val="FEC325"/>
                </a:solidFill>
                <a:effectLst>
                  <a:outerShdw blurRad="50800" dist="38100" dir="2700000" algn="tl" rotWithShape="0">
                    <a:prstClr val="black">
                      <a:alpha val="40000"/>
                    </a:prstClr>
                  </a:outerShdw>
                </a:effectLst>
              </a:rPr>
              <a:t>June through October </a:t>
            </a:r>
            <a:r>
              <a:rPr lang="en-US" sz="4000" dirty="0" smtClean="0">
                <a:solidFill>
                  <a:srgbClr val="FEC325"/>
                </a:solidFill>
                <a:effectLst>
                  <a:outerShdw blurRad="50800" dist="38100" dir="2700000" algn="tl" rotWithShape="0">
                    <a:prstClr val="black">
                      <a:alpha val="40000"/>
                    </a:prstClr>
                  </a:outerShdw>
                </a:effectLst>
              </a:rPr>
              <a:t>1857,</a:t>
            </a:r>
          </a:p>
          <a:p>
            <a:pPr marL="0" indent="0">
              <a:buNone/>
            </a:pPr>
            <a:r>
              <a:rPr lang="en-US" sz="4000" dirty="0" smtClean="0">
                <a:solidFill>
                  <a:srgbClr val="FEC325"/>
                </a:solidFill>
                <a:effectLst>
                  <a:outerShdw blurRad="50800" dist="38100" dir="2700000" algn="tl" rotWithShape="0">
                    <a:prstClr val="black">
                      <a:alpha val="40000"/>
                    </a:prstClr>
                  </a:outerShdw>
                </a:effectLst>
              </a:rPr>
              <a:t>Dr</a:t>
            </a:r>
            <a:r>
              <a:rPr lang="en-US" sz="4000" dirty="0">
                <a:solidFill>
                  <a:srgbClr val="FEC325"/>
                </a:solidFill>
                <a:effectLst>
                  <a:outerShdw blurRad="50800" dist="38100" dir="2700000" algn="tl" rotWithShape="0">
                    <a:prstClr val="black">
                      <a:alpha val="40000"/>
                    </a:prstClr>
                  </a:outerShdw>
                </a:effectLst>
              </a:rPr>
              <a:t>. Walter Palmer and his wife Phoebe conducted camp meetings in Ontario and Quebec with crowds of 5,000 and more.</a:t>
            </a:r>
          </a:p>
        </p:txBody>
      </p:sp>
    </p:spTree>
    <p:extLst>
      <p:ext uri="{BB962C8B-B14F-4D97-AF65-F5344CB8AC3E}">
        <p14:creationId xmlns:p14="http://schemas.microsoft.com/office/powerpoint/2010/main" val="4180945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800" dirty="0"/>
              <a:t>God used men </a:t>
            </a:r>
            <a:r>
              <a:rPr lang="en-US" sz="4800" dirty="0" smtClean="0"/>
              <a:t>like…</a:t>
            </a:r>
            <a:endParaRPr lang="en-US" sz="4800" dirty="0"/>
          </a:p>
        </p:txBody>
      </p:sp>
      <p:sp>
        <p:nvSpPr>
          <p:cNvPr id="3" name="Content Placeholder 2"/>
          <p:cNvSpPr>
            <a:spLocks noGrp="1"/>
          </p:cNvSpPr>
          <p:nvPr>
            <p:ph idx="1"/>
          </p:nvPr>
        </p:nvSpPr>
        <p:spPr>
          <a:xfrm>
            <a:off x="457200" y="1219200"/>
            <a:ext cx="8229600" cy="5410200"/>
          </a:xfrm>
        </p:spPr>
        <p:txBody>
          <a:bodyPr>
            <a:normAutofit/>
          </a:bodyPr>
          <a:lstStyle/>
          <a:p>
            <a:pPr marL="0" indent="0">
              <a:buNone/>
            </a:pPr>
            <a:r>
              <a:rPr lang="en-US" sz="4000" b="1" dirty="0" smtClean="0">
                <a:solidFill>
                  <a:srgbClr val="FEC325"/>
                </a:solidFill>
                <a:effectLst>
                  <a:outerShdw blurRad="50800" dist="38100" dir="2700000" algn="tl" rotWithShape="0">
                    <a:prstClr val="black">
                      <a:alpha val="40000"/>
                    </a:prstClr>
                  </a:outerShdw>
                </a:effectLst>
              </a:rPr>
              <a:t>Dwight </a:t>
            </a:r>
            <a:r>
              <a:rPr lang="en-US" sz="4000" b="1" dirty="0">
                <a:solidFill>
                  <a:srgbClr val="FEC325"/>
                </a:solidFill>
                <a:effectLst>
                  <a:outerShdw blurRad="50800" dist="38100" dir="2700000" algn="tl" rotWithShape="0">
                    <a:prstClr val="black">
                      <a:alpha val="40000"/>
                    </a:prstClr>
                  </a:outerShdw>
                </a:effectLst>
              </a:rPr>
              <a:t>L. </a:t>
            </a:r>
            <a:r>
              <a:rPr lang="en-US" sz="4000" b="1" dirty="0" smtClean="0">
                <a:solidFill>
                  <a:srgbClr val="FEC325"/>
                </a:solidFill>
                <a:effectLst>
                  <a:outerShdw blurRad="50800" dist="38100" dir="2700000" algn="tl" rotWithShape="0">
                    <a:prstClr val="black">
                      <a:alpha val="40000"/>
                    </a:prstClr>
                  </a:outerShdw>
                </a:effectLst>
              </a:rPr>
              <a:t>Moody</a:t>
            </a:r>
          </a:p>
          <a:p>
            <a:pPr marL="0" indent="0">
              <a:buNone/>
            </a:pPr>
            <a:r>
              <a:rPr lang="en-US" sz="4000" b="1" dirty="0" smtClean="0">
                <a:solidFill>
                  <a:srgbClr val="FEC325"/>
                </a:solidFill>
                <a:effectLst>
                  <a:outerShdw blurRad="50800" dist="38100" dir="2700000" algn="tl" rotWithShape="0">
                    <a:prstClr val="black">
                      <a:alpha val="40000"/>
                    </a:prstClr>
                  </a:outerShdw>
                </a:effectLst>
              </a:rPr>
              <a:t>Billy Sunday</a:t>
            </a:r>
          </a:p>
          <a:p>
            <a:pPr marL="0" indent="0">
              <a:buNone/>
            </a:pPr>
            <a:r>
              <a:rPr lang="en-US" sz="4000" b="1" dirty="0" smtClean="0">
                <a:solidFill>
                  <a:srgbClr val="FEC325"/>
                </a:solidFill>
                <a:effectLst>
                  <a:outerShdw blurRad="50800" dist="38100" dir="2700000" algn="tl" rotWithShape="0">
                    <a:prstClr val="black">
                      <a:alpha val="40000"/>
                    </a:prstClr>
                  </a:outerShdw>
                </a:effectLst>
              </a:rPr>
              <a:t>A.W</a:t>
            </a:r>
            <a:r>
              <a:rPr lang="en-US" sz="4000" b="1" dirty="0">
                <a:solidFill>
                  <a:srgbClr val="FEC325"/>
                </a:solidFill>
                <a:effectLst>
                  <a:outerShdw blurRad="50800" dist="38100" dir="2700000" algn="tl" rotWithShape="0">
                    <a:prstClr val="black">
                      <a:alpha val="40000"/>
                    </a:prstClr>
                  </a:outerShdw>
                </a:effectLst>
              </a:rPr>
              <a:t>. </a:t>
            </a:r>
            <a:r>
              <a:rPr lang="en-US" sz="4000" b="1" dirty="0" smtClean="0">
                <a:solidFill>
                  <a:srgbClr val="FEC325"/>
                </a:solidFill>
                <a:effectLst>
                  <a:outerShdw blurRad="50800" dist="38100" dir="2700000" algn="tl" rotWithShape="0">
                    <a:prstClr val="black">
                      <a:alpha val="40000"/>
                    </a:prstClr>
                  </a:outerShdw>
                </a:effectLst>
              </a:rPr>
              <a:t>Tozer</a:t>
            </a:r>
          </a:p>
          <a:p>
            <a:pPr marL="0" indent="0">
              <a:buNone/>
            </a:pPr>
            <a:r>
              <a:rPr lang="en-US" sz="4000" b="1" dirty="0" err="1" smtClean="0">
                <a:solidFill>
                  <a:srgbClr val="FEC325"/>
                </a:solidFill>
                <a:effectLst>
                  <a:outerShdw blurRad="50800" dist="38100" dir="2700000" algn="tl" rotWithShape="0">
                    <a:prstClr val="black">
                      <a:alpha val="40000"/>
                    </a:prstClr>
                  </a:outerShdw>
                </a:effectLst>
              </a:rPr>
              <a:t>Mordechi</a:t>
            </a:r>
            <a:r>
              <a:rPr lang="en-US" sz="4000" b="1" dirty="0" smtClean="0">
                <a:solidFill>
                  <a:srgbClr val="FEC325"/>
                </a:solidFill>
                <a:effectLst>
                  <a:outerShdw blurRad="50800" dist="38100" dir="2700000" algn="tl" rotWithShape="0">
                    <a:prstClr val="black">
                      <a:alpha val="40000"/>
                    </a:prstClr>
                  </a:outerShdw>
                </a:effectLst>
              </a:rPr>
              <a:t> Ham</a:t>
            </a:r>
          </a:p>
          <a:p>
            <a:pPr marL="0" indent="0">
              <a:buNone/>
            </a:pPr>
            <a:r>
              <a:rPr lang="en-US" sz="4000" b="1" dirty="0" smtClean="0">
                <a:solidFill>
                  <a:srgbClr val="FEC325"/>
                </a:solidFill>
                <a:effectLst>
                  <a:outerShdw blurRad="50800" dist="38100" dir="2700000" algn="tl" rotWithShape="0">
                    <a:prstClr val="black">
                      <a:alpha val="40000"/>
                    </a:prstClr>
                  </a:outerShdw>
                </a:effectLst>
              </a:rPr>
              <a:t>and </a:t>
            </a:r>
            <a:r>
              <a:rPr lang="en-US" sz="4000" b="1" dirty="0">
                <a:solidFill>
                  <a:srgbClr val="FEC325"/>
                </a:solidFill>
                <a:effectLst>
                  <a:outerShdw blurRad="50800" dist="38100" dir="2700000" algn="tl" rotWithShape="0">
                    <a:prstClr val="black">
                      <a:alpha val="40000"/>
                    </a:prstClr>
                  </a:outerShdw>
                </a:effectLst>
              </a:rPr>
              <a:t>others </a:t>
            </a:r>
            <a:endParaRPr lang="en-US" sz="4000" b="1" dirty="0" smtClean="0">
              <a:solidFill>
                <a:srgbClr val="FEC325"/>
              </a:solidFill>
              <a:effectLst>
                <a:outerShdw blurRad="50800" dist="38100" dir="2700000" algn="tl" rotWithShape="0">
                  <a:prstClr val="black">
                    <a:alpha val="40000"/>
                  </a:prstClr>
                </a:outerShdw>
              </a:effectLst>
            </a:endParaRPr>
          </a:p>
          <a:p>
            <a:pPr marL="0" indent="0">
              <a:buNone/>
            </a:pPr>
            <a:r>
              <a:rPr lang="en-US" sz="4000" dirty="0" smtClean="0">
                <a:solidFill>
                  <a:srgbClr val="FEC325"/>
                </a:solidFill>
                <a:effectLst>
                  <a:outerShdw blurRad="50800" dist="38100" dir="2700000" algn="tl" rotWithShape="0">
                    <a:prstClr val="black">
                      <a:alpha val="40000"/>
                    </a:prstClr>
                  </a:outerShdw>
                </a:effectLst>
              </a:rPr>
              <a:t>to </a:t>
            </a:r>
            <a:r>
              <a:rPr lang="en-US" sz="4000" dirty="0">
                <a:solidFill>
                  <a:srgbClr val="FEC325"/>
                </a:solidFill>
                <a:effectLst>
                  <a:outerShdw blurRad="50800" dist="38100" dir="2700000" algn="tl" rotWithShape="0">
                    <a:prstClr val="black">
                      <a:alpha val="40000"/>
                    </a:prstClr>
                  </a:outerShdw>
                </a:effectLst>
              </a:rPr>
              <a:t>bring great revivals across America well into the 1900’s.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066800"/>
            <a:ext cx="3810000" cy="3810000"/>
          </a:xfrm>
          <a:prstGeom prst="rect">
            <a:avLst/>
          </a:prstGeom>
        </p:spPr>
      </p:pic>
      <p:sp>
        <p:nvSpPr>
          <p:cNvPr id="5" name="TextBox 4"/>
          <p:cNvSpPr txBox="1"/>
          <p:nvPr/>
        </p:nvSpPr>
        <p:spPr>
          <a:xfrm>
            <a:off x="304800" y="4913568"/>
            <a:ext cx="8610600" cy="1323439"/>
          </a:xfrm>
          <a:prstGeom prst="rect">
            <a:avLst/>
          </a:prstGeom>
          <a:solidFill>
            <a:schemeClr val="accent5">
              <a:lumMod val="20000"/>
              <a:lumOff val="80000"/>
            </a:schemeClr>
          </a:solidFill>
        </p:spPr>
        <p:txBody>
          <a:bodyPr wrap="square" rtlCol="0">
            <a:spAutoFit/>
          </a:bodyPr>
          <a:lstStyle/>
          <a:p>
            <a:r>
              <a:rPr lang="en-US" sz="4000" dirty="0" smtClean="0">
                <a:solidFill>
                  <a:schemeClr val="bg2">
                    <a:lumMod val="50000"/>
                  </a:schemeClr>
                </a:solidFill>
              </a:rPr>
              <a:t>“The Bible was not given to increase our knowledge, but to change our lives!”</a:t>
            </a:r>
            <a:endParaRPr lang="en-US" sz="4000" dirty="0">
              <a:solidFill>
                <a:schemeClr val="bg2">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1" y="1066800"/>
            <a:ext cx="4724399" cy="2362200"/>
          </a:xfrm>
          <a:prstGeom prst="rect">
            <a:avLst/>
          </a:prstGeom>
        </p:spPr>
      </p:pic>
      <p:grpSp>
        <p:nvGrpSpPr>
          <p:cNvPr id="11" name="Group 10"/>
          <p:cNvGrpSpPr/>
          <p:nvPr/>
        </p:nvGrpSpPr>
        <p:grpSpPr>
          <a:xfrm>
            <a:off x="130391" y="3024187"/>
            <a:ext cx="8912009" cy="3705225"/>
            <a:chOff x="130391" y="3024187"/>
            <a:chExt cx="8912009" cy="3705225"/>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91" y="3045958"/>
              <a:ext cx="2476846" cy="36771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400" y="3401558"/>
              <a:ext cx="2095500" cy="33242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6900" y="3024187"/>
              <a:ext cx="2095500" cy="3705225"/>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5484" r="6955" b="3825"/>
            <a:stretch/>
          </p:blipFill>
          <p:spPr>
            <a:xfrm>
              <a:off x="2607237" y="3401558"/>
              <a:ext cx="2472763" cy="3324225"/>
            </a:xfrm>
            <a:prstGeom prst="rect">
              <a:avLst/>
            </a:prstGeom>
          </p:spPr>
        </p:pic>
      </p:grpSp>
      <p:grpSp>
        <p:nvGrpSpPr>
          <p:cNvPr id="15" name="Group 14"/>
          <p:cNvGrpSpPr/>
          <p:nvPr/>
        </p:nvGrpSpPr>
        <p:grpSpPr>
          <a:xfrm>
            <a:off x="130391" y="2247900"/>
            <a:ext cx="8915637" cy="4503283"/>
            <a:chOff x="130391" y="2247900"/>
            <a:chExt cx="8915637" cy="4503283"/>
          </a:xfrm>
        </p:grpSpPr>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391" y="3429000"/>
              <a:ext cx="2483454" cy="3322183"/>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4973" y="2247900"/>
              <a:ext cx="1791055" cy="446868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3844" y="3399515"/>
              <a:ext cx="4701355" cy="3317067"/>
            </a:xfrm>
            <a:prstGeom prst="rect">
              <a:avLst/>
            </a:prstGeom>
          </p:spPr>
        </p:pic>
      </p:grpSp>
      <p:grpSp>
        <p:nvGrpSpPr>
          <p:cNvPr id="18" name="Group 17"/>
          <p:cNvGrpSpPr/>
          <p:nvPr/>
        </p:nvGrpSpPr>
        <p:grpSpPr>
          <a:xfrm>
            <a:off x="3965976" y="100650"/>
            <a:ext cx="5044235" cy="3328350"/>
            <a:chOff x="3965976" y="100650"/>
            <a:chExt cx="5044235" cy="3328350"/>
          </a:xfrm>
        </p:grpSpPr>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5976" y="100650"/>
              <a:ext cx="2362200" cy="3313379"/>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20919" y="129255"/>
              <a:ext cx="2689292" cy="3299745"/>
            </a:xfrm>
            <a:prstGeom prst="rect">
              <a:avLst/>
            </a:prstGeom>
          </p:spPr>
        </p:pic>
      </p:gr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80975"/>
            <a:ext cx="9144000" cy="6496050"/>
          </a:xfrm>
          <a:prstGeom prst="rect">
            <a:avLst/>
          </a:prstGeom>
        </p:spPr>
      </p:pic>
      <p:pic>
        <p:nvPicPr>
          <p:cNvPr id="20" name="Picture 19"/>
          <p:cNvPicPr>
            <a:picLocks noChangeAspect="1"/>
          </p:cNvPicPr>
          <p:nvPr/>
        </p:nvPicPr>
        <p:blipFill rotWithShape="1">
          <a:blip r:embed="rId14">
            <a:extLst>
              <a:ext uri="{28A0092B-C50C-407E-A947-70E740481C1C}">
                <a14:useLocalDpi xmlns:a14="http://schemas.microsoft.com/office/drawing/2010/main" val="0"/>
              </a:ext>
            </a:extLst>
          </a:blip>
          <a:srcRect b="26246"/>
          <a:stretch/>
        </p:blipFill>
        <p:spPr>
          <a:xfrm>
            <a:off x="10886" y="1779127"/>
            <a:ext cx="5486400" cy="5058048"/>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1441" y="0"/>
            <a:ext cx="8156276" cy="6837175"/>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02267" y="180975"/>
            <a:ext cx="11548534" cy="6496050"/>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43000" y="0"/>
            <a:ext cx="6851650" cy="6851650"/>
          </a:xfrm>
          <a:prstGeom prst="rect">
            <a:avLst/>
          </a:prstGeom>
        </p:spPr>
      </p:pic>
      <p:pic>
        <p:nvPicPr>
          <p:cNvPr id="24" name="Picture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4800" y="180975"/>
            <a:ext cx="2590800" cy="3293390"/>
          </a:xfrm>
          <a:prstGeom prst="rect">
            <a:avLst/>
          </a:prstGeom>
        </p:spPr>
      </p:pic>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61690" y="1757339"/>
            <a:ext cx="6282309" cy="5079836"/>
          </a:xfrm>
          <a:prstGeom prst="rect">
            <a:avLst/>
          </a:prstGeom>
        </p:spPr>
      </p:pic>
    </p:spTree>
    <p:extLst>
      <p:ext uri="{BB962C8B-B14F-4D97-AF65-F5344CB8AC3E}">
        <p14:creationId xmlns:p14="http://schemas.microsoft.com/office/powerpoint/2010/main" val="6923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heel(1)">
                                      <p:cBhvr>
                                        <p:cTn id="9" dur="2000"/>
                                        <p:tgtEl>
                                          <p:spTgt spid="4"/>
                                        </p:tgtEl>
                                      </p:cBhvr>
                                    </p:animEffect>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1" presetClass="exit" presetSubtype="1" fill="hold" nodeType="afterEffect">
                                  <p:stCondLst>
                                    <p:cond delay="10000"/>
                                  </p:stCondLst>
                                  <p:childTnLst>
                                    <p:animEffect transition="out" filter="wheel(1)">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childTnLst>
                          </p:cTn>
                        </p:par>
                        <p:par>
                          <p:cTn id="19" fill="hold">
                            <p:stCondLst>
                              <p:cond delay="14500"/>
                            </p:stCondLst>
                            <p:childTnLst>
                              <p:par>
                                <p:cTn id="20" presetID="2" presetClass="exit" presetSubtype="2" fill="hold" grpId="1" nodeType="after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1+ppt_w/2"/>
                                          </p:val>
                                        </p:tav>
                                      </p:tavLst>
                                    </p:anim>
                                    <p:anim calcmode="lin" valueType="num">
                                      <p:cBhvr additive="base">
                                        <p:cTn id="22" dur="500"/>
                                        <p:tgtEl>
                                          <p:spTgt spid="5"/>
                                        </p:tgtEl>
                                        <p:attrNameLst>
                                          <p:attrName>ppt_y</p:attrName>
                                        </p:attrNameLst>
                                      </p:cBhvr>
                                      <p:tavLst>
                                        <p:tav tm="0">
                                          <p:val>
                                            <p:strVal val="ppt_y"/>
                                          </p:val>
                                        </p:tav>
                                        <p:tav tm="100000">
                                          <p:val>
                                            <p:strVal val="ppt_y"/>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5000"/>
                            </p:stCondLst>
                            <p:childTnLst>
                              <p:par>
                                <p:cTn id="25" presetID="1" presetClass="exit"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childTnLst>
                          </p:cTn>
                        </p:par>
                        <p:par>
                          <p:cTn id="27" fill="hold">
                            <p:stCondLst>
                              <p:cond delay="15000"/>
                            </p:stCondLst>
                            <p:childTnLst>
                              <p:par>
                                <p:cTn id="28" presetID="1" presetClass="entr" presetSubtype="0" fill="hold"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par>
                                <p:cTn id="30" presetID="21" presetClass="entr" presetSubtype="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par>
                          <p:cTn id="33" fill="hold">
                            <p:stCondLst>
                              <p:cond delay="17000"/>
                            </p:stCondLst>
                            <p:childTnLst>
                              <p:par>
                                <p:cTn id="34" presetID="2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1000"/>
                                        <p:tgtEl>
                                          <p:spTgt spid="11"/>
                                        </p:tgtEl>
                                      </p:cBhvr>
                                    </p:animEffect>
                                  </p:childTnLst>
                                </p:cTn>
                              </p:par>
                            </p:childTnLst>
                          </p:cTn>
                        </p:par>
                        <p:par>
                          <p:cTn id="37" fill="hold">
                            <p:stCondLst>
                              <p:cond delay="18000"/>
                            </p:stCondLst>
                            <p:childTnLst>
                              <p:par>
                                <p:cTn id="38" presetID="22" presetClass="exit" presetSubtype="1" fill="hold" nodeType="afterEffect">
                                  <p:stCondLst>
                                    <p:cond delay="10000"/>
                                  </p:stCondLst>
                                  <p:childTnLst>
                                    <p:animEffect transition="out" filter="wipe(up)">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par>
                          <p:cTn id="41" fill="hold">
                            <p:stCondLst>
                              <p:cond delay="2850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1000"/>
                                        <p:tgtEl>
                                          <p:spTgt spid="15"/>
                                        </p:tgtEl>
                                      </p:cBhvr>
                                    </p:animEffect>
                                  </p:childTnLst>
                                </p:cTn>
                              </p:par>
                            </p:childTnLst>
                          </p:cTn>
                        </p:par>
                        <p:par>
                          <p:cTn id="45" fill="hold">
                            <p:stCondLst>
                              <p:cond delay="29500"/>
                            </p:stCondLst>
                            <p:childTnLst>
                              <p:par>
                                <p:cTn id="46" presetID="22" presetClass="exit" presetSubtype="1" fill="hold" nodeType="afterEffect">
                                  <p:stCondLst>
                                    <p:cond delay="10000"/>
                                  </p:stCondLst>
                                  <p:childTnLst>
                                    <p:animEffect transition="out" filter="wipe(up)">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40000"/>
                            </p:stCondLst>
                            <p:childTnLst>
                              <p:par>
                                <p:cTn id="50" presetID="1" presetClass="exit" presetSubtype="0" fill="hold" grpId="0" nodeType="afterEffect">
                                  <p:stCondLst>
                                    <p:cond delay="0"/>
                                  </p:stCondLst>
                                  <p:childTnLst>
                                    <p:set>
                                      <p:cBhvr>
                                        <p:cTn id="51" dur="1" fill="hold">
                                          <p:stCondLst>
                                            <p:cond delay="0"/>
                                          </p:stCondLst>
                                        </p:cTn>
                                        <p:tgtEl>
                                          <p:spTgt spid="3">
                                            <p:txEl>
                                              <p:pRg st="1" end="1"/>
                                            </p:txEl>
                                          </p:spTgt>
                                        </p:tgtEl>
                                        <p:attrNameLst>
                                          <p:attrName>style.visibility</p:attrName>
                                        </p:attrNameLst>
                                      </p:cBhvr>
                                      <p:to>
                                        <p:strVal val="hidden"/>
                                      </p:to>
                                    </p:set>
                                  </p:childTnLst>
                                </p:cTn>
                              </p:par>
                              <p:par>
                                <p:cTn id="52" presetID="21" presetClass="exit" presetSubtype="1" fill="hold" nodeType="withEffect">
                                  <p:stCondLst>
                                    <p:cond delay="0"/>
                                  </p:stCondLst>
                                  <p:childTnLst>
                                    <p:animEffect transition="out" filter="wheel(1)">
                                      <p:cBhvr>
                                        <p:cTn id="53" dur="2000"/>
                                        <p:tgtEl>
                                          <p:spTgt spid="6"/>
                                        </p:tgtEl>
                                      </p:cBhvr>
                                    </p:animEffect>
                                    <p:set>
                                      <p:cBhvr>
                                        <p:cTn id="54" dur="1" fill="hold">
                                          <p:stCondLst>
                                            <p:cond delay="1999"/>
                                          </p:stCondLst>
                                        </p:cTn>
                                        <p:tgtEl>
                                          <p:spTgt spid="6"/>
                                        </p:tgtEl>
                                        <p:attrNameLst>
                                          <p:attrName>style.visibility</p:attrName>
                                        </p:attrNameLst>
                                      </p:cBhvr>
                                      <p:to>
                                        <p:strVal val="hidden"/>
                                      </p:to>
                                    </p:set>
                                  </p:childTnLst>
                                </p:cTn>
                              </p:par>
                            </p:childTnLst>
                          </p:cTn>
                        </p:par>
                        <p:par>
                          <p:cTn id="55" fill="hold">
                            <p:stCondLst>
                              <p:cond delay="42000"/>
                            </p:stCondLst>
                            <p:childTnLst>
                              <p:par>
                                <p:cTn id="56" presetID="1" presetClass="entr" presetSubtype="0" fill="hold" grpId="0" nodeType="after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childTnLst>
                                </p:cTn>
                              </p:par>
                            </p:childTnLst>
                          </p:cTn>
                        </p:par>
                        <p:par>
                          <p:cTn id="58" fill="hold">
                            <p:stCondLst>
                              <p:cond delay="42000"/>
                            </p:stCondLst>
                            <p:childTnLst>
                              <p:par>
                                <p:cTn id="59" presetID="21" presetClass="entr" presetSubtype="1"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heel(1)">
                                      <p:cBhvr>
                                        <p:cTn id="61" dur="2000"/>
                                        <p:tgtEl>
                                          <p:spTgt spid="18"/>
                                        </p:tgtEl>
                                      </p:cBhvr>
                                    </p:animEffect>
                                  </p:childTnLst>
                                </p:cTn>
                              </p:par>
                            </p:childTnLst>
                          </p:cTn>
                        </p:par>
                        <p:par>
                          <p:cTn id="62" fill="hold">
                            <p:stCondLst>
                              <p:cond delay="44000"/>
                            </p:stCondLst>
                            <p:childTnLst>
                              <p:par>
                                <p:cTn id="63" presetID="42" presetClass="entr" presetSubtype="0" fill="hold" nodeType="afterEffect">
                                  <p:stCondLst>
                                    <p:cond delay="300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48000"/>
                            </p:stCondLst>
                            <p:childTnLst>
                              <p:par>
                                <p:cTn id="69" presetID="42" presetClass="exit" presetSubtype="0" fill="hold" nodeType="afterEffect">
                                  <p:stCondLst>
                                    <p:cond delay="15000"/>
                                  </p:stCondLst>
                                  <p:childTnLst>
                                    <p:animEffect transition="out" filter="fade">
                                      <p:cBhvr>
                                        <p:cTn id="70" dur="1000"/>
                                        <p:tgtEl>
                                          <p:spTgt spid="19"/>
                                        </p:tgtEl>
                                      </p:cBhvr>
                                    </p:animEffect>
                                    <p:anim calcmode="lin" valueType="num">
                                      <p:cBhvr>
                                        <p:cTn id="71" dur="1000"/>
                                        <p:tgtEl>
                                          <p:spTgt spid="19"/>
                                        </p:tgtEl>
                                        <p:attrNameLst>
                                          <p:attrName>ppt_x</p:attrName>
                                        </p:attrNameLst>
                                      </p:cBhvr>
                                      <p:tavLst>
                                        <p:tav tm="0">
                                          <p:val>
                                            <p:strVal val="ppt_x"/>
                                          </p:val>
                                        </p:tav>
                                        <p:tav tm="100000">
                                          <p:val>
                                            <p:strVal val="ppt_x"/>
                                          </p:val>
                                        </p:tav>
                                      </p:tavLst>
                                    </p:anim>
                                    <p:anim calcmode="lin" valueType="num">
                                      <p:cBhvr>
                                        <p:cTn id="72" dur="1000"/>
                                        <p:tgtEl>
                                          <p:spTgt spid="19"/>
                                        </p:tgtEl>
                                        <p:attrNameLst>
                                          <p:attrName>ppt_y</p:attrName>
                                        </p:attrNameLst>
                                      </p:cBhvr>
                                      <p:tavLst>
                                        <p:tav tm="0">
                                          <p:val>
                                            <p:strVal val="ppt_y"/>
                                          </p:val>
                                        </p:tav>
                                        <p:tav tm="100000">
                                          <p:val>
                                            <p:strVal val="ppt_y+.1"/>
                                          </p:val>
                                        </p:tav>
                                      </p:tavLst>
                                    </p:anim>
                                    <p:set>
                                      <p:cBhvr>
                                        <p:cTn id="73" dur="1" fill="hold">
                                          <p:stCondLst>
                                            <p:cond delay="999"/>
                                          </p:stCondLst>
                                        </p:cTn>
                                        <p:tgtEl>
                                          <p:spTgt spid="19"/>
                                        </p:tgtEl>
                                        <p:attrNameLst>
                                          <p:attrName>style.visibility</p:attrName>
                                        </p:attrNameLst>
                                      </p:cBhvr>
                                      <p:to>
                                        <p:strVal val="hidden"/>
                                      </p:to>
                                    </p:set>
                                  </p:childTnLst>
                                </p:cTn>
                              </p:par>
                            </p:childTnLst>
                          </p:cTn>
                        </p:par>
                        <p:par>
                          <p:cTn id="74" fill="hold">
                            <p:stCondLst>
                              <p:cond delay="64000"/>
                            </p:stCondLst>
                            <p:childTnLst>
                              <p:par>
                                <p:cTn id="75" presetID="42" presetClass="entr" presetSubtype="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65000"/>
                            </p:stCondLst>
                            <p:childTnLst>
                              <p:par>
                                <p:cTn id="81" presetID="42" presetClass="exit" presetSubtype="0" fill="hold" nodeType="afterEffect">
                                  <p:stCondLst>
                                    <p:cond delay="15000"/>
                                  </p:stCondLst>
                                  <p:childTnLst>
                                    <p:animEffect transition="out" filter="fade">
                                      <p:cBhvr>
                                        <p:cTn id="82" dur="1000"/>
                                        <p:tgtEl>
                                          <p:spTgt spid="20"/>
                                        </p:tgtEl>
                                      </p:cBhvr>
                                    </p:animEffect>
                                    <p:anim calcmode="lin" valueType="num">
                                      <p:cBhvr>
                                        <p:cTn id="83" dur="1000"/>
                                        <p:tgtEl>
                                          <p:spTgt spid="20"/>
                                        </p:tgtEl>
                                        <p:attrNameLst>
                                          <p:attrName>ppt_x</p:attrName>
                                        </p:attrNameLst>
                                      </p:cBhvr>
                                      <p:tavLst>
                                        <p:tav tm="0">
                                          <p:val>
                                            <p:strVal val="ppt_x"/>
                                          </p:val>
                                        </p:tav>
                                        <p:tav tm="100000">
                                          <p:val>
                                            <p:strVal val="ppt_x"/>
                                          </p:val>
                                        </p:tav>
                                      </p:tavLst>
                                    </p:anim>
                                    <p:anim calcmode="lin" valueType="num">
                                      <p:cBhvr>
                                        <p:cTn id="84" dur="1000"/>
                                        <p:tgtEl>
                                          <p:spTgt spid="20"/>
                                        </p:tgtEl>
                                        <p:attrNameLst>
                                          <p:attrName>ppt_y</p:attrName>
                                        </p:attrNameLst>
                                      </p:cBhvr>
                                      <p:tavLst>
                                        <p:tav tm="0">
                                          <p:val>
                                            <p:strVal val="ppt_y"/>
                                          </p:val>
                                        </p:tav>
                                        <p:tav tm="100000">
                                          <p:val>
                                            <p:strVal val="ppt_y+.1"/>
                                          </p:val>
                                        </p:tav>
                                      </p:tavLst>
                                    </p:anim>
                                    <p:set>
                                      <p:cBhvr>
                                        <p:cTn id="85" dur="1" fill="hold">
                                          <p:stCondLst>
                                            <p:cond delay="999"/>
                                          </p:stCondLst>
                                        </p:cTn>
                                        <p:tgtEl>
                                          <p:spTgt spid="20"/>
                                        </p:tgtEl>
                                        <p:attrNameLst>
                                          <p:attrName>style.visibility</p:attrName>
                                        </p:attrNameLst>
                                      </p:cBhvr>
                                      <p:to>
                                        <p:strVal val="hidden"/>
                                      </p:to>
                                    </p:set>
                                  </p:childTnLst>
                                </p:cTn>
                              </p:par>
                            </p:childTnLst>
                          </p:cTn>
                        </p:par>
                        <p:par>
                          <p:cTn id="86" fill="hold">
                            <p:stCondLst>
                              <p:cond delay="81000"/>
                            </p:stCondLst>
                            <p:childTnLst>
                              <p:par>
                                <p:cTn id="87" presetID="42" presetClass="entr" presetSubtype="0"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par>
                          <p:cTn id="92" fill="hold">
                            <p:stCondLst>
                              <p:cond delay="82000"/>
                            </p:stCondLst>
                            <p:childTnLst>
                              <p:par>
                                <p:cTn id="93" presetID="42" presetClass="exit" presetSubtype="0" fill="hold" nodeType="afterEffect">
                                  <p:stCondLst>
                                    <p:cond delay="15000"/>
                                  </p:stCondLst>
                                  <p:childTnLst>
                                    <p:animEffect transition="out" filter="fade">
                                      <p:cBhvr>
                                        <p:cTn id="94" dur="1000"/>
                                        <p:tgtEl>
                                          <p:spTgt spid="21"/>
                                        </p:tgtEl>
                                      </p:cBhvr>
                                    </p:animEffect>
                                    <p:anim calcmode="lin" valueType="num">
                                      <p:cBhvr>
                                        <p:cTn id="95" dur="1000"/>
                                        <p:tgtEl>
                                          <p:spTgt spid="21"/>
                                        </p:tgtEl>
                                        <p:attrNameLst>
                                          <p:attrName>ppt_x</p:attrName>
                                        </p:attrNameLst>
                                      </p:cBhvr>
                                      <p:tavLst>
                                        <p:tav tm="0">
                                          <p:val>
                                            <p:strVal val="ppt_x"/>
                                          </p:val>
                                        </p:tav>
                                        <p:tav tm="100000">
                                          <p:val>
                                            <p:strVal val="ppt_x"/>
                                          </p:val>
                                        </p:tav>
                                      </p:tavLst>
                                    </p:anim>
                                    <p:anim calcmode="lin" valueType="num">
                                      <p:cBhvr>
                                        <p:cTn id="96" dur="1000"/>
                                        <p:tgtEl>
                                          <p:spTgt spid="21"/>
                                        </p:tgtEl>
                                        <p:attrNameLst>
                                          <p:attrName>ppt_y</p:attrName>
                                        </p:attrNameLst>
                                      </p:cBhvr>
                                      <p:tavLst>
                                        <p:tav tm="0">
                                          <p:val>
                                            <p:strVal val="ppt_y"/>
                                          </p:val>
                                        </p:tav>
                                        <p:tav tm="100000">
                                          <p:val>
                                            <p:strVal val="ppt_y+.1"/>
                                          </p:val>
                                        </p:tav>
                                      </p:tavLst>
                                    </p:anim>
                                    <p:set>
                                      <p:cBhvr>
                                        <p:cTn id="97" dur="1" fill="hold">
                                          <p:stCondLst>
                                            <p:cond delay="999"/>
                                          </p:stCondLst>
                                        </p:cTn>
                                        <p:tgtEl>
                                          <p:spTgt spid="21"/>
                                        </p:tgtEl>
                                        <p:attrNameLst>
                                          <p:attrName>style.visibility</p:attrName>
                                        </p:attrNameLst>
                                      </p:cBhvr>
                                      <p:to>
                                        <p:strVal val="hidden"/>
                                      </p:to>
                                    </p:set>
                                  </p:childTnLst>
                                </p:cTn>
                              </p:par>
                            </p:childTnLst>
                          </p:cTn>
                        </p:par>
                        <p:par>
                          <p:cTn id="98" fill="hold">
                            <p:stCondLst>
                              <p:cond delay="98000"/>
                            </p:stCondLst>
                            <p:childTnLst>
                              <p:par>
                                <p:cTn id="99" presetID="42" presetClass="entr" presetSubtype="0"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99000"/>
                            </p:stCondLst>
                            <p:childTnLst>
                              <p:par>
                                <p:cTn id="105" presetID="42" presetClass="exit" presetSubtype="0" fill="hold" nodeType="afterEffect">
                                  <p:stCondLst>
                                    <p:cond delay="15000"/>
                                  </p:stCondLst>
                                  <p:childTnLst>
                                    <p:animEffect transition="out" filter="fade">
                                      <p:cBhvr>
                                        <p:cTn id="106" dur="1000"/>
                                        <p:tgtEl>
                                          <p:spTgt spid="22"/>
                                        </p:tgtEl>
                                      </p:cBhvr>
                                    </p:animEffect>
                                    <p:anim calcmode="lin" valueType="num">
                                      <p:cBhvr>
                                        <p:cTn id="107" dur="1000"/>
                                        <p:tgtEl>
                                          <p:spTgt spid="22"/>
                                        </p:tgtEl>
                                        <p:attrNameLst>
                                          <p:attrName>ppt_x</p:attrName>
                                        </p:attrNameLst>
                                      </p:cBhvr>
                                      <p:tavLst>
                                        <p:tav tm="0">
                                          <p:val>
                                            <p:strVal val="ppt_x"/>
                                          </p:val>
                                        </p:tav>
                                        <p:tav tm="100000">
                                          <p:val>
                                            <p:strVal val="ppt_x"/>
                                          </p:val>
                                        </p:tav>
                                      </p:tavLst>
                                    </p:anim>
                                    <p:anim calcmode="lin" valueType="num">
                                      <p:cBhvr>
                                        <p:cTn id="108" dur="1000"/>
                                        <p:tgtEl>
                                          <p:spTgt spid="22"/>
                                        </p:tgtEl>
                                        <p:attrNameLst>
                                          <p:attrName>ppt_y</p:attrName>
                                        </p:attrNameLst>
                                      </p:cBhvr>
                                      <p:tavLst>
                                        <p:tav tm="0">
                                          <p:val>
                                            <p:strVal val="ppt_y"/>
                                          </p:val>
                                        </p:tav>
                                        <p:tav tm="100000">
                                          <p:val>
                                            <p:strVal val="ppt_y+.1"/>
                                          </p:val>
                                        </p:tav>
                                      </p:tavLst>
                                    </p:anim>
                                    <p:set>
                                      <p:cBhvr>
                                        <p:cTn id="109" dur="1" fill="hold">
                                          <p:stCondLst>
                                            <p:cond delay="999"/>
                                          </p:stCondLst>
                                        </p:cTn>
                                        <p:tgtEl>
                                          <p:spTgt spid="22"/>
                                        </p:tgtEl>
                                        <p:attrNameLst>
                                          <p:attrName>style.visibility</p:attrName>
                                        </p:attrNameLst>
                                      </p:cBhvr>
                                      <p:to>
                                        <p:strVal val="hidden"/>
                                      </p:to>
                                    </p:set>
                                  </p:childTnLst>
                                </p:cTn>
                              </p:par>
                            </p:childTnLst>
                          </p:cTn>
                        </p:par>
                        <p:par>
                          <p:cTn id="110" fill="hold">
                            <p:stCondLst>
                              <p:cond delay="115000"/>
                            </p:stCondLst>
                            <p:childTnLst>
                              <p:par>
                                <p:cTn id="111" presetID="42" presetClass="entr" presetSubtype="0" fill="hold" nodeType="after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1000"/>
                                        <p:tgtEl>
                                          <p:spTgt spid="23"/>
                                        </p:tgtEl>
                                      </p:cBhvr>
                                    </p:animEffect>
                                    <p:anim calcmode="lin" valueType="num">
                                      <p:cBhvr>
                                        <p:cTn id="114" dur="1000" fill="hold"/>
                                        <p:tgtEl>
                                          <p:spTgt spid="23"/>
                                        </p:tgtEl>
                                        <p:attrNameLst>
                                          <p:attrName>ppt_x</p:attrName>
                                        </p:attrNameLst>
                                      </p:cBhvr>
                                      <p:tavLst>
                                        <p:tav tm="0">
                                          <p:val>
                                            <p:strVal val="#ppt_x"/>
                                          </p:val>
                                        </p:tav>
                                        <p:tav tm="100000">
                                          <p:val>
                                            <p:strVal val="#ppt_x"/>
                                          </p:val>
                                        </p:tav>
                                      </p:tavLst>
                                    </p:anim>
                                    <p:anim calcmode="lin" valueType="num">
                                      <p:cBhvr>
                                        <p:cTn id="115" dur="1000" fill="hold"/>
                                        <p:tgtEl>
                                          <p:spTgt spid="23"/>
                                        </p:tgtEl>
                                        <p:attrNameLst>
                                          <p:attrName>ppt_y</p:attrName>
                                        </p:attrNameLst>
                                      </p:cBhvr>
                                      <p:tavLst>
                                        <p:tav tm="0">
                                          <p:val>
                                            <p:strVal val="#ppt_y+.1"/>
                                          </p:val>
                                        </p:tav>
                                        <p:tav tm="100000">
                                          <p:val>
                                            <p:strVal val="#ppt_y"/>
                                          </p:val>
                                        </p:tav>
                                      </p:tavLst>
                                    </p:anim>
                                  </p:childTnLst>
                                </p:cTn>
                              </p:par>
                            </p:childTnLst>
                          </p:cTn>
                        </p:par>
                        <p:par>
                          <p:cTn id="116" fill="hold">
                            <p:stCondLst>
                              <p:cond delay="116000"/>
                            </p:stCondLst>
                            <p:childTnLst>
                              <p:par>
                                <p:cTn id="117" presetID="42" presetClass="exit" presetSubtype="0" fill="hold" nodeType="afterEffect">
                                  <p:stCondLst>
                                    <p:cond delay="15000"/>
                                  </p:stCondLst>
                                  <p:childTnLst>
                                    <p:animEffect transition="out" filter="fade">
                                      <p:cBhvr>
                                        <p:cTn id="118" dur="1000"/>
                                        <p:tgtEl>
                                          <p:spTgt spid="23"/>
                                        </p:tgtEl>
                                      </p:cBhvr>
                                    </p:animEffect>
                                    <p:anim calcmode="lin" valueType="num">
                                      <p:cBhvr>
                                        <p:cTn id="119" dur="1000"/>
                                        <p:tgtEl>
                                          <p:spTgt spid="23"/>
                                        </p:tgtEl>
                                        <p:attrNameLst>
                                          <p:attrName>ppt_x</p:attrName>
                                        </p:attrNameLst>
                                      </p:cBhvr>
                                      <p:tavLst>
                                        <p:tav tm="0">
                                          <p:val>
                                            <p:strVal val="ppt_x"/>
                                          </p:val>
                                        </p:tav>
                                        <p:tav tm="100000">
                                          <p:val>
                                            <p:strVal val="ppt_x"/>
                                          </p:val>
                                        </p:tav>
                                      </p:tavLst>
                                    </p:anim>
                                    <p:anim calcmode="lin" valueType="num">
                                      <p:cBhvr>
                                        <p:cTn id="120" dur="1000"/>
                                        <p:tgtEl>
                                          <p:spTgt spid="23"/>
                                        </p:tgtEl>
                                        <p:attrNameLst>
                                          <p:attrName>ppt_y</p:attrName>
                                        </p:attrNameLst>
                                      </p:cBhvr>
                                      <p:tavLst>
                                        <p:tav tm="0">
                                          <p:val>
                                            <p:strVal val="ppt_y"/>
                                          </p:val>
                                        </p:tav>
                                        <p:tav tm="100000">
                                          <p:val>
                                            <p:strVal val="ppt_y+.1"/>
                                          </p:val>
                                        </p:tav>
                                      </p:tavLst>
                                    </p:anim>
                                    <p:set>
                                      <p:cBhvr>
                                        <p:cTn id="121" dur="1" fill="hold">
                                          <p:stCondLst>
                                            <p:cond delay="999"/>
                                          </p:stCondLst>
                                        </p:cTn>
                                        <p:tgtEl>
                                          <p:spTgt spid="23"/>
                                        </p:tgtEl>
                                        <p:attrNameLst>
                                          <p:attrName>style.visibility</p:attrName>
                                        </p:attrNameLst>
                                      </p:cBhvr>
                                      <p:to>
                                        <p:strVal val="hidden"/>
                                      </p:to>
                                    </p:set>
                                  </p:childTnLst>
                                </p:cTn>
                              </p:par>
                            </p:childTnLst>
                          </p:cTn>
                        </p:par>
                        <p:par>
                          <p:cTn id="122" fill="hold">
                            <p:stCondLst>
                              <p:cond delay="132000"/>
                            </p:stCondLst>
                            <p:childTnLst>
                              <p:par>
                                <p:cTn id="123" presetID="42" presetClass="exit" presetSubtype="0" fill="hold" grpId="6" nodeType="afterEffect">
                                  <p:stCondLst>
                                    <p:cond delay="0"/>
                                  </p:stCondLst>
                                  <p:childTnLst>
                                    <p:animEffect transition="out" filter="fade">
                                      <p:cBhvr>
                                        <p:cTn id="124" dur="1000"/>
                                        <p:tgtEl>
                                          <p:spTgt spid="3">
                                            <p:txEl>
                                              <p:pRg st="2" end="2"/>
                                            </p:txEl>
                                          </p:spTgt>
                                        </p:tgtEl>
                                      </p:cBhvr>
                                    </p:animEffect>
                                    <p:anim calcmode="lin" valueType="num">
                                      <p:cBhvr>
                                        <p:cTn id="125"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26" dur="1000"/>
                                        <p:tgtEl>
                                          <p:spTgt spid="3">
                                            <p:txEl>
                                              <p:pRg st="2" end="2"/>
                                            </p:txEl>
                                          </p:spTgt>
                                        </p:tgtEl>
                                        <p:attrNameLst>
                                          <p:attrName>ppt_y</p:attrName>
                                        </p:attrNameLst>
                                      </p:cBhvr>
                                      <p:tavLst>
                                        <p:tav tm="0">
                                          <p:val>
                                            <p:strVal val="ppt_y"/>
                                          </p:val>
                                        </p:tav>
                                        <p:tav tm="100000">
                                          <p:val>
                                            <p:strVal val="ppt_y+.1"/>
                                          </p:val>
                                        </p:tav>
                                      </p:tavLst>
                                    </p:anim>
                                    <p:set>
                                      <p:cBhvr>
                                        <p:cTn id="127" dur="1" fill="hold">
                                          <p:stCondLst>
                                            <p:cond delay="999"/>
                                          </p:stCondLst>
                                        </p:cTn>
                                        <p:tgtEl>
                                          <p:spTgt spid="3">
                                            <p:txEl>
                                              <p:pRg st="2" end="2"/>
                                            </p:txEl>
                                          </p:spTgt>
                                        </p:tgtEl>
                                        <p:attrNameLst>
                                          <p:attrName>style.visibility</p:attrName>
                                        </p:attrNameLst>
                                      </p:cBhvr>
                                      <p:to>
                                        <p:strVal val="hidden"/>
                                      </p:to>
                                    </p:set>
                                  </p:childTnLst>
                                </p:cTn>
                              </p:par>
                            </p:childTnLst>
                          </p:cTn>
                        </p:par>
                        <p:par>
                          <p:cTn id="128" fill="hold">
                            <p:stCondLst>
                              <p:cond delay="133000"/>
                            </p:stCondLst>
                            <p:childTnLst>
                              <p:par>
                                <p:cTn id="129" presetID="21" presetClass="exit" presetSubtype="1" fill="hold" nodeType="afterEffect">
                                  <p:stCondLst>
                                    <p:cond delay="0"/>
                                  </p:stCondLst>
                                  <p:childTnLst>
                                    <p:animEffect transition="out" filter="wheel(1)">
                                      <p:cBhvr>
                                        <p:cTn id="130" dur="2000"/>
                                        <p:tgtEl>
                                          <p:spTgt spid="18"/>
                                        </p:tgtEl>
                                      </p:cBhvr>
                                    </p:animEffect>
                                    <p:set>
                                      <p:cBhvr>
                                        <p:cTn id="131" dur="1" fill="hold">
                                          <p:stCondLst>
                                            <p:cond delay="1999"/>
                                          </p:stCondLst>
                                        </p:cTn>
                                        <p:tgtEl>
                                          <p:spTgt spid="18"/>
                                        </p:tgtEl>
                                        <p:attrNameLst>
                                          <p:attrName>style.visibility</p:attrName>
                                        </p:attrNameLst>
                                      </p:cBhvr>
                                      <p:to>
                                        <p:strVal val="hidden"/>
                                      </p:to>
                                    </p:set>
                                  </p:childTnLst>
                                </p:cTn>
                              </p:par>
                            </p:childTnLst>
                          </p:cTn>
                        </p:par>
                        <p:par>
                          <p:cTn id="132" fill="hold">
                            <p:stCondLst>
                              <p:cond delay="135000"/>
                            </p:stCondLst>
                            <p:childTnLst>
                              <p:par>
                                <p:cTn id="133" presetID="1" presetClass="entr" presetSubtype="0" fill="hold" grpId="0" nodeType="afterEffect">
                                  <p:stCondLst>
                                    <p:cond delay="0"/>
                                  </p:stCondLst>
                                  <p:childTnLst>
                                    <p:set>
                                      <p:cBhvr>
                                        <p:cTn id="134" dur="1" fill="hold">
                                          <p:stCondLst>
                                            <p:cond delay="0"/>
                                          </p:stCondLst>
                                        </p:cTn>
                                        <p:tgtEl>
                                          <p:spTgt spid="3">
                                            <p:txEl>
                                              <p:pRg st="3" end="3"/>
                                            </p:txEl>
                                          </p:spTgt>
                                        </p:tgtEl>
                                        <p:attrNameLst>
                                          <p:attrName>style.visibility</p:attrName>
                                        </p:attrNameLst>
                                      </p:cBhvr>
                                      <p:to>
                                        <p:strVal val="visible"/>
                                      </p:to>
                                    </p:set>
                                  </p:childTnLst>
                                </p:cTn>
                              </p:par>
                              <p:par>
                                <p:cTn id="135" presetID="21" presetClass="entr" presetSubtype="1"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heel(1)">
                                      <p:cBhvr>
                                        <p:cTn id="137" dur="2000"/>
                                        <p:tgtEl>
                                          <p:spTgt spid="24"/>
                                        </p:tgtEl>
                                      </p:cBhvr>
                                    </p:animEffect>
                                  </p:childTnLst>
                                </p:cTn>
                              </p:par>
                            </p:childTnLst>
                          </p:cTn>
                        </p:par>
                        <p:par>
                          <p:cTn id="138" fill="hold">
                            <p:stCondLst>
                              <p:cond delay="137000"/>
                            </p:stCondLst>
                            <p:childTnLst>
                              <p:par>
                                <p:cTn id="139" presetID="42" presetClass="entr" presetSubtype="0" fill="hold" nodeType="after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fade">
                                      <p:cBhvr>
                                        <p:cTn id="141" dur="1000"/>
                                        <p:tgtEl>
                                          <p:spTgt spid="25"/>
                                        </p:tgtEl>
                                      </p:cBhvr>
                                    </p:animEffect>
                                    <p:anim calcmode="lin" valueType="num">
                                      <p:cBhvr>
                                        <p:cTn id="142" dur="1000" fill="hold"/>
                                        <p:tgtEl>
                                          <p:spTgt spid="25"/>
                                        </p:tgtEl>
                                        <p:attrNameLst>
                                          <p:attrName>ppt_x</p:attrName>
                                        </p:attrNameLst>
                                      </p:cBhvr>
                                      <p:tavLst>
                                        <p:tav tm="0">
                                          <p:val>
                                            <p:strVal val="#ppt_x"/>
                                          </p:val>
                                        </p:tav>
                                        <p:tav tm="100000">
                                          <p:val>
                                            <p:strVal val="#ppt_x"/>
                                          </p:val>
                                        </p:tav>
                                      </p:tavLst>
                                    </p:anim>
                                    <p:anim calcmode="lin" valueType="num">
                                      <p:cBhvr>
                                        <p:cTn id="143" dur="1000" fill="hold"/>
                                        <p:tgtEl>
                                          <p:spTgt spid="25"/>
                                        </p:tgtEl>
                                        <p:attrNameLst>
                                          <p:attrName>ppt_y</p:attrName>
                                        </p:attrNameLst>
                                      </p:cBhvr>
                                      <p:tavLst>
                                        <p:tav tm="0">
                                          <p:val>
                                            <p:strVal val="#ppt_y+.1"/>
                                          </p:val>
                                        </p:tav>
                                        <p:tav tm="100000">
                                          <p:val>
                                            <p:strVal val="#ppt_y"/>
                                          </p:val>
                                        </p:tav>
                                      </p:tavLst>
                                    </p:anim>
                                  </p:childTnLst>
                                </p:cTn>
                              </p:par>
                            </p:childTnLst>
                          </p:cTn>
                        </p:par>
                        <p:par>
                          <p:cTn id="144" fill="hold">
                            <p:stCondLst>
                              <p:cond delay="138000"/>
                            </p:stCondLst>
                            <p:childTnLst>
                              <p:par>
                                <p:cTn id="145" presetID="42" presetClass="exit" presetSubtype="0" fill="hold" nodeType="afterEffect">
                                  <p:stCondLst>
                                    <p:cond delay="5000"/>
                                  </p:stCondLst>
                                  <p:childTnLst>
                                    <p:animEffect transition="out" filter="fade">
                                      <p:cBhvr>
                                        <p:cTn id="146" dur="1000"/>
                                        <p:tgtEl>
                                          <p:spTgt spid="25"/>
                                        </p:tgtEl>
                                      </p:cBhvr>
                                    </p:animEffect>
                                    <p:anim calcmode="lin" valueType="num">
                                      <p:cBhvr>
                                        <p:cTn id="147" dur="1000"/>
                                        <p:tgtEl>
                                          <p:spTgt spid="25"/>
                                        </p:tgtEl>
                                        <p:attrNameLst>
                                          <p:attrName>ppt_x</p:attrName>
                                        </p:attrNameLst>
                                      </p:cBhvr>
                                      <p:tavLst>
                                        <p:tav tm="0">
                                          <p:val>
                                            <p:strVal val="ppt_x"/>
                                          </p:val>
                                        </p:tav>
                                        <p:tav tm="100000">
                                          <p:val>
                                            <p:strVal val="ppt_x"/>
                                          </p:val>
                                        </p:tav>
                                      </p:tavLst>
                                    </p:anim>
                                    <p:anim calcmode="lin" valueType="num">
                                      <p:cBhvr>
                                        <p:cTn id="148" dur="1000"/>
                                        <p:tgtEl>
                                          <p:spTgt spid="25"/>
                                        </p:tgtEl>
                                        <p:attrNameLst>
                                          <p:attrName>ppt_y</p:attrName>
                                        </p:attrNameLst>
                                      </p:cBhvr>
                                      <p:tavLst>
                                        <p:tav tm="0">
                                          <p:val>
                                            <p:strVal val="ppt_y"/>
                                          </p:val>
                                        </p:tav>
                                        <p:tav tm="100000">
                                          <p:val>
                                            <p:strVal val="ppt_y+.1"/>
                                          </p:val>
                                        </p:tav>
                                      </p:tavLst>
                                    </p:anim>
                                    <p:set>
                                      <p:cBhvr>
                                        <p:cTn id="149" dur="1" fill="hold">
                                          <p:stCondLst>
                                            <p:cond delay="999"/>
                                          </p:stCondLst>
                                        </p:cTn>
                                        <p:tgtEl>
                                          <p:spTgt spid="25"/>
                                        </p:tgtEl>
                                        <p:attrNameLst>
                                          <p:attrName>style.visibility</p:attrName>
                                        </p:attrNameLst>
                                      </p:cBhvr>
                                      <p:to>
                                        <p:strVal val="hidden"/>
                                      </p:to>
                                    </p:set>
                                  </p:childTnLst>
                                </p:cTn>
                              </p:par>
                            </p:childTnLst>
                          </p:cTn>
                        </p:par>
                        <p:par>
                          <p:cTn id="150" fill="hold">
                            <p:stCondLst>
                              <p:cond delay="144000"/>
                            </p:stCondLst>
                            <p:childTnLst>
                              <p:par>
                                <p:cTn id="151" presetID="1" presetClass="exit" presetSubtype="0" fill="hold" grpId="5" nodeType="afterEffect">
                                  <p:stCondLst>
                                    <p:cond delay="0"/>
                                  </p:stCondLst>
                                  <p:childTnLst>
                                    <p:set>
                                      <p:cBhvr>
                                        <p:cTn id="152" dur="1" fill="hold">
                                          <p:stCondLst>
                                            <p:cond delay="0"/>
                                          </p:stCondLst>
                                        </p:cTn>
                                        <p:tgtEl>
                                          <p:spTgt spid="3">
                                            <p:txEl>
                                              <p:pRg st="3" end="3"/>
                                            </p:txEl>
                                          </p:spTgt>
                                        </p:tgtEl>
                                        <p:attrNameLst>
                                          <p:attrName>style.visibility</p:attrName>
                                        </p:attrNameLst>
                                      </p:cBhvr>
                                      <p:to>
                                        <p:strVal val="hidden"/>
                                      </p:to>
                                    </p:set>
                                  </p:childTnLst>
                                </p:cTn>
                              </p:par>
                              <p:par>
                                <p:cTn id="153" presetID="21" presetClass="exit" presetSubtype="1" fill="hold" nodeType="withEffect">
                                  <p:stCondLst>
                                    <p:cond delay="0"/>
                                  </p:stCondLst>
                                  <p:childTnLst>
                                    <p:animEffect transition="out" filter="wheel(1)">
                                      <p:cBhvr>
                                        <p:cTn id="154" dur="2000"/>
                                        <p:tgtEl>
                                          <p:spTgt spid="24"/>
                                        </p:tgtEl>
                                      </p:cBhvr>
                                    </p:animEffect>
                                    <p:set>
                                      <p:cBhvr>
                                        <p:cTn id="155" dur="1" fill="hold">
                                          <p:stCondLst>
                                            <p:cond delay="1999"/>
                                          </p:stCondLst>
                                        </p:cTn>
                                        <p:tgtEl>
                                          <p:spTgt spid="24"/>
                                        </p:tgtEl>
                                        <p:attrNameLst>
                                          <p:attrName>style.visibility</p:attrName>
                                        </p:attrNameLst>
                                      </p:cBhvr>
                                      <p:to>
                                        <p:strVal val="hidden"/>
                                      </p:to>
                                    </p:set>
                                  </p:childTnLst>
                                </p:cTn>
                              </p:par>
                            </p:childTnLst>
                          </p:cTn>
                        </p:par>
                        <p:par>
                          <p:cTn id="156" fill="hold">
                            <p:stCondLst>
                              <p:cond delay="146000"/>
                            </p:stCondLst>
                            <p:childTnLst>
                              <p:par>
                                <p:cTn id="157" presetID="1" presetClass="entr" presetSubtype="0" fill="hold" grpId="2" nodeType="afterEffect">
                                  <p:stCondLst>
                                    <p:cond delay="0"/>
                                  </p:stCondLst>
                                  <p:childTnLst>
                                    <p:set>
                                      <p:cBhvr>
                                        <p:cTn id="158" dur="1" fill="hold">
                                          <p:stCondLst>
                                            <p:cond delay="0"/>
                                          </p:stCondLst>
                                        </p:cTn>
                                        <p:tgtEl>
                                          <p:spTgt spid="3">
                                            <p:txEl>
                                              <p:pRg st="0" end="0"/>
                                            </p:txEl>
                                          </p:spTgt>
                                        </p:tgtEl>
                                        <p:attrNameLst>
                                          <p:attrName>style.visibility</p:attrName>
                                        </p:attrNameLst>
                                      </p:cBhvr>
                                      <p:to>
                                        <p:strVal val="visible"/>
                                      </p:to>
                                    </p:set>
                                  </p:childTnLst>
                                </p:cTn>
                              </p:par>
                            </p:childTnLst>
                          </p:cTn>
                        </p:par>
                        <p:par>
                          <p:cTn id="159" fill="hold">
                            <p:stCondLst>
                              <p:cond delay="146000"/>
                            </p:stCondLst>
                            <p:childTnLst>
                              <p:par>
                                <p:cTn id="160" presetID="1" presetClass="entr" presetSubtype="0" fill="hold" grpId="2" nodeType="afterEffect">
                                  <p:stCondLst>
                                    <p:cond delay="0"/>
                                  </p:stCondLst>
                                  <p:childTnLst>
                                    <p:set>
                                      <p:cBhvr>
                                        <p:cTn id="161" dur="1" fill="hold">
                                          <p:stCondLst>
                                            <p:cond delay="0"/>
                                          </p:stCondLst>
                                        </p:cTn>
                                        <p:tgtEl>
                                          <p:spTgt spid="3">
                                            <p:txEl>
                                              <p:pRg st="1" end="1"/>
                                            </p:txEl>
                                          </p:spTgt>
                                        </p:tgtEl>
                                        <p:attrNameLst>
                                          <p:attrName>style.visibility</p:attrName>
                                        </p:attrNameLst>
                                      </p:cBhvr>
                                      <p:to>
                                        <p:strVal val="visible"/>
                                      </p:to>
                                    </p:set>
                                  </p:childTnLst>
                                </p:cTn>
                              </p:par>
                            </p:childTnLst>
                          </p:cTn>
                        </p:par>
                        <p:par>
                          <p:cTn id="162" fill="hold">
                            <p:stCondLst>
                              <p:cond delay="146000"/>
                            </p:stCondLst>
                            <p:childTnLst>
                              <p:par>
                                <p:cTn id="163" presetID="1" presetClass="entr" presetSubtype="0" fill="hold" grpId="2" nodeType="afterEffect">
                                  <p:stCondLst>
                                    <p:cond delay="0"/>
                                  </p:stCondLst>
                                  <p:childTnLst>
                                    <p:set>
                                      <p:cBhvr>
                                        <p:cTn id="164" dur="1" fill="hold">
                                          <p:stCondLst>
                                            <p:cond delay="0"/>
                                          </p:stCondLst>
                                        </p:cTn>
                                        <p:tgtEl>
                                          <p:spTgt spid="3">
                                            <p:txEl>
                                              <p:pRg st="2" end="2"/>
                                            </p:txEl>
                                          </p:spTgt>
                                        </p:tgtEl>
                                        <p:attrNameLst>
                                          <p:attrName>style.visibility</p:attrName>
                                        </p:attrNameLst>
                                      </p:cBhvr>
                                      <p:to>
                                        <p:strVal val="visible"/>
                                      </p:to>
                                    </p:set>
                                  </p:childTnLst>
                                </p:cTn>
                              </p:par>
                            </p:childTnLst>
                          </p:cTn>
                        </p:par>
                        <p:par>
                          <p:cTn id="165" fill="hold">
                            <p:stCondLst>
                              <p:cond delay="146000"/>
                            </p:stCondLst>
                            <p:childTnLst>
                              <p:par>
                                <p:cTn id="166" presetID="1" presetClass="entr" presetSubtype="0" fill="hold" grpId="2" nodeType="afterEffect">
                                  <p:stCondLst>
                                    <p:cond delay="0"/>
                                  </p:stCondLst>
                                  <p:childTnLst>
                                    <p:set>
                                      <p:cBhvr>
                                        <p:cTn id="167" dur="1" fill="hold">
                                          <p:stCondLst>
                                            <p:cond delay="0"/>
                                          </p:stCondLst>
                                        </p:cTn>
                                        <p:tgtEl>
                                          <p:spTgt spid="3">
                                            <p:txEl>
                                              <p:pRg st="3" end="3"/>
                                            </p:txEl>
                                          </p:spTgt>
                                        </p:tgtEl>
                                        <p:attrNameLst>
                                          <p:attrName>style.visibility</p:attrName>
                                        </p:attrNameLst>
                                      </p:cBhvr>
                                      <p:to>
                                        <p:strVal val="visible"/>
                                      </p:to>
                                    </p:set>
                                  </p:childTnLst>
                                </p:cTn>
                              </p:par>
                            </p:childTnLst>
                          </p:cTn>
                        </p:par>
                        <p:par>
                          <p:cTn id="168" fill="hold">
                            <p:stCondLst>
                              <p:cond delay="146000"/>
                            </p:stCondLst>
                            <p:childTnLst>
                              <p:par>
                                <p:cTn id="169" presetID="1" presetClass="entr" presetSubtype="0" fill="hold" grpId="2" nodeType="afterEffect">
                                  <p:stCondLst>
                                    <p:cond delay="0"/>
                                  </p:stCondLst>
                                  <p:childTnLst>
                                    <p:set>
                                      <p:cBhvr>
                                        <p:cTn id="170" dur="1" fill="hold">
                                          <p:stCondLst>
                                            <p:cond delay="0"/>
                                          </p:stCondLst>
                                        </p:cTn>
                                        <p:tgtEl>
                                          <p:spTgt spid="3">
                                            <p:txEl>
                                              <p:pRg st="4" end="4"/>
                                            </p:txEl>
                                          </p:spTgt>
                                        </p:tgtEl>
                                        <p:attrNameLst>
                                          <p:attrName>style.visibility</p:attrName>
                                        </p:attrNameLst>
                                      </p:cBhvr>
                                      <p:to>
                                        <p:strVal val="visible"/>
                                      </p:to>
                                    </p:set>
                                  </p:childTnLst>
                                </p:cTn>
                              </p:par>
                            </p:childTnLst>
                          </p:cTn>
                        </p:par>
                        <p:par>
                          <p:cTn id="171" fill="hold">
                            <p:stCondLst>
                              <p:cond delay="146000"/>
                            </p:stCondLst>
                            <p:childTnLst>
                              <p:par>
                                <p:cTn id="172" presetID="1" presetClass="entr" presetSubtype="0" fill="hold" grpId="2" nodeType="afterEffect">
                                  <p:stCondLst>
                                    <p:cond delay="0"/>
                                  </p:stCondLst>
                                  <p:childTnLst>
                                    <p:set>
                                      <p:cBhvr>
                                        <p:cTn id="17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2" uiExpand="1" build="p"/>
      <p:bldP spid="3" grpId="5" uiExpand="1" build="p"/>
      <p:bldP spid="3" grpId="6" uiExpand="1" build="p"/>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sz="4800" dirty="0" smtClean="0"/>
              <a:t>On with the Letter to the Church of Philadelphia…</a:t>
            </a:r>
            <a:endParaRPr lang="en-US" sz="4800" dirty="0"/>
          </a:p>
        </p:txBody>
      </p:sp>
      <p:sp>
        <p:nvSpPr>
          <p:cNvPr id="3" name="Content Placeholder 2"/>
          <p:cNvSpPr>
            <a:spLocks noGrp="1"/>
          </p:cNvSpPr>
          <p:nvPr>
            <p:ph idx="1"/>
          </p:nvPr>
        </p:nvSpPr>
        <p:spPr>
          <a:xfrm>
            <a:off x="457200" y="2895600"/>
            <a:ext cx="8229600" cy="3733800"/>
          </a:xfrm>
        </p:spPr>
        <p:txBody>
          <a:bodyPr>
            <a:normAutofit/>
          </a:bodyPr>
          <a:lstStyle/>
          <a:p>
            <a:pPr marL="0" indent="0">
              <a:buNone/>
            </a:pPr>
            <a:endParaRPr lang="en-US" sz="4000" dirty="0">
              <a:solidFill>
                <a:srgbClr val="FEC325"/>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88878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0" y="152400"/>
            <a:ext cx="6705600" cy="5562600"/>
          </a:xfrm>
          <a:noFill/>
        </p:spPr>
        <p:txBody>
          <a:bodyPr>
            <a:noAutofit/>
          </a:bodyPr>
          <a:lstStyle/>
          <a:p>
            <a:pPr algn="ctr">
              <a:spcBef>
                <a:spcPts val="0"/>
              </a:spcBef>
            </a:pPr>
            <a:r>
              <a:rPr lang="en-US" sz="4000" b="1" i="1" dirty="0">
                <a:latin typeface="Calibri"/>
                <a:ea typeface="Calibri"/>
                <a:cs typeface="Times New Roman"/>
              </a:rPr>
              <a:t>I know your works </a:t>
            </a:r>
            <a:r>
              <a:rPr lang="en-US" sz="4000" b="1" dirty="0">
                <a:latin typeface="Calibri"/>
                <a:ea typeface="Calibri"/>
                <a:cs typeface="Times New Roman"/>
              </a:rPr>
              <a:t>– We’ve seen this statement a few times now in our study. Make no mistakes…God knows our works! God knows what we are doing in His church. He will hold us accountable for what we allow in His church and for what we do not allow.</a:t>
            </a:r>
            <a:endParaRPr lang="en-US" sz="4000" b="1" cap="none" spc="0" dirty="0">
              <a:latin typeface="Calibri"/>
              <a:ea typeface="Calibri"/>
              <a:cs typeface="Times New Roman"/>
            </a:endParaRPr>
          </a:p>
        </p:txBody>
      </p:sp>
      <p:sp>
        <p:nvSpPr>
          <p:cNvPr id="2" name="Title 1"/>
          <p:cNvSpPr>
            <a:spLocks noGrp="1"/>
          </p:cNvSpPr>
          <p:nvPr>
            <p:ph type="title"/>
          </p:nvPr>
        </p:nvSpPr>
        <p:spPr>
          <a:xfrm rot="19140000">
            <a:off x="-30683" y="4990000"/>
            <a:ext cx="2859039" cy="510820"/>
          </a:xfrm>
        </p:spPr>
        <p:txBody>
          <a:bodyPr>
            <a:normAutofit fontScale="90000"/>
          </a:bodyPr>
          <a:lstStyle/>
          <a:p>
            <a:r>
              <a:rPr lang="en-US" sz="3600" cap="none" dirty="0" smtClean="0"/>
              <a:t>Commendation</a:t>
            </a:r>
            <a:endParaRPr lang="en-US" sz="3600" cap="none" dirty="0"/>
          </a:p>
        </p:txBody>
      </p:sp>
      <p:sp>
        <p:nvSpPr>
          <p:cNvPr id="4" name="Title 1"/>
          <p:cNvSpPr txBox="1">
            <a:spLocks/>
          </p:cNvSpPr>
          <p:nvPr/>
        </p:nvSpPr>
        <p:spPr>
          <a:xfrm rot="19140000">
            <a:off x="-136686" y="4656914"/>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grpSp>
        <p:nvGrpSpPr>
          <p:cNvPr id="8" name="Group 7"/>
          <p:cNvGrpSpPr/>
          <p:nvPr/>
        </p:nvGrpSpPr>
        <p:grpSpPr>
          <a:xfrm>
            <a:off x="476625" y="395939"/>
            <a:ext cx="8577089" cy="6141750"/>
            <a:chOff x="660304" y="26114"/>
            <a:chExt cx="8577089" cy="6141750"/>
          </a:xfrm>
        </p:grpSpPr>
        <p:sp>
          <p:nvSpPr>
            <p:cNvPr id="5" name="Text Placeholder 2"/>
            <p:cNvSpPr txBox="1">
              <a:spLocks/>
            </p:cNvSpPr>
            <p:nvPr/>
          </p:nvSpPr>
          <p:spPr>
            <a:xfrm rot="21091935">
              <a:off x="779193" y="26114"/>
              <a:ext cx="8458200" cy="5562600"/>
            </a:xfrm>
            <a:prstGeom prst="horizontalScroll">
              <a:avLst/>
            </a:prstGeom>
            <a:solidFill>
              <a:srgbClr val="D1C6A7"/>
            </a:solidFill>
            <a:effectLst>
              <a:outerShdw blurRad="50800" dist="38100" dir="2700000" algn="tl" rotWithShape="0">
                <a:prstClr val="black">
                  <a:alpha val="40000"/>
                </a:prstClr>
              </a:outerShdw>
            </a:effectLst>
            <a:scene3d>
              <a:camera prst="perspectiveRight"/>
              <a:lightRig rig="threePt" dir="t"/>
            </a:scene3d>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4000" i="1" dirty="0">
                  <a:solidFill>
                    <a:schemeClr val="bg2">
                      <a:lumMod val="50000"/>
                    </a:schemeClr>
                  </a:solidFill>
                </a:rPr>
                <a:t>For what have I to do with judging those also who are outside? Do you not judge those who are inside? But those who are outside God judges. Therefore “put away from yourselves the evil person.”</a:t>
              </a:r>
              <a:r>
                <a:rPr lang="en-US" sz="4000" i="1" baseline="30000" dirty="0">
                  <a:solidFill>
                    <a:schemeClr val="bg2">
                      <a:lumMod val="50000"/>
                    </a:schemeClr>
                  </a:solidFill>
                </a:rPr>
                <a:t> </a:t>
              </a:r>
              <a:r>
                <a:rPr lang="en-US" sz="4000" i="1" dirty="0">
                  <a:solidFill>
                    <a:schemeClr val="bg2">
                      <a:lumMod val="50000"/>
                    </a:schemeClr>
                  </a:solidFill>
                </a:rPr>
                <a:t>Dare any of you, </a:t>
              </a:r>
              <a:endParaRPr lang="en-US" sz="4000" b="1" dirty="0">
                <a:solidFill>
                  <a:schemeClr val="bg2">
                    <a:lumMod val="50000"/>
                  </a:schemeClr>
                </a:solidFill>
                <a:latin typeface="Calibri"/>
                <a:ea typeface="Calibri"/>
                <a:cs typeface="Times New Roman"/>
              </a:endParaRPr>
            </a:p>
          </p:txBody>
        </p:sp>
        <p:sp>
          <p:nvSpPr>
            <p:cNvPr id="7" name="Rectangle 6"/>
            <p:cNvSpPr/>
            <p:nvPr/>
          </p:nvSpPr>
          <p:spPr>
            <a:xfrm rot="15727670">
              <a:off x="-795704" y="4003971"/>
              <a:ext cx="3619901" cy="707886"/>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5:12 – 6:2</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1" name="Group 10"/>
          <p:cNvGrpSpPr/>
          <p:nvPr/>
        </p:nvGrpSpPr>
        <p:grpSpPr>
          <a:xfrm>
            <a:off x="363453" y="563399"/>
            <a:ext cx="8458200" cy="5678723"/>
            <a:chOff x="1869905" y="1536827"/>
            <a:chExt cx="8458200" cy="5678723"/>
          </a:xfrm>
        </p:grpSpPr>
        <p:sp>
          <p:nvSpPr>
            <p:cNvPr id="6" name="Text Placeholder 2"/>
            <p:cNvSpPr txBox="1">
              <a:spLocks/>
            </p:cNvSpPr>
            <p:nvPr/>
          </p:nvSpPr>
          <p:spPr>
            <a:xfrm rot="21091935">
              <a:off x="1869905" y="1536827"/>
              <a:ext cx="8458200" cy="5562600"/>
            </a:xfrm>
            <a:prstGeom prst="horizontalScroll">
              <a:avLst/>
            </a:prstGeom>
            <a:solidFill>
              <a:srgbClr val="D1C6A7"/>
            </a:solidFill>
            <a:effectLst>
              <a:outerShdw blurRad="50800" dist="38100" dir="2700000" algn="tl" rotWithShape="0">
                <a:prstClr val="black">
                  <a:alpha val="40000"/>
                </a:prstClr>
              </a:outerShdw>
            </a:effectLst>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3900" i="1" dirty="0">
                  <a:solidFill>
                    <a:schemeClr val="bg2">
                      <a:lumMod val="50000"/>
                    </a:schemeClr>
                  </a:solidFill>
                  <a:latin typeface="Calibri"/>
                  <a:ea typeface="Calibri"/>
                  <a:cs typeface="Times New Roman"/>
                </a:rPr>
                <a:t>having a matter against another, go to law before the unrighteous, and not before the saints? Do you not know that the saints will judge the world? And if the world will be judged by you, are you unworthy to judge the smallest matters?</a:t>
              </a:r>
            </a:p>
          </p:txBody>
        </p:sp>
        <p:sp>
          <p:nvSpPr>
            <p:cNvPr id="9" name="Rectangle 8"/>
            <p:cNvSpPr/>
            <p:nvPr/>
          </p:nvSpPr>
          <p:spPr>
            <a:xfrm rot="15727670">
              <a:off x="527069" y="5051657"/>
              <a:ext cx="3619901" cy="707886"/>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5:12 – 6:2</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393057506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ppt_w</p:attrName>
                                        </p:attrNameLst>
                                      </p:cBhvr>
                                      <p:tavLst>
                                        <p:tav tm="0" fmla="#ppt_w*sin(2.5*pi*$)">
                                          <p:val>
                                            <p:fltVal val="0"/>
                                          </p:val>
                                        </p:tav>
                                        <p:tav tm="100000">
                                          <p:val>
                                            <p:fltVal val="1"/>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52400"/>
            <a:ext cx="8890197" cy="4114800"/>
          </a:xfrm>
          <a:noFill/>
        </p:spPr>
        <p:txBody>
          <a:bodyPr>
            <a:noAutofit/>
          </a:bodyPr>
          <a:lstStyle/>
          <a:p>
            <a:pPr algn="ctr">
              <a:spcBef>
                <a:spcPts val="0"/>
              </a:spcBef>
            </a:pPr>
            <a:r>
              <a:rPr lang="en-US" sz="4000" b="1" i="1" dirty="0">
                <a:latin typeface="Calibri"/>
                <a:ea typeface="Calibri"/>
                <a:cs typeface="Times New Roman"/>
              </a:rPr>
              <a:t>See, I have set before you an open door – </a:t>
            </a:r>
            <a:endParaRPr lang="en-US" sz="4000" b="1" i="1" dirty="0" smtClean="0">
              <a:latin typeface="Calibri"/>
              <a:ea typeface="Calibri"/>
              <a:cs typeface="Times New Roman"/>
            </a:endParaRPr>
          </a:p>
          <a:p>
            <a:pPr algn="ctr">
              <a:spcBef>
                <a:spcPts val="0"/>
              </a:spcBef>
            </a:pPr>
            <a:endParaRPr lang="en-US" sz="4000" b="1" dirty="0" smtClean="0">
              <a:latin typeface="Calibri"/>
              <a:ea typeface="Calibri"/>
              <a:cs typeface="Times New Roman"/>
            </a:endParaRPr>
          </a:p>
          <a:p>
            <a:pPr algn="ctr">
              <a:spcBef>
                <a:spcPts val="0"/>
              </a:spcBef>
            </a:pPr>
            <a:r>
              <a:rPr lang="en-US" sz="4000" b="1" dirty="0" smtClean="0">
                <a:latin typeface="Calibri"/>
                <a:ea typeface="Calibri"/>
                <a:cs typeface="Times New Roman"/>
              </a:rPr>
              <a:t>God </a:t>
            </a:r>
            <a:r>
              <a:rPr lang="en-US" sz="4000" b="1" dirty="0">
                <a:latin typeface="Calibri"/>
                <a:ea typeface="Calibri"/>
                <a:cs typeface="Times New Roman"/>
              </a:rPr>
              <a:t>opened the door for the Church at Philadelphia to spread the Gospel and for it to fall on ears that could hear. Only God can do this!</a:t>
            </a:r>
            <a:endParaRPr lang="en-US" sz="4000" b="1" cap="none" spc="0" dirty="0">
              <a:latin typeface="Calibri"/>
              <a:ea typeface="Calibri"/>
              <a:cs typeface="Times New Roman"/>
            </a:endParaRPr>
          </a:p>
        </p:txBody>
      </p:sp>
      <p:sp>
        <p:nvSpPr>
          <p:cNvPr id="2" name="Title 1"/>
          <p:cNvSpPr>
            <a:spLocks noGrp="1"/>
          </p:cNvSpPr>
          <p:nvPr>
            <p:ph type="title"/>
          </p:nvPr>
        </p:nvSpPr>
        <p:spPr>
          <a:xfrm rot="19140000">
            <a:off x="-72221" y="4695304"/>
            <a:ext cx="3819027" cy="510820"/>
          </a:xfrm>
        </p:spPr>
        <p:txBody>
          <a:bodyPr>
            <a:normAutofit fontScale="90000"/>
          </a:bodyPr>
          <a:lstStyle/>
          <a:p>
            <a:r>
              <a:rPr lang="en-US" sz="3600" cap="none" dirty="0" smtClean="0"/>
              <a:t>Commendation</a:t>
            </a:r>
            <a:endParaRPr lang="en-US" sz="3600" cap="none" dirty="0"/>
          </a:p>
        </p:txBody>
      </p:sp>
      <p:sp>
        <p:nvSpPr>
          <p:cNvPr id="4" name="Title 1"/>
          <p:cNvSpPr txBox="1">
            <a:spLocks/>
          </p:cNvSpPr>
          <p:nvPr/>
        </p:nvSpPr>
        <p:spPr>
          <a:xfrm rot="19140000">
            <a:off x="-116015" y="47995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grpSp>
        <p:nvGrpSpPr>
          <p:cNvPr id="14" name="Group 13"/>
          <p:cNvGrpSpPr/>
          <p:nvPr/>
        </p:nvGrpSpPr>
        <p:grpSpPr>
          <a:xfrm>
            <a:off x="381000" y="1143000"/>
            <a:ext cx="8382001" cy="5410200"/>
            <a:chOff x="381000" y="1143000"/>
            <a:chExt cx="8382001" cy="5410200"/>
          </a:xfrm>
        </p:grpSpPr>
        <p:sp>
          <p:nvSpPr>
            <p:cNvPr id="11" name="Rounded Rectangle 10"/>
            <p:cNvSpPr/>
            <p:nvPr/>
          </p:nvSpPr>
          <p:spPr>
            <a:xfrm>
              <a:off x="381000" y="1143000"/>
              <a:ext cx="8382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381001" y="1371600"/>
              <a:ext cx="8382000" cy="5181600"/>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3600" dirty="0">
                  <a:latin typeface="Calibri"/>
                  <a:ea typeface="Calibri"/>
                  <a:cs typeface="Times New Roman"/>
                </a:rPr>
                <a:t>God opened doors during the “Great Awakening” as well: Mission work to China, Africa, South America, and around the world blossomed during the “Third Awakening”. Gospel Radio and Television programs airing the news of freedom in Christ began in the 1930’s, which exploded an awareness and permeated the world even behind the iron curtain.</a:t>
              </a:r>
            </a:p>
          </p:txBody>
        </p:sp>
      </p:grpSp>
    </p:spTree>
    <p:extLst>
      <p:ext uri="{BB962C8B-B14F-4D97-AF65-F5344CB8AC3E}">
        <p14:creationId xmlns:p14="http://schemas.microsoft.com/office/powerpoint/2010/main" val="243846090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152400"/>
            <a:ext cx="8382000" cy="4114800"/>
          </a:xfrm>
          <a:noFill/>
        </p:spPr>
        <p:txBody>
          <a:bodyPr>
            <a:noAutofit/>
          </a:bodyPr>
          <a:lstStyle/>
          <a:p>
            <a:pPr algn="ctr">
              <a:spcBef>
                <a:spcPts val="0"/>
              </a:spcBef>
            </a:pPr>
            <a:r>
              <a:rPr lang="en-US" sz="4000" b="1" i="1" dirty="0">
                <a:latin typeface="Calibri"/>
                <a:ea typeface="Calibri"/>
                <a:cs typeface="Times New Roman"/>
              </a:rPr>
              <a:t>Indeed I will make those of the synagogue of Satan, who say they are Jews and are not, but lie—indeed I will make them come and worship before your feet, and to know that I have loved you. </a:t>
            </a:r>
            <a:r>
              <a:rPr lang="en-US" sz="4000" b="1" i="1" dirty="0" smtClean="0">
                <a:latin typeface="Calibri"/>
                <a:ea typeface="Calibri"/>
                <a:cs typeface="Times New Roman"/>
              </a:rPr>
              <a:t>–</a:t>
            </a:r>
            <a:endParaRPr lang="en-US" sz="4000" b="1" i="1" cap="none" spc="0" dirty="0">
              <a:latin typeface="Calibri"/>
              <a:ea typeface="Calibri"/>
              <a:cs typeface="Times New Roman"/>
            </a:endParaRPr>
          </a:p>
        </p:txBody>
      </p:sp>
      <p:sp>
        <p:nvSpPr>
          <p:cNvPr id="2" name="Title 1"/>
          <p:cNvSpPr>
            <a:spLocks noGrp="1"/>
          </p:cNvSpPr>
          <p:nvPr>
            <p:ph type="title"/>
          </p:nvPr>
        </p:nvSpPr>
        <p:spPr>
          <a:xfrm rot="19140000">
            <a:off x="-72221" y="4695304"/>
            <a:ext cx="3819027" cy="510820"/>
          </a:xfrm>
        </p:spPr>
        <p:txBody>
          <a:bodyPr>
            <a:normAutofit fontScale="90000"/>
          </a:bodyPr>
          <a:lstStyle/>
          <a:p>
            <a:r>
              <a:rPr lang="en-US" sz="3600" cap="none" dirty="0" smtClean="0"/>
              <a:t>Commendation</a:t>
            </a:r>
            <a:endParaRPr lang="en-US" sz="3600" cap="none" dirty="0"/>
          </a:p>
        </p:txBody>
      </p:sp>
      <p:sp>
        <p:nvSpPr>
          <p:cNvPr id="4" name="Title 1"/>
          <p:cNvSpPr txBox="1">
            <a:spLocks/>
          </p:cNvSpPr>
          <p:nvPr/>
        </p:nvSpPr>
        <p:spPr>
          <a:xfrm rot="19140000">
            <a:off x="-116015" y="47995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grpSp>
        <p:nvGrpSpPr>
          <p:cNvPr id="14" name="Group 13"/>
          <p:cNvGrpSpPr/>
          <p:nvPr/>
        </p:nvGrpSpPr>
        <p:grpSpPr>
          <a:xfrm>
            <a:off x="381000" y="304800"/>
            <a:ext cx="8382001" cy="3886200"/>
            <a:chOff x="381000" y="1143000"/>
            <a:chExt cx="8382001" cy="5410200"/>
          </a:xfrm>
        </p:grpSpPr>
        <p:sp>
          <p:nvSpPr>
            <p:cNvPr id="11" name="Rounded Rectangle 10"/>
            <p:cNvSpPr/>
            <p:nvPr/>
          </p:nvSpPr>
          <p:spPr>
            <a:xfrm>
              <a:off x="381000" y="1143000"/>
              <a:ext cx="8382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381001" y="1353457"/>
              <a:ext cx="8382000" cy="5047343"/>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3600" dirty="0">
                  <a:latin typeface="Calibri"/>
                  <a:ea typeface="Calibri"/>
                  <a:cs typeface="Times New Roman"/>
                </a:rPr>
                <a:t>It’s strange to find the synagogue of Satan mentioned in the only two churches where God did not find any condemnation! It seems that when the church exists in Satan’s dominion and must fight it daily, it becomes pure. </a:t>
              </a:r>
            </a:p>
          </p:txBody>
        </p:sp>
      </p:grpSp>
    </p:spTree>
    <p:extLst>
      <p:ext uri="{BB962C8B-B14F-4D97-AF65-F5344CB8AC3E}">
        <p14:creationId xmlns:p14="http://schemas.microsoft.com/office/powerpoint/2010/main" val="390717123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152400"/>
            <a:ext cx="8382000" cy="6553200"/>
          </a:xfrm>
          <a:noFill/>
        </p:spPr>
        <p:txBody>
          <a:bodyPr>
            <a:noAutofit/>
          </a:bodyPr>
          <a:lstStyle/>
          <a:p>
            <a:pPr algn="ctr">
              <a:spcBef>
                <a:spcPts val="0"/>
              </a:spcBef>
            </a:pPr>
            <a:r>
              <a:rPr lang="en-US" sz="4000" b="1" i="1" dirty="0">
                <a:latin typeface="Calibri"/>
                <a:ea typeface="Calibri"/>
                <a:cs typeface="Times New Roman"/>
              </a:rPr>
              <a:t>Because you have kept My command to persevere, I also will keep you from the hour of trial which shall come upon the whole world, to test those who dwell on the earth. – </a:t>
            </a:r>
            <a:endParaRPr lang="en-US" sz="4000" b="1" i="1" cap="none" spc="0" dirty="0">
              <a:latin typeface="Calibri"/>
              <a:ea typeface="Calibri"/>
              <a:cs typeface="Times New Roman"/>
            </a:endParaRPr>
          </a:p>
        </p:txBody>
      </p:sp>
      <p:sp>
        <p:nvSpPr>
          <p:cNvPr id="2" name="Title 1"/>
          <p:cNvSpPr>
            <a:spLocks noGrp="1"/>
          </p:cNvSpPr>
          <p:nvPr>
            <p:ph type="title"/>
          </p:nvPr>
        </p:nvSpPr>
        <p:spPr>
          <a:xfrm rot="19140000">
            <a:off x="-72221" y="4695304"/>
            <a:ext cx="3819027" cy="510820"/>
          </a:xfrm>
        </p:spPr>
        <p:txBody>
          <a:bodyPr>
            <a:normAutofit fontScale="90000"/>
          </a:bodyPr>
          <a:lstStyle/>
          <a:p>
            <a:r>
              <a:rPr lang="en-US" sz="3600" cap="none" dirty="0" smtClean="0"/>
              <a:t>Commendation</a:t>
            </a:r>
            <a:endParaRPr lang="en-US" sz="3600" cap="none" dirty="0"/>
          </a:p>
        </p:txBody>
      </p:sp>
      <p:sp>
        <p:nvSpPr>
          <p:cNvPr id="4" name="Title 1"/>
          <p:cNvSpPr txBox="1">
            <a:spLocks/>
          </p:cNvSpPr>
          <p:nvPr/>
        </p:nvSpPr>
        <p:spPr>
          <a:xfrm rot="19140000">
            <a:off x="-116015" y="47995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grpSp>
        <p:nvGrpSpPr>
          <p:cNvPr id="14" name="Group 13"/>
          <p:cNvGrpSpPr/>
          <p:nvPr/>
        </p:nvGrpSpPr>
        <p:grpSpPr>
          <a:xfrm>
            <a:off x="457200" y="128270"/>
            <a:ext cx="8411029" cy="6642644"/>
            <a:chOff x="6324600" y="9151888"/>
            <a:chExt cx="8411029" cy="5410200"/>
          </a:xfrm>
        </p:grpSpPr>
        <p:sp>
          <p:nvSpPr>
            <p:cNvPr id="11" name="Rounded Rectangle 10"/>
            <p:cNvSpPr/>
            <p:nvPr/>
          </p:nvSpPr>
          <p:spPr>
            <a:xfrm>
              <a:off x="6324600" y="9151888"/>
              <a:ext cx="8382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txBox="1">
              <a:spLocks/>
            </p:cNvSpPr>
            <p:nvPr/>
          </p:nvSpPr>
          <p:spPr>
            <a:xfrm>
              <a:off x="6353629" y="9535047"/>
              <a:ext cx="8382000" cy="4845612"/>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3600" dirty="0" smtClean="0">
                  <a:latin typeface="Calibri"/>
                  <a:ea typeface="Calibri"/>
                  <a:cs typeface="Times New Roman"/>
                </a:rPr>
                <a:t>This most probably is </a:t>
              </a:r>
              <a:r>
                <a:rPr lang="en-US" sz="3600" dirty="0">
                  <a:latin typeface="Calibri"/>
                  <a:ea typeface="Calibri"/>
                  <a:cs typeface="Times New Roman"/>
                </a:rPr>
                <a:t>in reference to the Great Tribulation period. This introduces a very intriguing question, and one that is highly debated: Will the church go through the Great Tribulation? There are three schools of thought concerning when the bride is taken out of the world: </a:t>
              </a:r>
              <a:endParaRPr lang="en-US" sz="3600" dirty="0" smtClean="0">
                <a:latin typeface="Calibri"/>
                <a:ea typeface="Calibri"/>
                <a:cs typeface="Times New Roman"/>
              </a:endParaRPr>
            </a:p>
            <a:p>
              <a:pPr algn="ctr">
                <a:spcBef>
                  <a:spcPts val="0"/>
                </a:spcBef>
              </a:pPr>
              <a:endParaRPr lang="en-US" sz="3600" dirty="0">
                <a:latin typeface="Calibri"/>
                <a:ea typeface="Calibri"/>
                <a:cs typeface="Times New Roman"/>
              </a:endParaRPr>
            </a:p>
            <a:p>
              <a:pPr algn="ctr">
                <a:spcBef>
                  <a:spcPts val="0"/>
                </a:spcBef>
              </a:pPr>
              <a:r>
                <a:rPr lang="en-US" sz="3600" dirty="0" smtClean="0">
                  <a:latin typeface="Calibri"/>
                  <a:ea typeface="Calibri"/>
                  <a:cs typeface="Times New Roman"/>
                </a:rPr>
                <a:t>Pre-Tribulationalists </a:t>
              </a:r>
              <a:r>
                <a:rPr lang="en-US" sz="3600" dirty="0">
                  <a:latin typeface="Calibri"/>
                  <a:ea typeface="Calibri"/>
                  <a:cs typeface="Times New Roman"/>
                </a:rPr>
                <a:t>– Mid-Tribulationalists – Post-Tribulationalists.</a:t>
              </a:r>
            </a:p>
          </p:txBody>
        </p:sp>
      </p:grpSp>
    </p:spTree>
    <p:extLst>
      <p:ext uri="{BB962C8B-B14F-4D97-AF65-F5344CB8AC3E}">
        <p14:creationId xmlns:p14="http://schemas.microsoft.com/office/powerpoint/2010/main" val="422392037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Some Reasons for a Pre-Tribulation Rapture (or caught away event) </a:t>
            </a:r>
          </a:p>
        </p:txBody>
      </p:sp>
      <p:sp>
        <p:nvSpPr>
          <p:cNvPr id="3" name="Content Placeholder 2"/>
          <p:cNvSpPr>
            <a:spLocks noGrp="1"/>
          </p:cNvSpPr>
          <p:nvPr>
            <p:ph idx="1"/>
          </p:nvPr>
        </p:nvSpPr>
        <p:spPr>
          <a:xfrm>
            <a:off x="152400" y="1219200"/>
            <a:ext cx="8839200" cy="5486400"/>
          </a:xfrm>
        </p:spPr>
        <p:txBody>
          <a:bodyPr>
            <a:noAutofit/>
          </a:bodyPr>
          <a:lstStyle/>
          <a:p>
            <a:pPr marL="406400" indent="-406400">
              <a:buNone/>
            </a:pPr>
            <a:r>
              <a:rPr lang="en-US" sz="3600" dirty="0" smtClean="0">
                <a:solidFill>
                  <a:srgbClr val="FEC325"/>
                </a:solidFill>
                <a:effectLst>
                  <a:outerShdw blurRad="38100" dist="50800" dir="8100000" algn="tr" rotWithShape="0">
                    <a:prstClr val="black"/>
                  </a:outerShdw>
                </a:effectLst>
              </a:rPr>
              <a:t>1. The </a:t>
            </a:r>
            <a:r>
              <a:rPr lang="en-US" sz="3600" dirty="0">
                <a:solidFill>
                  <a:srgbClr val="FEC325"/>
                </a:solidFill>
                <a:effectLst>
                  <a:outerShdw blurRad="38100" dist="50800" dir="8100000" algn="tr" rotWithShape="0">
                    <a:prstClr val="black"/>
                  </a:outerShdw>
                </a:effectLst>
              </a:rPr>
              <a:t>church is the beloved bride of the Lord Jesus Christ and the Great Tribulation will be the most damnable time this earth has ever had when God will pour out His judgment. Why would the Lord put His bride through such a time like that? The Bride has cleansed her garments in the blood of the Lamb! Her sins are already judged and paid at enormous cost. Why then, would she have to suffer the Great Tribulation?</a:t>
            </a:r>
          </a:p>
        </p:txBody>
      </p:sp>
    </p:spTree>
    <p:extLst>
      <p:ext uri="{BB962C8B-B14F-4D97-AF65-F5344CB8AC3E}">
        <p14:creationId xmlns:p14="http://schemas.microsoft.com/office/powerpoint/2010/main" val="1936340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Some Reasons for a Pre-Tribulation Rapture (or caught away event) </a:t>
            </a:r>
          </a:p>
        </p:txBody>
      </p:sp>
      <p:sp>
        <p:nvSpPr>
          <p:cNvPr id="3" name="Content Placeholder 2"/>
          <p:cNvSpPr>
            <a:spLocks noGrp="1"/>
          </p:cNvSpPr>
          <p:nvPr>
            <p:ph idx="1"/>
          </p:nvPr>
        </p:nvSpPr>
        <p:spPr>
          <a:xfrm>
            <a:off x="152400" y="1295400"/>
            <a:ext cx="8839200" cy="5410200"/>
          </a:xfrm>
        </p:spPr>
        <p:txBody>
          <a:bodyPr>
            <a:noAutofit/>
          </a:bodyPr>
          <a:lstStyle/>
          <a:p>
            <a:pPr marL="406400" indent="-406400">
              <a:buNone/>
            </a:pPr>
            <a:r>
              <a:rPr lang="en-US" sz="3600" dirty="0">
                <a:solidFill>
                  <a:srgbClr val="FEC325"/>
                </a:solidFill>
                <a:effectLst>
                  <a:outerShdw blurRad="38100" dist="50800" dir="8100000" algn="tr" rotWithShape="0">
                    <a:prstClr val="black"/>
                  </a:outerShdw>
                </a:effectLst>
              </a:rPr>
              <a:t>2.	There are types in the Bible such as Enoch who is a type of the church – Enoch was taken away before the flood – before judgment came. … Noah is a type of the Jewish nation that will go through the Tribulation – yet preserved to come out safely.</a:t>
            </a:r>
          </a:p>
        </p:txBody>
      </p:sp>
    </p:spTree>
    <p:extLst>
      <p:ext uri="{BB962C8B-B14F-4D97-AF65-F5344CB8AC3E}">
        <p14:creationId xmlns:p14="http://schemas.microsoft.com/office/powerpoint/2010/main" val="2480207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noAutofit/>
          </a:bodyPr>
          <a:lstStyle/>
          <a:p>
            <a:r>
              <a:rPr lang="en-US" dirty="0"/>
              <a:t>Revelation 3:7-13</a:t>
            </a:r>
            <a:endParaRPr lang="en-US" cap="none" dirty="0"/>
          </a:p>
        </p:txBody>
      </p:sp>
      <p:sp>
        <p:nvSpPr>
          <p:cNvPr id="3" name="Content Placeholder 2"/>
          <p:cNvSpPr>
            <a:spLocks noGrp="1"/>
          </p:cNvSpPr>
          <p:nvPr>
            <p:ph idx="1"/>
          </p:nvPr>
        </p:nvSpPr>
        <p:spPr>
          <a:xfrm>
            <a:off x="609600" y="1143000"/>
            <a:ext cx="8229600" cy="5410200"/>
          </a:xfrm>
          <a:noFill/>
        </p:spPr>
        <p:txBody>
          <a:bodyPr>
            <a:normAutofit lnSpcReduction="10000"/>
          </a:bodyPr>
          <a:lstStyle/>
          <a:p>
            <a:pPr marL="0" indent="0">
              <a:buNone/>
            </a:pPr>
            <a:r>
              <a:rPr lang="en-US" sz="4000" i="1" dirty="0">
                <a:solidFill>
                  <a:schemeClr val="accent2">
                    <a:lumMod val="60000"/>
                    <a:lumOff val="40000"/>
                  </a:schemeClr>
                </a:solidFill>
              </a:rPr>
              <a:t>Because you have kept My command to persevere, I also will keep you from the hour of trial which shall come upon the whole world, to test those who dwell on the earth. </a:t>
            </a:r>
            <a:r>
              <a:rPr lang="en-US" sz="4000" i="1" dirty="0" smtClean="0">
                <a:solidFill>
                  <a:schemeClr val="accent2">
                    <a:lumMod val="60000"/>
                    <a:lumOff val="40000"/>
                  </a:schemeClr>
                </a:solidFill>
              </a:rPr>
              <a:t>Behold</a:t>
            </a:r>
            <a:r>
              <a:rPr lang="en-US" sz="4000" i="1" dirty="0">
                <a:solidFill>
                  <a:schemeClr val="accent2">
                    <a:lumMod val="60000"/>
                    <a:lumOff val="40000"/>
                  </a:schemeClr>
                </a:solidFill>
              </a:rPr>
              <a:t>, I am coming quickly! Hold fast what you have, that no one may take your crown. </a:t>
            </a:r>
            <a:r>
              <a:rPr lang="en-US" sz="4000" i="1" dirty="0" smtClean="0">
                <a:solidFill>
                  <a:schemeClr val="accent2">
                    <a:lumMod val="60000"/>
                    <a:lumOff val="40000"/>
                  </a:schemeClr>
                </a:solidFill>
              </a:rPr>
              <a:t>He </a:t>
            </a:r>
            <a:r>
              <a:rPr lang="en-US" sz="4000" i="1" dirty="0">
                <a:solidFill>
                  <a:schemeClr val="accent2">
                    <a:lumMod val="60000"/>
                    <a:lumOff val="40000"/>
                  </a:schemeClr>
                </a:solidFill>
              </a:rPr>
              <a:t>who overcomes, I will make him a pillar in the temple of My God, </a:t>
            </a:r>
            <a:endParaRPr lang="en-US" sz="4000" dirty="0">
              <a:solidFill>
                <a:schemeClr val="accent2">
                  <a:lumMod val="60000"/>
                  <a:lumOff val="40000"/>
                </a:schemeClr>
              </a:solidFill>
            </a:endParaRPr>
          </a:p>
        </p:txBody>
      </p:sp>
    </p:spTree>
    <p:extLst>
      <p:ext uri="{BB962C8B-B14F-4D97-AF65-F5344CB8AC3E}">
        <p14:creationId xmlns:p14="http://schemas.microsoft.com/office/powerpoint/2010/main" val="2058912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Some Reasons for a Pre-Tribulation Rapture (or caught away event) </a:t>
            </a:r>
          </a:p>
        </p:txBody>
      </p:sp>
      <p:sp>
        <p:nvSpPr>
          <p:cNvPr id="3" name="Content Placeholder 2"/>
          <p:cNvSpPr>
            <a:spLocks noGrp="1"/>
          </p:cNvSpPr>
          <p:nvPr>
            <p:ph idx="1"/>
          </p:nvPr>
        </p:nvSpPr>
        <p:spPr>
          <a:xfrm>
            <a:off x="152400" y="1295400"/>
            <a:ext cx="8839200" cy="5410200"/>
          </a:xfrm>
        </p:spPr>
        <p:txBody>
          <a:bodyPr>
            <a:noAutofit/>
          </a:bodyPr>
          <a:lstStyle/>
          <a:p>
            <a:pPr marL="406400" indent="-406400">
              <a:buNone/>
            </a:pPr>
            <a:r>
              <a:rPr lang="en-US" sz="3600" dirty="0">
                <a:solidFill>
                  <a:srgbClr val="FEC325"/>
                </a:solidFill>
                <a:effectLst>
                  <a:outerShdw blurRad="38100" dist="50800" dir="8100000" algn="tr" rotWithShape="0">
                    <a:prstClr val="black"/>
                  </a:outerShdw>
                </a:effectLst>
              </a:rPr>
              <a:t>3.	</a:t>
            </a:r>
            <a:r>
              <a:rPr lang="en-US" sz="3600" u="sng" dirty="0">
                <a:solidFill>
                  <a:srgbClr val="FEC325"/>
                </a:solidFill>
                <a:effectLst>
                  <a:outerShdw blurRad="38100" dist="50800" dir="8100000" algn="tr" rotWithShape="0">
                    <a:prstClr val="black"/>
                  </a:outerShdw>
                </a:effectLst>
              </a:rPr>
              <a:t>2 Thessalonians 2:6-14</a:t>
            </a:r>
            <a:r>
              <a:rPr lang="en-US" sz="3600" dirty="0">
                <a:solidFill>
                  <a:srgbClr val="FEC325"/>
                </a:solidFill>
                <a:effectLst>
                  <a:outerShdw blurRad="38100" dist="50800" dir="8100000" algn="tr" rotWithShape="0">
                    <a:prstClr val="black"/>
                  </a:outerShdw>
                </a:effectLst>
              </a:rPr>
              <a:t> – </a:t>
            </a:r>
            <a:r>
              <a:rPr lang="en-US" sz="3600" i="1" dirty="0">
                <a:solidFill>
                  <a:srgbClr val="FEC325"/>
                </a:solidFill>
                <a:effectLst>
                  <a:outerShdw blurRad="38100" dist="50800" dir="8100000" algn="tr" rotWithShape="0">
                    <a:prstClr val="black"/>
                  </a:outerShdw>
                </a:effectLst>
              </a:rPr>
              <a:t>And now you know what is restraining, that he may be revealed in his own time.  For the mystery of lawlessness is already at work; only He who now restrains will do so until He is taken out of the way.  And then the lawless one will be revealed, whom the Lord will consume with the breath of His mouth and destroy with the brightness of His coming.  The coming of the lawless one</a:t>
            </a:r>
          </a:p>
        </p:txBody>
      </p:sp>
      <p:sp>
        <p:nvSpPr>
          <p:cNvPr id="4" name="Content Placeholder 2"/>
          <p:cNvSpPr txBox="1">
            <a:spLocks/>
          </p:cNvSpPr>
          <p:nvPr/>
        </p:nvSpPr>
        <p:spPr>
          <a:xfrm>
            <a:off x="174171" y="1371600"/>
            <a:ext cx="8839200" cy="5257800"/>
          </a:xfrm>
          <a:prstGeom prst="rect">
            <a:avLst/>
          </a:prstGeom>
          <a:solidFill>
            <a:srgbClr val="FEDE61"/>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406400" indent="0">
              <a:buNone/>
            </a:pPr>
            <a:r>
              <a:rPr lang="en-US" sz="3600" i="1" dirty="0">
                <a:solidFill>
                  <a:schemeClr val="accent3"/>
                </a:solidFill>
                <a:effectLst>
                  <a:outerShdw blurRad="38100" dist="50800" dir="8100000" algn="tr" rotWithShape="0">
                    <a:prstClr val="black"/>
                  </a:outerShdw>
                </a:effectLst>
              </a:rPr>
              <a:t>is according to the working of Satan, with all power, signs, and lying wonders, and with all unrighteous deception among those who perish, because they did not receive the love of the truth, that they might be saved.  And for this reason God will send them strong delusion, that they should believe the lie, that they all may be condemned who did not believe the truth but had pleasure </a:t>
            </a:r>
            <a:r>
              <a:rPr lang="en-US" sz="3600" i="1" dirty="0" smtClean="0">
                <a:solidFill>
                  <a:schemeClr val="accent3"/>
                </a:solidFill>
                <a:effectLst>
                  <a:outerShdw blurRad="38100" dist="50800" dir="8100000" algn="tr" rotWithShape="0">
                    <a:prstClr val="black"/>
                  </a:outerShdw>
                </a:effectLst>
              </a:rPr>
              <a:t>in</a:t>
            </a:r>
            <a:endParaRPr lang="en-US" sz="3600" i="1" dirty="0">
              <a:solidFill>
                <a:schemeClr val="accent3"/>
              </a:solidFill>
              <a:effectLst>
                <a:outerShdw blurRad="38100" dist="50800" dir="8100000" algn="tr" rotWithShape="0">
                  <a:prstClr val="black"/>
                </a:outerShdw>
              </a:effectLst>
            </a:endParaRPr>
          </a:p>
        </p:txBody>
      </p:sp>
      <p:sp>
        <p:nvSpPr>
          <p:cNvPr id="5" name="Content Placeholder 2"/>
          <p:cNvSpPr txBox="1">
            <a:spLocks/>
          </p:cNvSpPr>
          <p:nvPr/>
        </p:nvSpPr>
        <p:spPr>
          <a:xfrm>
            <a:off x="159657" y="1375229"/>
            <a:ext cx="8839200" cy="5257800"/>
          </a:xfrm>
          <a:prstGeom prst="rect">
            <a:avLst/>
          </a:prstGeom>
          <a:solidFill>
            <a:schemeClr val="accent3"/>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406400" indent="0">
              <a:buNone/>
            </a:pPr>
            <a:r>
              <a:rPr lang="en-US" sz="3600" i="1" dirty="0">
                <a:solidFill>
                  <a:srgbClr val="FEDE61"/>
                </a:solidFill>
                <a:effectLst>
                  <a:outerShdw blurRad="38100" dist="50800" dir="8100000" algn="tr" rotWithShape="0">
                    <a:prstClr val="black"/>
                  </a:outerShdw>
                </a:effectLst>
              </a:rPr>
              <a:t>But we are bound to give thanks to God always for you, brethren beloved by the Lord, because God from the beginning chose you for salvation through sanctification by the Spirit and belief in the truth, to which He called you by our gospel, for the obtaining of the glory of our Lord Jesus Christ.</a:t>
            </a:r>
          </a:p>
        </p:txBody>
      </p:sp>
      <p:grpSp>
        <p:nvGrpSpPr>
          <p:cNvPr id="6" name="Group 5"/>
          <p:cNvGrpSpPr/>
          <p:nvPr/>
        </p:nvGrpSpPr>
        <p:grpSpPr>
          <a:xfrm>
            <a:off x="388256" y="124113"/>
            <a:ext cx="8411029" cy="6581488"/>
            <a:chOff x="6324600" y="9151888"/>
            <a:chExt cx="8411029" cy="5410200"/>
          </a:xfrm>
        </p:grpSpPr>
        <p:sp>
          <p:nvSpPr>
            <p:cNvPr id="7" name="Rounded Rectangle 6"/>
            <p:cNvSpPr/>
            <p:nvPr/>
          </p:nvSpPr>
          <p:spPr>
            <a:xfrm>
              <a:off x="6324600" y="9151888"/>
              <a:ext cx="8382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6353629" y="9535047"/>
              <a:ext cx="8382000" cy="4845612"/>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3600" dirty="0">
                  <a:latin typeface="Calibri"/>
                  <a:ea typeface="Calibri"/>
                  <a:cs typeface="Times New Roman"/>
                </a:rPr>
                <a:t>This scripture obviously is speaking of the antichrist of the Great Tribulation period. “</a:t>
              </a:r>
              <a:r>
                <a:rPr lang="en-US" sz="3600" i="1" dirty="0">
                  <a:latin typeface="Calibri"/>
                  <a:ea typeface="Calibri"/>
                  <a:cs typeface="Times New Roman"/>
                </a:rPr>
                <a:t>He who now restrains</a:t>
              </a:r>
              <a:r>
                <a:rPr lang="en-US" sz="3600" dirty="0">
                  <a:latin typeface="Calibri"/>
                  <a:ea typeface="Calibri"/>
                  <a:cs typeface="Times New Roman"/>
                </a:rPr>
                <a:t>,” in the opinion of those who hold the Pre-Tribulation Rapture view, is none other than the Holy Spirit who lives within each Believer. “</a:t>
              </a:r>
              <a:r>
                <a:rPr lang="en-US" sz="3600" i="1" dirty="0">
                  <a:latin typeface="Calibri"/>
                  <a:ea typeface="Calibri"/>
                  <a:cs typeface="Times New Roman"/>
                </a:rPr>
                <a:t>until He is taken out of the way</a:t>
              </a:r>
              <a:r>
                <a:rPr lang="en-US" sz="3600" dirty="0">
                  <a:latin typeface="Calibri"/>
                  <a:ea typeface="Calibri"/>
                  <a:cs typeface="Times New Roman"/>
                </a:rPr>
                <a:t>” refers to when the Bride (in whom the Holy Spirit dwells) is taken out of the world. Only then can the antichrist (</a:t>
              </a:r>
              <a:r>
                <a:rPr lang="en-US" sz="3600" i="1" dirty="0">
                  <a:latin typeface="Calibri"/>
                  <a:ea typeface="Calibri"/>
                  <a:cs typeface="Times New Roman"/>
                </a:rPr>
                <a:t>lawless one</a:t>
              </a:r>
              <a:r>
                <a:rPr lang="en-US" sz="3600" dirty="0">
                  <a:latin typeface="Calibri"/>
                  <a:ea typeface="Calibri"/>
                  <a:cs typeface="Times New Roman"/>
                </a:rPr>
                <a:t>) be revealed! </a:t>
              </a:r>
            </a:p>
          </p:txBody>
        </p:sp>
      </p:grpSp>
    </p:spTree>
    <p:extLst>
      <p:ext uri="{BB962C8B-B14F-4D97-AF65-F5344CB8AC3E}">
        <p14:creationId xmlns:p14="http://schemas.microsoft.com/office/powerpoint/2010/main" val="27331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886"/>
            <a:ext cx="8229600" cy="1143000"/>
          </a:xfrm>
        </p:spPr>
        <p:txBody>
          <a:bodyPr>
            <a:normAutofit fontScale="90000"/>
          </a:bodyPr>
          <a:lstStyle/>
          <a:p>
            <a:r>
              <a:rPr lang="en-US" dirty="0"/>
              <a:t>Some Reasons for a </a:t>
            </a:r>
            <a:r>
              <a:rPr lang="en-US" dirty="0" smtClean="0"/>
              <a:t>Mid-Tribulation </a:t>
            </a:r>
            <a:r>
              <a:rPr lang="en-US" dirty="0"/>
              <a:t>Rapture (or caught away event) </a:t>
            </a:r>
          </a:p>
        </p:txBody>
      </p:sp>
      <p:sp>
        <p:nvSpPr>
          <p:cNvPr id="3" name="Content Placeholder 2"/>
          <p:cNvSpPr>
            <a:spLocks noGrp="1"/>
          </p:cNvSpPr>
          <p:nvPr>
            <p:ph idx="1"/>
          </p:nvPr>
        </p:nvSpPr>
        <p:spPr>
          <a:xfrm>
            <a:off x="152400" y="1219200"/>
            <a:ext cx="8839200" cy="5486400"/>
          </a:xfrm>
        </p:spPr>
        <p:txBody>
          <a:bodyPr>
            <a:noAutofit/>
          </a:bodyPr>
          <a:lstStyle/>
          <a:p>
            <a:pPr marL="406400" indent="-406400">
              <a:buNone/>
            </a:pPr>
            <a:r>
              <a:rPr lang="en-US" sz="3600" dirty="0">
                <a:solidFill>
                  <a:srgbClr val="FEC325"/>
                </a:solidFill>
                <a:effectLst>
                  <a:outerShdw blurRad="38100" dist="50800" dir="8100000" algn="tr" rotWithShape="0">
                    <a:prstClr val="black"/>
                  </a:outerShdw>
                </a:effectLst>
              </a:rPr>
              <a:t>1.	</a:t>
            </a:r>
            <a:r>
              <a:rPr lang="en-US" sz="3600" u="sng" dirty="0">
                <a:solidFill>
                  <a:srgbClr val="FEC325"/>
                </a:solidFill>
                <a:effectLst>
                  <a:outerShdw blurRad="38100" dist="50800" dir="8100000" algn="tr" rotWithShape="0">
                    <a:prstClr val="black"/>
                  </a:outerShdw>
                </a:effectLst>
              </a:rPr>
              <a:t>2 Thessalonians 2:1-6</a:t>
            </a:r>
            <a:r>
              <a:rPr lang="en-US" sz="3600" dirty="0">
                <a:solidFill>
                  <a:srgbClr val="FEC325"/>
                </a:solidFill>
                <a:effectLst>
                  <a:outerShdw blurRad="38100" dist="50800" dir="8100000" algn="tr" rotWithShape="0">
                    <a:prstClr val="black"/>
                  </a:outerShdw>
                </a:effectLst>
              </a:rPr>
              <a:t> – </a:t>
            </a:r>
            <a:r>
              <a:rPr lang="en-US" sz="3600" i="1" dirty="0">
                <a:solidFill>
                  <a:srgbClr val="FEC325"/>
                </a:solidFill>
                <a:effectLst>
                  <a:outerShdw blurRad="38100" dist="50800" dir="8100000" algn="tr" rotWithShape="0">
                    <a:prstClr val="black"/>
                  </a:outerShdw>
                </a:effectLst>
              </a:rPr>
              <a:t>Now, brethren, concerning the coming of our Lord Jesus Christ and our gathering together to Him, we ask you, not to be soon shaken in mind or troubled, either by spirit or by word or by letter, as if from us, as though the day of Christ had come. Let no one deceive you by any means; for that Day will not come unless the falling away comes first, and the man of sin is revealed, the son of perdition, </a:t>
            </a:r>
            <a:r>
              <a:rPr lang="en-US" sz="3600" i="1" dirty="0" smtClean="0">
                <a:solidFill>
                  <a:srgbClr val="FEC325"/>
                </a:solidFill>
                <a:effectLst>
                  <a:outerShdw blurRad="38100" dist="50800" dir="8100000" algn="tr" rotWithShape="0">
                    <a:prstClr val="black"/>
                  </a:outerShdw>
                </a:effectLst>
              </a:rPr>
              <a:t>who</a:t>
            </a:r>
            <a:endParaRPr lang="en-US" sz="3600" i="1" dirty="0">
              <a:solidFill>
                <a:srgbClr val="FEC325"/>
              </a:solidFill>
              <a:effectLst>
                <a:outerShdw blurRad="38100" dist="50800" dir="8100000" algn="tr" rotWithShape="0">
                  <a:prstClr val="black"/>
                </a:outerShdw>
              </a:effectLst>
            </a:endParaRPr>
          </a:p>
        </p:txBody>
      </p:sp>
      <p:sp>
        <p:nvSpPr>
          <p:cNvPr id="5" name="Content Placeholder 2"/>
          <p:cNvSpPr txBox="1">
            <a:spLocks/>
          </p:cNvSpPr>
          <p:nvPr/>
        </p:nvSpPr>
        <p:spPr>
          <a:xfrm>
            <a:off x="152400" y="1295400"/>
            <a:ext cx="8839200" cy="5410200"/>
          </a:xfrm>
          <a:prstGeom prst="rect">
            <a:avLst/>
          </a:prstGeom>
          <a:solidFill>
            <a:srgbClr val="FEDE61"/>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406400" indent="0">
              <a:buNone/>
            </a:pPr>
            <a:r>
              <a:rPr lang="en-US" sz="3600" i="1" dirty="0">
                <a:solidFill>
                  <a:schemeClr val="accent3"/>
                </a:solidFill>
                <a:effectLst>
                  <a:outerShdw blurRad="38100" dist="50800" dir="8100000" algn="tr" rotWithShape="0">
                    <a:prstClr val="black"/>
                  </a:outerShdw>
                </a:effectLst>
              </a:rPr>
              <a:t>opposes and exalts himself above all that is called God or that is worshiped, so that he sits as God in the temple of God, showing himself that he is God. Do you not remember that when I was still with you I told you these things? And now you know what is restraining, that he may be revealed in his own time. </a:t>
            </a:r>
          </a:p>
        </p:txBody>
      </p:sp>
      <p:grpSp>
        <p:nvGrpSpPr>
          <p:cNvPr id="6" name="Group 5"/>
          <p:cNvGrpSpPr/>
          <p:nvPr/>
        </p:nvGrpSpPr>
        <p:grpSpPr>
          <a:xfrm>
            <a:off x="460829" y="204470"/>
            <a:ext cx="8411029" cy="6642644"/>
            <a:chOff x="6324600" y="9151888"/>
            <a:chExt cx="8411029" cy="5410200"/>
          </a:xfrm>
        </p:grpSpPr>
        <p:sp>
          <p:nvSpPr>
            <p:cNvPr id="7" name="Rounded Rectangle 6"/>
            <p:cNvSpPr/>
            <p:nvPr/>
          </p:nvSpPr>
          <p:spPr>
            <a:xfrm>
              <a:off x="6324600" y="9151888"/>
              <a:ext cx="8382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6353629" y="9535047"/>
              <a:ext cx="8382000" cy="4845612"/>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3600" dirty="0">
                  <a:latin typeface="Calibri"/>
                  <a:ea typeface="Calibri"/>
                  <a:cs typeface="Times New Roman"/>
                </a:rPr>
                <a:t>The verses just preceding the verses which those who hold the Pre-Tribulation opinion stand upon has qualified that this is being written so that no one is deceived about when Christ would come. And they clearly state that Christ will not come until the man of sin is revealed. Now, I am aware that Pre-</a:t>
              </a:r>
              <a:r>
                <a:rPr lang="en-US" sz="3600" dirty="0" err="1">
                  <a:latin typeface="Calibri"/>
                  <a:ea typeface="Calibri"/>
                  <a:cs typeface="Times New Roman"/>
                </a:rPr>
                <a:t>Trib</a:t>
              </a:r>
              <a:r>
                <a:rPr lang="en-US" sz="3600" dirty="0">
                  <a:latin typeface="Calibri"/>
                  <a:ea typeface="Calibri"/>
                  <a:cs typeface="Times New Roman"/>
                </a:rPr>
                <a:t> thinkers differentiate between “The Day of the Lord” or “The Second Coming” (which is public) and the “Rapture of </a:t>
              </a:r>
              <a:r>
                <a:rPr lang="en-US" sz="3600" dirty="0" smtClean="0">
                  <a:latin typeface="Calibri"/>
                  <a:ea typeface="Calibri"/>
                  <a:cs typeface="Times New Roman"/>
                </a:rPr>
                <a:t>the</a:t>
              </a:r>
              <a:endParaRPr lang="en-US" sz="3600" dirty="0">
                <a:latin typeface="Calibri"/>
                <a:ea typeface="Calibri"/>
                <a:cs typeface="Times New Roman"/>
              </a:endParaRPr>
            </a:p>
          </p:txBody>
        </p:sp>
      </p:grpSp>
      <p:grpSp>
        <p:nvGrpSpPr>
          <p:cNvPr id="9" name="Group 8"/>
          <p:cNvGrpSpPr/>
          <p:nvPr/>
        </p:nvGrpSpPr>
        <p:grpSpPr>
          <a:xfrm>
            <a:off x="315687" y="237127"/>
            <a:ext cx="8425543" cy="6642644"/>
            <a:chOff x="6310086" y="9151888"/>
            <a:chExt cx="8425543" cy="5410200"/>
          </a:xfrm>
        </p:grpSpPr>
        <p:sp>
          <p:nvSpPr>
            <p:cNvPr id="10" name="Rounded Rectangle 9"/>
            <p:cNvSpPr/>
            <p:nvPr/>
          </p:nvSpPr>
          <p:spPr>
            <a:xfrm>
              <a:off x="6310086" y="9151888"/>
              <a:ext cx="8382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6353629" y="9526181"/>
              <a:ext cx="8382000" cy="4854479"/>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3600" dirty="0">
                  <a:latin typeface="Calibri"/>
                  <a:ea typeface="Calibri"/>
                  <a:cs typeface="Times New Roman"/>
                </a:rPr>
                <a:t>Saints” (which is private). But tell me, why is Paul so ardent that we not be deceived if we will already be gone? Is he leaving this message for those who are left? Maybe… if Satan is clever enough to disguise the rapture so that those left behind would not even realize what has happened. However, it seems pretty plain that he is leaving this for the saints or others who read God’s Word and might be confused. </a:t>
              </a:r>
            </a:p>
          </p:txBody>
        </p:sp>
      </p:grpSp>
      <p:grpSp>
        <p:nvGrpSpPr>
          <p:cNvPr id="17" name="Group 16"/>
          <p:cNvGrpSpPr/>
          <p:nvPr/>
        </p:nvGrpSpPr>
        <p:grpSpPr>
          <a:xfrm>
            <a:off x="344715" y="263797"/>
            <a:ext cx="8411029" cy="6642644"/>
            <a:chOff x="341085" y="73842"/>
            <a:chExt cx="8411029" cy="6642644"/>
          </a:xfrm>
        </p:grpSpPr>
        <p:grpSp>
          <p:nvGrpSpPr>
            <p:cNvPr id="12" name="Group 11"/>
            <p:cNvGrpSpPr/>
            <p:nvPr/>
          </p:nvGrpSpPr>
          <p:grpSpPr>
            <a:xfrm>
              <a:off x="341085" y="73842"/>
              <a:ext cx="8411029" cy="6642644"/>
              <a:chOff x="6324600" y="9151888"/>
              <a:chExt cx="8411029" cy="5410200"/>
            </a:xfrm>
          </p:grpSpPr>
          <p:sp>
            <p:nvSpPr>
              <p:cNvPr id="13" name="Rounded Rectangle 12"/>
              <p:cNvSpPr/>
              <p:nvPr/>
            </p:nvSpPr>
            <p:spPr>
              <a:xfrm>
                <a:off x="6324600" y="9151888"/>
                <a:ext cx="8382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txBox="1">
                <a:spLocks/>
              </p:cNvSpPr>
              <p:nvPr/>
            </p:nvSpPr>
            <p:spPr>
              <a:xfrm>
                <a:off x="6353629" y="9526181"/>
                <a:ext cx="8382000" cy="4854479"/>
              </a:xfrm>
              <a:prstGeom prst="rect">
                <a:avLst/>
              </a:prstGeom>
              <a:noFill/>
            </p:spPr>
            <p:txBody>
              <a:bodyPr vert="horz" lIns="91440" tIns="45720" rIns="91440" bIns="45720" rtlCol="0" anchor="t">
                <a:no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9pPr>
              </a:lstStyle>
              <a:p>
                <a:pPr algn="ctr">
                  <a:spcBef>
                    <a:spcPts val="0"/>
                  </a:spcBef>
                </a:pPr>
                <a:endParaRPr lang="en-US" sz="3600" dirty="0">
                  <a:latin typeface="Calibri"/>
                  <a:ea typeface="Calibri"/>
                  <a:cs typeface="Times New Roman"/>
                </a:endParaRPr>
              </a:p>
            </p:txBody>
          </p:sp>
        </p:grpSp>
        <p:sp>
          <p:nvSpPr>
            <p:cNvPr id="16" name="Rectangle 15"/>
            <p:cNvSpPr/>
            <p:nvPr/>
          </p:nvSpPr>
          <p:spPr>
            <a:xfrm>
              <a:off x="642257" y="1620738"/>
              <a:ext cx="7772400" cy="3785652"/>
            </a:xfrm>
            <a:prstGeom prst="rect">
              <a:avLst/>
            </a:prstGeom>
          </p:spPr>
          <p:txBody>
            <a:bodyPr wrap="square">
              <a:spAutoFit/>
            </a:bodyPr>
            <a:lstStyle/>
            <a:p>
              <a:r>
                <a:rPr lang="en-US" sz="4000" dirty="0"/>
                <a:t>We’re not leaving on Haley’s comet, we’re not committing suicide in order to go with the Lord. We must see the falling away and the man of sin revealed first. Only then will Christ return.</a:t>
              </a:r>
            </a:p>
          </p:txBody>
        </p:sp>
      </p:grpSp>
    </p:spTree>
    <p:extLst>
      <p:ext uri="{BB962C8B-B14F-4D97-AF65-F5344CB8AC3E}">
        <p14:creationId xmlns:p14="http://schemas.microsoft.com/office/powerpoint/2010/main" val="60127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Scale>
                                      <p:cBhvr>
                                        <p:cTn id="2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
                                        </p:tgtEl>
                                        <p:attrNameLst>
                                          <p:attrName>ppt_x</p:attrName>
                                          <p:attrName>ppt_y</p:attrName>
                                        </p:attrNameLst>
                                      </p:cBhvr>
                                    </p:animMotion>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Some Reasons for a </a:t>
            </a:r>
            <a:r>
              <a:rPr lang="en-US" dirty="0" smtClean="0"/>
              <a:t>Mid-Tribulation </a:t>
            </a:r>
            <a:r>
              <a:rPr lang="en-US" dirty="0"/>
              <a:t>Rapture (or caught away event) </a:t>
            </a:r>
          </a:p>
        </p:txBody>
      </p:sp>
      <p:sp>
        <p:nvSpPr>
          <p:cNvPr id="3" name="Content Placeholder 2"/>
          <p:cNvSpPr>
            <a:spLocks noGrp="1"/>
          </p:cNvSpPr>
          <p:nvPr>
            <p:ph idx="1"/>
          </p:nvPr>
        </p:nvSpPr>
        <p:spPr>
          <a:xfrm>
            <a:off x="152400" y="1143000"/>
            <a:ext cx="8839200" cy="5562600"/>
          </a:xfrm>
        </p:spPr>
        <p:txBody>
          <a:bodyPr>
            <a:noAutofit/>
          </a:bodyPr>
          <a:lstStyle/>
          <a:p>
            <a:pPr marL="406400" indent="-406400">
              <a:buNone/>
            </a:pPr>
            <a:r>
              <a:rPr lang="en-US" sz="3600" dirty="0">
                <a:solidFill>
                  <a:srgbClr val="FEC325"/>
                </a:solidFill>
                <a:effectLst>
                  <a:outerShdw blurRad="38100" dist="50800" dir="8100000" algn="tr" rotWithShape="0">
                    <a:prstClr val="black"/>
                  </a:outerShdw>
                </a:effectLst>
              </a:rPr>
              <a:t>2.	</a:t>
            </a:r>
            <a:r>
              <a:rPr lang="en-US" sz="3600" i="1" dirty="0">
                <a:solidFill>
                  <a:srgbClr val="FEC325"/>
                </a:solidFill>
                <a:effectLst>
                  <a:outerShdw blurRad="38100" dist="50800" dir="8100000" algn="tr" rotWithShape="0">
                    <a:prstClr val="black"/>
                  </a:outerShdw>
                </a:effectLst>
              </a:rPr>
              <a:t>“He who now restrains is taken out of the way”</a:t>
            </a:r>
            <a:r>
              <a:rPr lang="en-US" sz="3600" dirty="0">
                <a:solidFill>
                  <a:srgbClr val="FEC325"/>
                </a:solidFill>
                <a:effectLst>
                  <a:outerShdw blurRad="38100" dist="50800" dir="8100000" algn="tr" rotWithShape="0">
                    <a:prstClr val="black"/>
                  </a:outerShdw>
                </a:effectLst>
              </a:rPr>
              <a:t>  The Mid-</a:t>
            </a:r>
            <a:r>
              <a:rPr lang="en-US" sz="3600" dirty="0" err="1">
                <a:solidFill>
                  <a:srgbClr val="FEC325"/>
                </a:solidFill>
                <a:effectLst>
                  <a:outerShdw blurRad="38100" dist="50800" dir="8100000" algn="tr" rotWithShape="0">
                    <a:prstClr val="black"/>
                  </a:outerShdw>
                </a:effectLst>
              </a:rPr>
              <a:t>Trib</a:t>
            </a:r>
            <a:r>
              <a:rPr lang="en-US" sz="3600" dirty="0">
                <a:solidFill>
                  <a:srgbClr val="FEC325"/>
                </a:solidFill>
                <a:effectLst>
                  <a:outerShdw blurRad="38100" dist="50800" dir="8100000" algn="tr" rotWithShape="0">
                    <a:prstClr val="black"/>
                  </a:outerShdw>
                </a:effectLst>
              </a:rPr>
              <a:t> opinionates suggest that Michael the Archangel is responsible for restraining the evil on this earth. Look at </a:t>
            </a:r>
            <a:r>
              <a:rPr lang="en-US" sz="3600" u="sng" dirty="0">
                <a:solidFill>
                  <a:srgbClr val="FEC325"/>
                </a:solidFill>
                <a:effectLst>
                  <a:outerShdw blurRad="38100" dist="50800" dir="8100000" algn="tr" rotWithShape="0">
                    <a:prstClr val="black"/>
                  </a:outerShdw>
                </a:effectLst>
              </a:rPr>
              <a:t>Daniel 12:1</a:t>
            </a:r>
            <a:r>
              <a:rPr lang="en-US" sz="3600" dirty="0">
                <a:solidFill>
                  <a:srgbClr val="FEC325"/>
                </a:solidFill>
                <a:effectLst>
                  <a:outerShdw blurRad="38100" dist="50800" dir="8100000" algn="tr" rotWithShape="0">
                    <a:prstClr val="black"/>
                  </a:outerShdw>
                </a:effectLst>
              </a:rPr>
              <a:t> – </a:t>
            </a:r>
            <a:r>
              <a:rPr lang="en-US" sz="3600" i="1" dirty="0">
                <a:solidFill>
                  <a:srgbClr val="FEC325"/>
                </a:solidFill>
                <a:effectLst>
                  <a:outerShdw blurRad="38100" dist="50800" dir="8100000" algn="tr" rotWithShape="0">
                    <a:prstClr val="black"/>
                  </a:outerShdw>
                </a:effectLst>
              </a:rPr>
              <a:t>At that time Michael shall stand up, The great prince who stands watch over the sons of your people; And there shall be a time of trouble, Such as never was since there was a nation, Even to that time. And at that time your people shall be delivered</a:t>
            </a:r>
          </a:p>
        </p:txBody>
      </p:sp>
      <p:sp>
        <p:nvSpPr>
          <p:cNvPr id="4" name="Content Placeholder 2"/>
          <p:cNvSpPr txBox="1">
            <a:spLocks/>
          </p:cNvSpPr>
          <p:nvPr/>
        </p:nvSpPr>
        <p:spPr>
          <a:xfrm>
            <a:off x="185057" y="1295400"/>
            <a:ext cx="8839200" cy="5410200"/>
          </a:xfrm>
          <a:prstGeom prst="rect">
            <a:avLst/>
          </a:prstGeom>
          <a:solidFill>
            <a:srgbClr val="FEDE61"/>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406400" indent="0">
              <a:buNone/>
            </a:pPr>
            <a:r>
              <a:rPr lang="en-US" sz="3600" i="1" dirty="0">
                <a:solidFill>
                  <a:schemeClr val="accent3"/>
                </a:solidFill>
                <a:effectLst>
                  <a:outerShdw blurRad="38100" dist="50800" dir="8100000" algn="tr" rotWithShape="0">
                    <a:prstClr val="black"/>
                  </a:outerShdw>
                </a:effectLst>
              </a:rPr>
              <a:t>Every one who is found written in the book.  </a:t>
            </a:r>
            <a:endParaRPr lang="en-US" sz="3600" i="1" dirty="0" smtClean="0">
              <a:solidFill>
                <a:schemeClr val="accent3"/>
              </a:solidFill>
              <a:effectLst>
                <a:outerShdw blurRad="38100" dist="50800" dir="8100000" algn="tr" rotWithShape="0">
                  <a:prstClr val="black"/>
                </a:outerShdw>
              </a:effectLst>
            </a:endParaRPr>
          </a:p>
          <a:p>
            <a:pPr marL="406400" indent="0">
              <a:buNone/>
            </a:pPr>
            <a:endParaRPr lang="en-US" sz="3600" i="1" dirty="0">
              <a:solidFill>
                <a:schemeClr val="accent3"/>
              </a:solidFill>
              <a:effectLst>
                <a:outerShdw blurRad="38100" dist="50800" dir="8100000" algn="tr" rotWithShape="0">
                  <a:prstClr val="black"/>
                </a:outerShdw>
              </a:effectLst>
            </a:endParaRPr>
          </a:p>
          <a:p>
            <a:pPr marL="406400" indent="0">
              <a:buNone/>
            </a:pPr>
            <a:r>
              <a:rPr lang="en-US" sz="3600" dirty="0" smtClean="0">
                <a:solidFill>
                  <a:schemeClr val="accent3"/>
                </a:solidFill>
                <a:effectLst>
                  <a:outerShdw blurRad="38100" dist="50800" dir="8100000" algn="tr" rotWithShape="0">
                    <a:prstClr val="black"/>
                  </a:outerShdw>
                </a:effectLst>
              </a:rPr>
              <a:t>Wow</a:t>
            </a:r>
            <a:r>
              <a:rPr lang="en-US" sz="3600" dirty="0">
                <a:solidFill>
                  <a:schemeClr val="accent3"/>
                </a:solidFill>
                <a:effectLst>
                  <a:outerShdw blurRad="38100" dist="50800" dir="8100000" algn="tr" rotWithShape="0">
                    <a:prstClr val="black"/>
                  </a:outerShdw>
                </a:effectLst>
              </a:rPr>
              <a:t>. That’s a really powerful verse. When Michael stands up, is that the sign for his angels to withdraw their powerful assistance on this earth and allow the man of sin to come forth?</a:t>
            </a:r>
          </a:p>
        </p:txBody>
      </p:sp>
    </p:spTree>
    <p:extLst>
      <p:ext uri="{BB962C8B-B14F-4D97-AF65-F5344CB8AC3E}">
        <p14:creationId xmlns:p14="http://schemas.microsoft.com/office/powerpoint/2010/main" val="32559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Some Reasons for a </a:t>
            </a:r>
            <a:r>
              <a:rPr lang="en-US" dirty="0" smtClean="0"/>
              <a:t>Mid-Tribulation </a:t>
            </a:r>
            <a:r>
              <a:rPr lang="en-US" dirty="0"/>
              <a:t>Rapture (or caught away event) </a:t>
            </a:r>
          </a:p>
        </p:txBody>
      </p:sp>
      <p:sp>
        <p:nvSpPr>
          <p:cNvPr id="3" name="Content Placeholder 2"/>
          <p:cNvSpPr>
            <a:spLocks noGrp="1"/>
          </p:cNvSpPr>
          <p:nvPr>
            <p:ph idx="1"/>
          </p:nvPr>
        </p:nvSpPr>
        <p:spPr>
          <a:xfrm>
            <a:off x="152400" y="1524000"/>
            <a:ext cx="8839200" cy="5181600"/>
          </a:xfrm>
        </p:spPr>
        <p:txBody>
          <a:bodyPr>
            <a:noAutofit/>
          </a:bodyPr>
          <a:lstStyle/>
          <a:p>
            <a:pPr marL="406400" indent="-406400">
              <a:buNone/>
            </a:pPr>
            <a:r>
              <a:rPr lang="en-US" sz="3600" dirty="0">
                <a:solidFill>
                  <a:srgbClr val="FEC325"/>
                </a:solidFill>
                <a:effectLst>
                  <a:outerShdw blurRad="38100" dist="50800" dir="8100000" algn="tr" rotWithShape="0">
                    <a:prstClr val="black"/>
                  </a:outerShdw>
                </a:effectLst>
              </a:rPr>
              <a:t>3.	In Matthew 24, Jesus told us of the events that would unfold during the time of His return. The order in which He gives the events differs from that of the Pre-</a:t>
            </a:r>
            <a:r>
              <a:rPr lang="en-US" sz="3600" dirty="0" err="1">
                <a:solidFill>
                  <a:srgbClr val="FEC325"/>
                </a:solidFill>
                <a:effectLst>
                  <a:outerShdw blurRad="38100" dist="50800" dir="8100000" algn="tr" rotWithShape="0">
                    <a:prstClr val="black"/>
                  </a:outerShdw>
                </a:effectLst>
              </a:rPr>
              <a:t>Trib</a:t>
            </a:r>
            <a:r>
              <a:rPr lang="en-US" sz="3600" dirty="0">
                <a:solidFill>
                  <a:srgbClr val="FEC325"/>
                </a:solidFill>
                <a:effectLst>
                  <a:outerShdw blurRad="38100" dist="50800" dir="8100000" algn="tr" rotWithShape="0">
                    <a:prstClr val="black"/>
                  </a:outerShdw>
                </a:effectLst>
              </a:rPr>
              <a:t> view, but is spot on with a Mid-</a:t>
            </a:r>
            <a:r>
              <a:rPr lang="en-US" sz="3600" dirty="0" err="1">
                <a:solidFill>
                  <a:srgbClr val="FEC325"/>
                </a:solidFill>
                <a:effectLst>
                  <a:outerShdw blurRad="38100" dist="50800" dir="8100000" algn="tr" rotWithShape="0">
                    <a:prstClr val="black"/>
                  </a:outerShdw>
                </a:effectLst>
              </a:rPr>
              <a:t>Trib</a:t>
            </a:r>
            <a:r>
              <a:rPr lang="en-US" sz="3600" dirty="0">
                <a:solidFill>
                  <a:srgbClr val="FEC325"/>
                </a:solidFill>
                <a:effectLst>
                  <a:outerShdw blurRad="38100" dist="50800" dir="8100000" algn="tr" rotWithShape="0">
                    <a:prstClr val="black"/>
                  </a:outerShdw>
                </a:effectLst>
              </a:rPr>
              <a:t> “Pre-Wrath” Rapture.</a:t>
            </a:r>
            <a:endParaRPr lang="en-US" sz="3600" i="1" dirty="0">
              <a:solidFill>
                <a:srgbClr val="FEC325"/>
              </a:solidFill>
              <a:effectLst>
                <a:outerShdw blurRad="38100" dist="50800" dir="8100000" algn="tr" rotWithShape="0">
                  <a:prstClr val="black"/>
                </a:outerShdw>
              </a:effectLst>
            </a:endParaRPr>
          </a:p>
        </p:txBody>
      </p:sp>
    </p:spTree>
    <p:extLst>
      <p:ext uri="{BB962C8B-B14F-4D97-AF65-F5344CB8AC3E}">
        <p14:creationId xmlns:p14="http://schemas.microsoft.com/office/powerpoint/2010/main" val="6202967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52400"/>
            <a:ext cx="8991600" cy="1676400"/>
          </a:xfrm>
          <a:noFill/>
        </p:spPr>
        <p:txBody>
          <a:bodyPr>
            <a:noAutofit/>
          </a:bodyPr>
          <a:lstStyle/>
          <a:p>
            <a:pPr>
              <a:spcBef>
                <a:spcPts val="600"/>
              </a:spcBef>
              <a:spcAft>
                <a:spcPts val="1200"/>
              </a:spcAft>
            </a:pPr>
            <a:r>
              <a:rPr lang="en-US" sz="3600" b="1" i="1" dirty="0">
                <a:latin typeface="Calibri"/>
                <a:ea typeface="Calibri"/>
                <a:cs typeface="Times New Roman"/>
              </a:rPr>
              <a:t>Behold, I am coming quickly! Hold fast what you have, that no one may take your crown. – There are five crowns mentioned in the Bible:</a:t>
            </a:r>
            <a:endParaRPr lang="en-US" sz="3600" b="1" i="1" cap="none" spc="0" dirty="0">
              <a:latin typeface="Calibri"/>
              <a:ea typeface="Calibri"/>
              <a:cs typeface="Times New Roman"/>
            </a:endParaRPr>
          </a:p>
        </p:txBody>
      </p:sp>
      <p:sp>
        <p:nvSpPr>
          <p:cNvPr id="2" name="Title 1"/>
          <p:cNvSpPr>
            <a:spLocks noGrp="1"/>
          </p:cNvSpPr>
          <p:nvPr>
            <p:ph type="title"/>
          </p:nvPr>
        </p:nvSpPr>
        <p:spPr>
          <a:xfrm rot="19140000">
            <a:off x="543415" y="4957348"/>
            <a:ext cx="2527202" cy="510820"/>
          </a:xfrm>
        </p:spPr>
        <p:txBody>
          <a:bodyPr>
            <a:normAutofit fontScale="90000"/>
          </a:bodyPr>
          <a:lstStyle/>
          <a:p>
            <a:r>
              <a:rPr lang="en-US" sz="3600" cap="none" dirty="0" smtClean="0"/>
              <a:t>Warning!</a:t>
            </a:r>
            <a:endParaRPr lang="en-US" sz="3600" cap="none" dirty="0"/>
          </a:p>
        </p:txBody>
      </p:sp>
      <p:sp>
        <p:nvSpPr>
          <p:cNvPr id="4" name="Title 1"/>
          <p:cNvSpPr txBox="1">
            <a:spLocks/>
          </p:cNvSpPr>
          <p:nvPr/>
        </p:nvSpPr>
        <p:spPr>
          <a:xfrm rot="19140000">
            <a:off x="69044" y="4799563"/>
            <a:ext cx="2301866" cy="573337"/>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lang="en-US" dirty="0" smtClean="0"/>
              <a:t>The Letter</a:t>
            </a:r>
            <a:endParaRPr lang="en-US" dirty="0"/>
          </a:p>
        </p:txBody>
      </p:sp>
      <p:sp>
        <p:nvSpPr>
          <p:cNvPr id="6" name="Content Placeholder 2"/>
          <p:cNvSpPr txBox="1">
            <a:spLocks/>
          </p:cNvSpPr>
          <p:nvPr/>
        </p:nvSpPr>
        <p:spPr>
          <a:xfrm>
            <a:off x="2276669" y="1829794"/>
            <a:ext cx="6867331" cy="5002163"/>
          </a:xfrm>
          <a:prstGeom prst="rect">
            <a:avLst/>
          </a:prstGeom>
          <a:solidFill>
            <a:schemeClr val="accent3">
              <a:lumMod val="20000"/>
              <a:lumOff val="80000"/>
              <a:alpha val="65098"/>
            </a:schemeClr>
          </a:solidFill>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739775" indent="-739775">
              <a:lnSpc>
                <a:spcPct val="150000"/>
              </a:lnSpc>
              <a:buAutoNum type="arabicPeriod"/>
            </a:pPr>
            <a:r>
              <a:rPr lang="en-US" sz="3600" b="1" cap="none" dirty="0" smtClean="0">
                <a:solidFill>
                  <a:srgbClr val="8B3403"/>
                </a:solidFill>
                <a:effectLst>
                  <a:outerShdw blurRad="38100" dist="38100" dir="8100000" algn="tr" rotWithShape="0">
                    <a:prstClr val="black">
                      <a:alpha val="75000"/>
                    </a:prstClr>
                  </a:outerShdw>
                </a:effectLst>
              </a:rPr>
              <a:t>Incorruptible Crown</a:t>
            </a:r>
          </a:p>
          <a:p>
            <a:pPr marL="739775" indent="-739775">
              <a:lnSpc>
                <a:spcPct val="150000"/>
              </a:lnSpc>
              <a:buAutoNum type="arabicPeriod"/>
            </a:pPr>
            <a:r>
              <a:rPr lang="en-US" sz="3600" b="1" cap="none" dirty="0" smtClean="0">
                <a:solidFill>
                  <a:srgbClr val="8B3403"/>
                </a:solidFill>
                <a:effectLst>
                  <a:outerShdw blurRad="38100" dist="38100" dir="8100000" algn="tr" rotWithShape="0">
                    <a:prstClr val="black">
                      <a:alpha val="75000"/>
                    </a:prstClr>
                  </a:outerShdw>
                </a:effectLst>
              </a:rPr>
              <a:t>Crown </a:t>
            </a:r>
            <a:r>
              <a:rPr lang="en-US" sz="3600" b="1" cap="none" dirty="0">
                <a:solidFill>
                  <a:srgbClr val="8B3403"/>
                </a:solidFill>
                <a:effectLst>
                  <a:outerShdw blurRad="38100" dist="38100" dir="8100000" algn="tr" rotWithShape="0">
                    <a:prstClr val="black">
                      <a:alpha val="75000"/>
                    </a:prstClr>
                  </a:outerShdw>
                </a:effectLst>
              </a:rPr>
              <a:t>of Rejoicing </a:t>
            </a:r>
          </a:p>
          <a:p>
            <a:pPr marL="739775" indent="-739775">
              <a:lnSpc>
                <a:spcPct val="150000"/>
              </a:lnSpc>
            </a:pPr>
            <a:r>
              <a:rPr lang="en-US" sz="3600" b="1" cap="none" dirty="0">
                <a:solidFill>
                  <a:srgbClr val="8B3403"/>
                </a:solidFill>
                <a:effectLst>
                  <a:outerShdw blurRad="38100" dist="38100" dir="8100000" algn="tr" rotWithShape="0">
                    <a:prstClr val="black">
                      <a:alpha val="75000"/>
                    </a:prstClr>
                  </a:outerShdw>
                </a:effectLst>
              </a:rPr>
              <a:t>3.	Crown of Righteousness </a:t>
            </a:r>
          </a:p>
          <a:p>
            <a:pPr marL="739775" indent="-739775">
              <a:lnSpc>
                <a:spcPct val="150000"/>
              </a:lnSpc>
            </a:pPr>
            <a:r>
              <a:rPr lang="en-US" sz="3600" b="1" cap="none" dirty="0">
                <a:solidFill>
                  <a:srgbClr val="8B3403"/>
                </a:solidFill>
                <a:effectLst>
                  <a:outerShdw blurRad="38100" dist="38100" dir="8100000" algn="tr" rotWithShape="0">
                    <a:prstClr val="black">
                      <a:alpha val="75000"/>
                    </a:prstClr>
                  </a:outerShdw>
                </a:effectLst>
              </a:rPr>
              <a:t>4.	Crown of </a:t>
            </a:r>
            <a:r>
              <a:rPr lang="en-US" sz="3600" b="1" cap="none" dirty="0" smtClean="0">
                <a:solidFill>
                  <a:srgbClr val="8B3403"/>
                </a:solidFill>
                <a:effectLst>
                  <a:outerShdw blurRad="38100" dist="38100" dir="8100000" algn="tr" rotWithShape="0">
                    <a:prstClr val="black">
                      <a:alpha val="75000"/>
                    </a:prstClr>
                  </a:outerShdw>
                </a:effectLst>
              </a:rPr>
              <a:t>Life</a:t>
            </a:r>
            <a:endParaRPr lang="en-US" sz="3600" b="1" cap="none" dirty="0">
              <a:solidFill>
                <a:srgbClr val="8B3403"/>
              </a:solidFill>
              <a:effectLst>
                <a:outerShdw blurRad="38100" dist="38100" dir="8100000" algn="tr" rotWithShape="0">
                  <a:prstClr val="black">
                    <a:alpha val="75000"/>
                  </a:prstClr>
                </a:outerShdw>
              </a:effectLst>
            </a:endParaRPr>
          </a:p>
          <a:p>
            <a:pPr marL="739775" indent="-739775">
              <a:lnSpc>
                <a:spcPct val="150000"/>
              </a:lnSpc>
            </a:pPr>
            <a:r>
              <a:rPr lang="en-US" sz="3600" b="1" cap="none" dirty="0">
                <a:solidFill>
                  <a:srgbClr val="8B3403"/>
                </a:solidFill>
                <a:effectLst>
                  <a:outerShdw blurRad="38100" dist="38100" dir="8100000" algn="tr" rotWithShape="0">
                    <a:prstClr val="black">
                      <a:alpha val="75000"/>
                    </a:prstClr>
                  </a:outerShdw>
                </a:effectLst>
              </a:rPr>
              <a:t>5.	Crown of </a:t>
            </a:r>
            <a:r>
              <a:rPr lang="en-US" sz="3600" b="1" cap="none" dirty="0" smtClean="0">
                <a:solidFill>
                  <a:srgbClr val="8B3403"/>
                </a:solidFill>
                <a:effectLst>
                  <a:outerShdw blurRad="38100" dist="38100" dir="8100000" algn="tr" rotWithShape="0">
                    <a:prstClr val="black">
                      <a:alpha val="75000"/>
                    </a:prstClr>
                  </a:outerShdw>
                </a:effectLst>
              </a:rPr>
              <a:t>Glory</a:t>
            </a:r>
            <a:endParaRPr lang="en-US" sz="3600" b="1" cap="none" dirty="0">
              <a:solidFill>
                <a:srgbClr val="8B3403"/>
              </a:solidFill>
              <a:effectLst>
                <a:outerShdw blurRad="38100" dist="38100" dir="8100000" algn="tr" rotWithShape="0">
                  <a:prstClr val="black">
                    <a:alpha val="75000"/>
                  </a:prstClr>
                </a:outerShdw>
              </a:effectLst>
            </a:endParaRPr>
          </a:p>
        </p:txBody>
      </p:sp>
      <p:grpSp>
        <p:nvGrpSpPr>
          <p:cNvPr id="8" name="Group 7"/>
          <p:cNvGrpSpPr/>
          <p:nvPr/>
        </p:nvGrpSpPr>
        <p:grpSpPr>
          <a:xfrm>
            <a:off x="163285" y="2533503"/>
            <a:ext cx="5257800" cy="4298454"/>
            <a:chOff x="2895600" y="2286000"/>
            <a:chExt cx="5257800" cy="4298454"/>
          </a:xfrm>
        </p:grpSpPr>
        <p:sp>
          <p:nvSpPr>
            <p:cNvPr id="5" name="Regular Pentagon 4"/>
            <p:cNvSpPr/>
            <p:nvPr/>
          </p:nvSpPr>
          <p:spPr>
            <a:xfrm>
              <a:off x="2895600" y="2286000"/>
              <a:ext cx="5257800" cy="4267200"/>
            </a:xfrm>
            <a:prstGeom prst="pent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48100" y="3352800"/>
              <a:ext cx="3352800" cy="3231654"/>
            </a:xfrm>
            <a:prstGeom prst="rect">
              <a:avLst/>
            </a:prstGeom>
            <a:noFill/>
          </p:spPr>
          <p:txBody>
            <a:bodyPr wrap="square" rtlCol="0">
              <a:spAutoFit/>
            </a:bodyPr>
            <a:lstStyle/>
            <a:p>
              <a:pPr algn="ctr"/>
              <a:r>
                <a:rPr lang="en-US" sz="3600" b="1" dirty="0" smtClean="0"/>
                <a:t>INCORRUPTIBLE</a:t>
              </a:r>
            </a:p>
            <a:p>
              <a:pPr algn="ctr"/>
              <a:endParaRPr lang="en-US" sz="2400" b="1" dirty="0" smtClean="0"/>
            </a:p>
            <a:p>
              <a:pPr algn="ctr"/>
              <a:r>
                <a:rPr lang="en-US" sz="3600" b="1" u="sng" dirty="0" smtClean="0"/>
                <a:t>1 Cor. </a:t>
              </a:r>
              <a:r>
                <a:rPr lang="en-US" sz="3600" b="1" u="sng" dirty="0"/>
                <a:t>9:25</a:t>
              </a:r>
              <a:r>
                <a:rPr lang="en-US" sz="3600" b="1" dirty="0"/>
                <a:t> – </a:t>
              </a:r>
              <a:endParaRPr lang="en-US" sz="3600" b="1" dirty="0" smtClean="0"/>
            </a:p>
            <a:p>
              <a:pPr algn="ctr"/>
              <a:r>
                <a:rPr lang="en-US" sz="3600" b="1" dirty="0" smtClean="0"/>
                <a:t>for </a:t>
              </a:r>
              <a:r>
                <a:rPr lang="en-US" sz="3600" b="1" dirty="0"/>
                <a:t>Believers who run the race well</a:t>
              </a:r>
            </a:p>
          </p:txBody>
        </p:sp>
      </p:grpSp>
      <p:grpSp>
        <p:nvGrpSpPr>
          <p:cNvPr id="10" name="Group 9"/>
          <p:cNvGrpSpPr/>
          <p:nvPr/>
        </p:nvGrpSpPr>
        <p:grpSpPr>
          <a:xfrm>
            <a:off x="163285" y="2562532"/>
            <a:ext cx="5257800" cy="4298454"/>
            <a:chOff x="2895600" y="2286000"/>
            <a:chExt cx="5257800" cy="4298454"/>
          </a:xfrm>
        </p:grpSpPr>
        <p:sp>
          <p:nvSpPr>
            <p:cNvPr id="11" name="Regular Pentagon 10"/>
            <p:cNvSpPr/>
            <p:nvPr/>
          </p:nvSpPr>
          <p:spPr>
            <a:xfrm>
              <a:off x="2895600" y="2286000"/>
              <a:ext cx="5257800" cy="4267200"/>
            </a:xfrm>
            <a:prstGeom prst="pent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48100" y="3352800"/>
              <a:ext cx="3352800" cy="3231654"/>
            </a:xfrm>
            <a:prstGeom prst="rect">
              <a:avLst/>
            </a:prstGeom>
            <a:noFill/>
          </p:spPr>
          <p:txBody>
            <a:bodyPr wrap="square" rtlCol="0">
              <a:spAutoFit/>
            </a:bodyPr>
            <a:lstStyle/>
            <a:p>
              <a:pPr algn="ctr"/>
              <a:r>
                <a:rPr lang="en-US" sz="3600" b="1" dirty="0" smtClean="0"/>
                <a:t>REJOICING</a:t>
              </a:r>
            </a:p>
            <a:p>
              <a:pPr algn="ctr"/>
              <a:endParaRPr lang="en-US" sz="2400" b="1" dirty="0" smtClean="0"/>
            </a:p>
            <a:p>
              <a:pPr algn="ctr"/>
              <a:r>
                <a:rPr lang="en-US" sz="3600" b="1" u="sng" dirty="0"/>
                <a:t>1 </a:t>
              </a:r>
              <a:r>
                <a:rPr lang="en-US" sz="3600" b="1" u="sng" dirty="0" err="1" smtClean="0"/>
                <a:t>Thes</a:t>
              </a:r>
              <a:r>
                <a:rPr lang="en-US" sz="3600" b="1" u="sng" dirty="0" smtClean="0"/>
                <a:t> </a:t>
              </a:r>
              <a:r>
                <a:rPr lang="en-US" sz="3600" b="1" u="sng" dirty="0"/>
                <a:t>2:19 – </a:t>
              </a:r>
              <a:r>
                <a:rPr lang="en-US" sz="3600" b="1" dirty="0"/>
                <a:t>for Believers who see souls saved</a:t>
              </a:r>
            </a:p>
          </p:txBody>
        </p:sp>
      </p:grpSp>
      <p:grpSp>
        <p:nvGrpSpPr>
          <p:cNvPr id="13" name="Group 12"/>
          <p:cNvGrpSpPr/>
          <p:nvPr/>
        </p:nvGrpSpPr>
        <p:grpSpPr>
          <a:xfrm>
            <a:off x="174171" y="2577921"/>
            <a:ext cx="5257800" cy="4283065"/>
            <a:chOff x="2895600" y="2286000"/>
            <a:chExt cx="5257800" cy="4283065"/>
          </a:xfrm>
        </p:grpSpPr>
        <p:sp>
          <p:nvSpPr>
            <p:cNvPr id="14" name="Regular Pentagon 13"/>
            <p:cNvSpPr/>
            <p:nvPr/>
          </p:nvSpPr>
          <p:spPr>
            <a:xfrm>
              <a:off x="2895600" y="2286000"/>
              <a:ext cx="5257800" cy="4267200"/>
            </a:xfrm>
            <a:prstGeom prst="pent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48100" y="3352800"/>
              <a:ext cx="3352800" cy="3216265"/>
            </a:xfrm>
            <a:prstGeom prst="rect">
              <a:avLst/>
            </a:prstGeom>
            <a:noFill/>
          </p:spPr>
          <p:txBody>
            <a:bodyPr wrap="square" rtlCol="0">
              <a:spAutoFit/>
            </a:bodyPr>
            <a:lstStyle/>
            <a:p>
              <a:pPr algn="ctr"/>
              <a:r>
                <a:rPr lang="en-US" sz="3500" b="1" dirty="0" smtClean="0"/>
                <a:t>RIGHTEOUSNESS</a:t>
              </a:r>
            </a:p>
            <a:p>
              <a:pPr algn="ctr"/>
              <a:endParaRPr lang="en-US" sz="2400" b="1" dirty="0" smtClean="0"/>
            </a:p>
            <a:p>
              <a:pPr algn="ctr"/>
              <a:r>
                <a:rPr lang="en-US" sz="3600" b="1" u="sng" dirty="0"/>
                <a:t>2 </a:t>
              </a:r>
              <a:r>
                <a:rPr lang="en-US" sz="3600" b="1" u="sng" dirty="0" smtClean="0"/>
                <a:t>Tim 4:8</a:t>
              </a:r>
            </a:p>
            <a:p>
              <a:pPr algn="ctr"/>
              <a:r>
                <a:rPr lang="en-US" sz="3600" b="1" dirty="0" smtClean="0"/>
                <a:t>for </a:t>
              </a:r>
              <a:r>
                <a:rPr lang="en-US" sz="3600" b="1" dirty="0"/>
                <a:t>Believers who love His appearing</a:t>
              </a:r>
            </a:p>
          </p:txBody>
        </p:sp>
      </p:grpSp>
      <p:grpSp>
        <p:nvGrpSpPr>
          <p:cNvPr id="16" name="Group 15"/>
          <p:cNvGrpSpPr/>
          <p:nvPr/>
        </p:nvGrpSpPr>
        <p:grpSpPr>
          <a:xfrm>
            <a:off x="185057" y="2577921"/>
            <a:ext cx="5257800" cy="4267200"/>
            <a:chOff x="2895600" y="2286000"/>
            <a:chExt cx="5257800" cy="4267200"/>
          </a:xfrm>
        </p:grpSpPr>
        <p:sp>
          <p:nvSpPr>
            <p:cNvPr id="17" name="Regular Pentagon 16"/>
            <p:cNvSpPr/>
            <p:nvPr/>
          </p:nvSpPr>
          <p:spPr>
            <a:xfrm>
              <a:off x="2895600" y="2286000"/>
              <a:ext cx="5257800" cy="4267200"/>
            </a:xfrm>
            <a:prstGeom prst="pent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69871" y="3030907"/>
              <a:ext cx="3352800" cy="3477875"/>
            </a:xfrm>
            <a:prstGeom prst="rect">
              <a:avLst/>
            </a:prstGeom>
            <a:noFill/>
          </p:spPr>
          <p:txBody>
            <a:bodyPr wrap="square" rtlCol="0">
              <a:spAutoFit/>
            </a:bodyPr>
            <a:lstStyle/>
            <a:p>
              <a:pPr algn="ctr"/>
              <a:r>
                <a:rPr lang="en-US" sz="4000" b="1" dirty="0" smtClean="0"/>
                <a:t>LIFE</a:t>
              </a:r>
            </a:p>
            <a:p>
              <a:pPr algn="ctr"/>
              <a:r>
                <a:rPr lang="en-US" sz="3600" b="1" u="sng" dirty="0" smtClean="0"/>
                <a:t>Jam 1:12</a:t>
              </a:r>
            </a:p>
            <a:p>
              <a:pPr algn="ctr"/>
              <a:r>
                <a:rPr lang="en-US" sz="3600" b="1" dirty="0" smtClean="0"/>
                <a:t>for </a:t>
              </a:r>
              <a:r>
                <a:rPr lang="en-US" sz="3600" b="1" dirty="0"/>
                <a:t>Believers who endure temptation </a:t>
              </a:r>
              <a:r>
                <a:rPr lang="en-US" sz="3600" b="1" dirty="0" smtClean="0"/>
                <a:t>&amp; </a:t>
              </a:r>
              <a:r>
                <a:rPr lang="en-US" sz="3600" b="1" dirty="0"/>
                <a:t>love Him</a:t>
              </a:r>
            </a:p>
          </p:txBody>
        </p:sp>
      </p:grpSp>
      <p:grpSp>
        <p:nvGrpSpPr>
          <p:cNvPr id="19" name="Group 18"/>
          <p:cNvGrpSpPr/>
          <p:nvPr/>
        </p:nvGrpSpPr>
        <p:grpSpPr>
          <a:xfrm>
            <a:off x="206828" y="2593786"/>
            <a:ext cx="5257800" cy="4267200"/>
            <a:chOff x="2895600" y="2286000"/>
            <a:chExt cx="5257800" cy="4267200"/>
          </a:xfrm>
        </p:grpSpPr>
        <p:sp>
          <p:nvSpPr>
            <p:cNvPr id="20" name="Regular Pentagon 19"/>
            <p:cNvSpPr/>
            <p:nvPr/>
          </p:nvSpPr>
          <p:spPr>
            <a:xfrm>
              <a:off x="2895600" y="2286000"/>
              <a:ext cx="5257800" cy="4267200"/>
            </a:xfrm>
            <a:prstGeom prst="pent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84385" y="3630595"/>
              <a:ext cx="3352800" cy="2862322"/>
            </a:xfrm>
            <a:prstGeom prst="rect">
              <a:avLst/>
            </a:prstGeom>
            <a:noFill/>
          </p:spPr>
          <p:txBody>
            <a:bodyPr wrap="square" rtlCol="0">
              <a:spAutoFit/>
            </a:bodyPr>
            <a:lstStyle/>
            <a:p>
              <a:pPr algn="ctr"/>
              <a:r>
                <a:rPr lang="en-US" sz="4000" b="1" dirty="0" smtClean="0"/>
                <a:t>GLORY</a:t>
              </a:r>
            </a:p>
            <a:p>
              <a:pPr algn="ctr"/>
              <a:endParaRPr lang="en-US" sz="2800" b="1" dirty="0" smtClean="0"/>
            </a:p>
            <a:p>
              <a:pPr algn="ctr"/>
              <a:r>
                <a:rPr lang="en-US" sz="3600" b="1" u="sng" dirty="0"/>
                <a:t>1 Peter </a:t>
              </a:r>
              <a:r>
                <a:rPr lang="en-US" sz="3600" b="1" u="sng" dirty="0" smtClean="0"/>
                <a:t>5:4</a:t>
              </a:r>
            </a:p>
            <a:p>
              <a:pPr algn="ctr"/>
              <a:r>
                <a:rPr lang="en-US" sz="3600" b="1" dirty="0" smtClean="0"/>
                <a:t>for </a:t>
              </a:r>
              <a:r>
                <a:rPr lang="en-US" sz="3600" b="1" dirty="0"/>
                <a:t>faithful pastors</a:t>
              </a:r>
            </a:p>
          </p:txBody>
        </p:sp>
      </p:grpSp>
    </p:spTree>
    <p:extLst>
      <p:ext uri="{BB962C8B-B14F-4D97-AF65-F5344CB8AC3E}">
        <p14:creationId xmlns:p14="http://schemas.microsoft.com/office/powerpoint/2010/main" val="76018743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20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par>
                          <p:cTn id="26" fill="hold">
                            <p:stCondLst>
                              <p:cond delay="4500"/>
                            </p:stCondLst>
                            <p:childTnLst>
                              <p:par>
                                <p:cTn id="27" presetID="26" presetClass="exit" presetSubtype="0" fill="hold" nodeType="afterEffect">
                                  <p:stCondLst>
                                    <p:cond delay="4000"/>
                                  </p:stCondLst>
                                  <p:childTnLst>
                                    <p:animEffect transition="out" filter="wipe(down)">
                                      <p:cBhvr>
                                        <p:cTn id="28" dur="180" accel="50000">
                                          <p:stCondLst>
                                            <p:cond delay="1820"/>
                                          </p:stCondLst>
                                        </p:cTn>
                                        <p:tgtEl>
                                          <p:spTgt spid="8"/>
                                        </p:tgtEl>
                                      </p:cBhvr>
                                    </p:animEffect>
                                    <p:anim calcmode="lin" valueType="num">
                                      <p:cBhvr>
                                        <p:cTn id="29"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30"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31"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5"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36" dur="26">
                                          <p:stCondLst>
                                            <p:cond delay="620"/>
                                          </p:stCondLst>
                                        </p:cTn>
                                        <p:tgtEl>
                                          <p:spTgt spid="8"/>
                                        </p:tgtEl>
                                      </p:cBhvr>
                                      <p:to x="100000" y="60000"/>
                                    </p:animScale>
                                    <p:animScale>
                                      <p:cBhvr>
                                        <p:cTn id="37" dur="166" decel="50000">
                                          <p:stCondLst>
                                            <p:cond delay="64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set>
                                      <p:cBhvr>
                                        <p:cTn id="44" dur="1" fill="hold">
                                          <p:stCondLst>
                                            <p:cond delay="1999"/>
                                          </p:stCondLst>
                                        </p:cTn>
                                        <p:tgtEl>
                                          <p:spTgt spid="8"/>
                                        </p:tgtEl>
                                        <p:attrNameLst>
                                          <p:attrName>style.visibility</p:attrName>
                                        </p:attrNameLst>
                                      </p:cBhvr>
                                      <p:to>
                                        <p:strVal val="hidden"/>
                                      </p:to>
                                    </p:set>
                                  </p:childTnLst>
                                </p:cTn>
                              </p:par>
                            </p:childTnLst>
                          </p:cTn>
                        </p:par>
                        <p:par>
                          <p:cTn id="45" fill="hold">
                            <p:stCondLst>
                              <p:cond delay="10500"/>
                            </p:stCondLst>
                            <p:childTnLst>
                              <p:par>
                                <p:cTn id="46" presetID="2" presetClass="entr" presetSubtype="8" fill="hold" nodeType="afterEffect">
                                  <p:stCondLst>
                                    <p:cond delay="2000"/>
                                  </p:stCondLst>
                                  <p:childTnLst>
                                    <p:set>
                                      <p:cBhvr>
                                        <p:cTn id="47" dur="1" fill="hold">
                                          <p:stCondLst>
                                            <p:cond delay="0"/>
                                          </p:stCondLst>
                                        </p:cTn>
                                        <p:tgtEl>
                                          <p:spTgt spid="6">
                                            <p:txEl>
                                              <p:pRg st="1" end="1"/>
                                            </p:txEl>
                                          </p:spTgt>
                                        </p:tgtEl>
                                        <p:attrNameLst>
                                          <p:attrName>style.visibility</p:attrName>
                                        </p:attrNameLst>
                                      </p:cBhvr>
                                      <p:to>
                                        <p:strVal val="visible"/>
                                      </p:to>
                                    </p:set>
                                    <p:anim calcmode="lin" valueType="num">
                                      <p:cBhvr additive="base">
                                        <p:cTn id="48"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50" fill="hold">
                            <p:stCondLst>
                              <p:cond delay="13000"/>
                            </p:stCondLst>
                            <p:childTnLst>
                              <p:par>
                                <p:cTn id="51" presetID="26" presetClass="entr" presetSubtype="0" fill="hold" nodeType="afterEffect">
                                  <p:stCondLst>
                                    <p:cond delay="200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par>
                          <p:cTn id="67" fill="hold">
                            <p:stCondLst>
                              <p:cond delay="17000"/>
                            </p:stCondLst>
                            <p:childTnLst>
                              <p:par>
                                <p:cTn id="68" presetID="26" presetClass="exit" presetSubtype="0" fill="hold" nodeType="afterEffect">
                                  <p:stCondLst>
                                    <p:cond delay="4000"/>
                                  </p:stCondLst>
                                  <p:childTnLst>
                                    <p:animEffect transition="out" filter="wipe(down)">
                                      <p:cBhvr>
                                        <p:cTn id="69" dur="180" accel="50000">
                                          <p:stCondLst>
                                            <p:cond delay="1820"/>
                                          </p:stCondLst>
                                        </p:cTn>
                                        <p:tgtEl>
                                          <p:spTgt spid="10"/>
                                        </p:tgtEl>
                                      </p:cBhvr>
                                    </p:animEffect>
                                    <p:anim calcmode="lin" valueType="num">
                                      <p:cBhvr>
                                        <p:cTn id="70"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71"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72"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3"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4"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5"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6"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77" dur="26">
                                          <p:stCondLst>
                                            <p:cond delay="620"/>
                                          </p:stCondLst>
                                        </p:cTn>
                                        <p:tgtEl>
                                          <p:spTgt spid="10"/>
                                        </p:tgtEl>
                                      </p:cBhvr>
                                      <p:to x="100000" y="60000"/>
                                    </p:animScale>
                                    <p:animScale>
                                      <p:cBhvr>
                                        <p:cTn id="78" dur="166" decel="50000">
                                          <p:stCondLst>
                                            <p:cond delay="64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set>
                                      <p:cBhvr>
                                        <p:cTn id="85" dur="1" fill="hold">
                                          <p:stCondLst>
                                            <p:cond delay="1999"/>
                                          </p:stCondLst>
                                        </p:cTn>
                                        <p:tgtEl>
                                          <p:spTgt spid="10"/>
                                        </p:tgtEl>
                                        <p:attrNameLst>
                                          <p:attrName>style.visibility</p:attrName>
                                        </p:attrNameLst>
                                      </p:cBhvr>
                                      <p:to>
                                        <p:strVal val="hidden"/>
                                      </p:to>
                                    </p:set>
                                  </p:childTnLst>
                                </p:cTn>
                              </p:par>
                            </p:childTnLst>
                          </p:cTn>
                        </p:par>
                        <p:par>
                          <p:cTn id="86" fill="hold">
                            <p:stCondLst>
                              <p:cond delay="23000"/>
                            </p:stCondLst>
                            <p:childTnLst>
                              <p:par>
                                <p:cTn id="87" presetID="2" presetClass="entr" presetSubtype="8" fill="hold" nodeType="afterEffect">
                                  <p:stCondLst>
                                    <p:cond delay="2000"/>
                                  </p:stCondLst>
                                  <p:childTnLst>
                                    <p:set>
                                      <p:cBhvr>
                                        <p:cTn id="88" dur="1" fill="hold">
                                          <p:stCondLst>
                                            <p:cond delay="0"/>
                                          </p:stCondLst>
                                        </p:cTn>
                                        <p:tgtEl>
                                          <p:spTgt spid="6">
                                            <p:txEl>
                                              <p:pRg st="2" end="2"/>
                                            </p:txEl>
                                          </p:spTgt>
                                        </p:tgtEl>
                                        <p:attrNameLst>
                                          <p:attrName>style.visibility</p:attrName>
                                        </p:attrNameLst>
                                      </p:cBhvr>
                                      <p:to>
                                        <p:strVal val="visible"/>
                                      </p:to>
                                    </p:set>
                                    <p:anim calcmode="lin" valueType="num">
                                      <p:cBhvr additive="base">
                                        <p:cTn id="8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91" fill="hold">
                            <p:stCondLst>
                              <p:cond delay="25500"/>
                            </p:stCondLst>
                            <p:childTnLst>
                              <p:par>
                                <p:cTn id="92" presetID="26" presetClass="entr" presetSubtype="0" fill="hold" nodeType="afterEffect">
                                  <p:stCondLst>
                                    <p:cond delay="2000"/>
                                  </p:stCondLst>
                                  <p:childTnLst>
                                    <p:set>
                                      <p:cBhvr>
                                        <p:cTn id="93" dur="1" fill="hold">
                                          <p:stCondLst>
                                            <p:cond delay="0"/>
                                          </p:stCondLst>
                                        </p:cTn>
                                        <p:tgtEl>
                                          <p:spTgt spid="13"/>
                                        </p:tgtEl>
                                        <p:attrNameLst>
                                          <p:attrName>style.visibility</p:attrName>
                                        </p:attrNameLst>
                                      </p:cBhvr>
                                      <p:to>
                                        <p:strVal val="visible"/>
                                      </p:to>
                                    </p:set>
                                    <p:animEffect transition="in" filter="wipe(down)">
                                      <p:cBhvr>
                                        <p:cTn id="94" dur="580">
                                          <p:stCondLst>
                                            <p:cond delay="0"/>
                                          </p:stCondLst>
                                        </p:cTn>
                                        <p:tgtEl>
                                          <p:spTgt spid="13"/>
                                        </p:tgtEl>
                                      </p:cBhvr>
                                    </p:animEffect>
                                    <p:anim calcmode="lin" valueType="num">
                                      <p:cBhvr>
                                        <p:cTn id="9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0" dur="26">
                                          <p:stCondLst>
                                            <p:cond delay="650"/>
                                          </p:stCondLst>
                                        </p:cTn>
                                        <p:tgtEl>
                                          <p:spTgt spid="13"/>
                                        </p:tgtEl>
                                      </p:cBhvr>
                                      <p:to x="100000" y="60000"/>
                                    </p:animScale>
                                    <p:animScale>
                                      <p:cBhvr>
                                        <p:cTn id="101" dur="166" decel="50000">
                                          <p:stCondLst>
                                            <p:cond delay="676"/>
                                          </p:stCondLst>
                                        </p:cTn>
                                        <p:tgtEl>
                                          <p:spTgt spid="13"/>
                                        </p:tgtEl>
                                      </p:cBhvr>
                                      <p:to x="100000" y="100000"/>
                                    </p:animScale>
                                    <p:animScale>
                                      <p:cBhvr>
                                        <p:cTn id="102" dur="26">
                                          <p:stCondLst>
                                            <p:cond delay="1312"/>
                                          </p:stCondLst>
                                        </p:cTn>
                                        <p:tgtEl>
                                          <p:spTgt spid="13"/>
                                        </p:tgtEl>
                                      </p:cBhvr>
                                      <p:to x="100000" y="80000"/>
                                    </p:animScale>
                                    <p:animScale>
                                      <p:cBhvr>
                                        <p:cTn id="103" dur="166" decel="50000">
                                          <p:stCondLst>
                                            <p:cond delay="1338"/>
                                          </p:stCondLst>
                                        </p:cTn>
                                        <p:tgtEl>
                                          <p:spTgt spid="13"/>
                                        </p:tgtEl>
                                      </p:cBhvr>
                                      <p:to x="100000" y="100000"/>
                                    </p:animScale>
                                    <p:animScale>
                                      <p:cBhvr>
                                        <p:cTn id="104" dur="26">
                                          <p:stCondLst>
                                            <p:cond delay="1642"/>
                                          </p:stCondLst>
                                        </p:cTn>
                                        <p:tgtEl>
                                          <p:spTgt spid="13"/>
                                        </p:tgtEl>
                                      </p:cBhvr>
                                      <p:to x="100000" y="90000"/>
                                    </p:animScale>
                                    <p:animScale>
                                      <p:cBhvr>
                                        <p:cTn id="105" dur="166" decel="50000">
                                          <p:stCondLst>
                                            <p:cond delay="1668"/>
                                          </p:stCondLst>
                                        </p:cTn>
                                        <p:tgtEl>
                                          <p:spTgt spid="13"/>
                                        </p:tgtEl>
                                      </p:cBhvr>
                                      <p:to x="100000" y="100000"/>
                                    </p:animScale>
                                    <p:animScale>
                                      <p:cBhvr>
                                        <p:cTn id="106" dur="26">
                                          <p:stCondLst>
                                            <p:cond delay="1808"/>
                                          </p:stCondLst>
                                        </p:cTn>
                                        <p:tgtEl>
                                          <p:spTgt spid="13"/>
                                        </p:tgtEl>
                                      </p:cBhvr>
                                      <p:to x="100000" y="95000"/>
                                    </p:animScale>
                                    <p:animScale>
                                      <p:cBhvr>
                                        <p:cTn id="107" dur="166" decel="50000">
                                          <p:stCondLst>
                                            <p:cond delay="1834"/>
                                          </p:stCondLst>
                                        </p:cTn>
                                        <p:tgtEl>
                                          <p:spTgt spid="13"/>
                                        </p:tgtEl>
                                      </p:cBhvr>
                                      <p:to x="100000" y="100000"/>
                                    </p:animScale>
                                  </p:childTnLst>
                                </p:cTn>
                              </p:par>
                            </p:childTnLst>
                          </p:cTn>
                        </p:par>
                        <p:par>
                          <p:cTn id="108" fill="hold">
                            <p:stCondLst>
                              <p:cond delay="29500"/>
                            </p:stCondLst>
                            <p:childTnLst>
                              <p:par>
                                <p:cTn id="109" presetID="26" presetClass="exit" presetSubtype="0" fill="hold" nodeType="afterEffect">
                                  <p:stCondLst>
                                    <p:cond delay="4000"/>
                                  </p:stCondLst>
                                  <p:childTnLst>
                                    <p:animEffect transition="out" filter="wipe(down)">
                                      <p:cBhvr>
                                        <p:cTn id="110" dur="180" accel="50000">
                                          <p:stCondLst>
                                            <p:cond delay="1820"/>
                                          </p:stCondLst>
                                        </p:cTn>
                                        <p:tgtEl>
                                          <p:spTgt spid="13"/>
                                        </p:tgtEl>
                                      </p:cBhvr>
                                    </p:animEffect>
                                    <p:anim calcmode="lin" valueType="num">
                                      <p:cBhvr>
                                        <p:cTn id="111"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112"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113"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4"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5"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6"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7"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18" dur="26">
                                          <p:stCondLst>
                                            <p:cond delay="620"/>
                                          </p:stCondLst>
                                        </p:cTn>
                                        <p:tgtEl>
                                          <p:spTgt spid="13"/>
                                        </p:tgtEl>
                                      </p:cBhvr>
                                      <p:to x="100000" y="60000"/>
                                    </p:animScale>
                                    <p:animScale>
                                      <p:cBhvr>
                                        <p:cTn id="119" dur="166" decel="50000">
                                          <p:stCondLst>
                                            <p:cond delay="646"/>
                                          </p:stCondLst>
                                        </p:cTn>
                                        <p:tgtEl>
                                          <p:spTgt spid="13"/>
                                        </p:tgtEl>
                                      </p:cBhvr>
                                      <p:to x="100000" y="100000"/>
                                    </p:animScale>
                                    <p:animScale>
                                      <p:cBhvr>
                                        <p:cTn id="120" dur="26">
                                          <p:stCondLst>
                                            <p:cond delay="1312"/>
                                          </p:stCondLst>
                                        </p:cTn>
                                        <p:tgtEl>
                                          <p:spTgt spid="13"/>
                                        </p:tgtEl>
                                      </p:cBhvr>
                                      <p:to x="100000" y="80000"/>
                                    </p:animScale>
                                    <p:animScale>
                                      <p:cBhvr>
                                        <p:cTn id="121" dur="166" decel="50000">
                                          <p:stCondLst>
                                            <p:cond delay="1338"/>
                                          </p:stCondLst>
                                        </p:cTn>
                                        <p:tgtEl>
                                          <p:spTgt spid="13"/>
                                        </p:tgtEl>
                                      </p:cBhvr>
                                      <p:to x="100000" y="100000"/>
                                    </p:animScale>
                                    <p:animScale>
                                      <p:cBhvr>
                                        <p:cTn id="122" dur="26">
                                          <p:stCondLst>
                                            <p:cond delay="1642"/>
                                          </p:stCondLst>
                                        </p:cTn>
                                        <p:tgtEl>
                                          <p:spTgt spid="13"/>
                                        </p:tgtEl>
                                      </p:cBhvr>
                                      <p:to x="100000" y="90000"/>
                                    </p:animScale>
                                    <p:animScale>
                                      <p:cBhvr>
                                        <p:cTn id="123" dur="166" decel="50000">
                                          <p:stCondLst>
                                            <p:cond delay="1668"/>
                                          </p:stCondLst>
                                        </p:cTn>
                                        <p:tgtEl>
                                          <p:spTgt spid="13"/>
                                        </p:tgtEl>
                                      </p:cBhvr>
                                      <p:to x="100000" y="100000"/>
                                    </p:animScale>
                                    <p:animScale>
                                      <p:cBhvr>
                                        <p:cTn id="124" dur="26">
                                          <p:stCondLst>
                                            <p:cond delay="1808"/>
                                          </p:stCondLst>
                                        </p:cTn>
                                        <p:tgtEl>
                                          <p:spTgt spid="13"/>
                                        </p:tgtEl>
                                      </p:cBhvr>
                                      <p:to x="100000" y="95000"/>
                                    </p:animScale>
                                    <p:animScale>
                                      <p:cBhvr>
                                        <p:cTn id="125" dur="166" decel="50000">
                                          <p:stCondLst>
                                            <p:cond delay="1834"/>
                                          </p:stCondLst>
                                        </p:cTn>
                                        <p:tgtEl>
                                          <p:spTgt spid="13"/>
                                        </p:tgtEl>
                                      </p:cBhvr>
                                      <p:to x="100000" y="100000"/>
                                    </p:animScale>
                                    <p:set>
                                      <p:cBhvr>
                                        <p:cTn id="126" dur="1" fill="hold">
                                          <p:stCondLst>
                                            <p:cond delay="1999"/>
                                          </p:stCondLst>
                                        </p:cTn>
                                        <p:tgtEl>
                                          <p:spTgt spid="13"/>
                                        </p:tgtEl>
                                        <p:attrNameLst>
                                          <p:attrName>style.visibility</p:attrName>
                                        </p:attrNameLst>
                                      </p:cBhvr>
                                      <p:to>
                                        <p:strVal val="hidden"/>
                                      </p:to>
                                    </p:set>
                                  </p:childTnLst>
                                </p:cTn>
                              </p:par>
                            </p:childTnLst>
                          </p:cTn>
                        </p:par>
                        <p:par>
                          <p:cTn id="127" fill="hold">
                            <p:stCondLst>
                              <p:cond delay="35500"/>
                            </p:stCondLst>
                            <p:childTnLst>
                              <p:par>
                                <p:cTn id="128" presetID="2" presetClass="entr" presetSubtype="8" fill="hold" nodeType="afterEffect">
                                  <p:stCondLst>
                                    <p:cond delay="2000"/>
                                  </p:stCondLst>
                                  <p:childTnLst>
                                    <p:set>
                                      <p:cBhvr>
                                        <p:cTn id="129" dur="1" fill="hold">
                                          <p:stCondLst>
                                            <p:cond delay="0"/>
                                          </p:stCondLst>
                                        </p:cTn>
                                        <p:tgtEl>
                                          <p:spTgt spid="6">
                                            <p:txEl>
                                              <p:pRg st="3" end="3"/>
                                            </p:txEl>
                                          </p:spTgt>
                                        </p:tgtEl>
                                        <p:attrNameLst>
                                          <p:attrName>style.visibility</p:attrName>
                                        </p:attrNameLst>
                                      </p:cBhvr>
                                      <p:to>
                                        <p:strVal val="visible"/>
                                      </p:to>
                                    </p:set>
                                    <p:anim calcmode="lin" valueType="num">
                                      <p:cBhvr additive="base">
                                        <p:cTn id="130"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132" fill="hold">
                            <p:stCondLst>
                              <p:cond delay="38000"/>
                            </p:stCondLst>
                            <p:childTnLst>
                              <p:par>
                                <p:cTn id="133" presetID="26" presetClass="entr" presetSubtype="0" fill="hold" nodeType="afterEffect">
                                  <p:stCondLst>
                                    <p:cond delay="2000"/>
                                  </p:stCondLst>
                                  <p:childTnLst>
                                    <p:set>
                                      <p:cBhvr>
                                        <p:cTn id="134" dur="1" fill="hold">
                                          <p:stCondLst>
                                            <p:cond delay="0"/>
                                          </p:stCondLst>
                                        </p:cTn>
                                        <p:tgtEl>
                                          <p:spTgt spid="16"/>
                                        </p:tgtEl>
                                        <p:attrNameLst>
                                          <p:attrName>style.visibility</p:attrName>
                                        </p:attrNameLst>
                                      </p:cBhvr>
                                      <p:to>
                                        <p:strVal val="visible"/>
                                      </p:to>
                                    </p:set>
                                    <p:animEffect transition="in" filter="wipe(down)">
                                      <p:cBhvr>
                                        <p:cTn id="135" dur="580">
                                          <p:stCondLst>
                                            <p:cond delay="0"/>
                                          </p:stCondLst>
                                        </p:cTn>
                                        <p:tgtEl>
                                          <p:spTgt spid="16"/>
                                        </p:tgtEl>
                                      </p:cBhvr>
                                    </p:animEffect>
                                    <p:anim calcmode="lin" valueType="num">
                                      <p:cBhvr>
                                        <p:cTn id="13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41" dur="26">
                                          <p:stCondLst>
                                            <p:cond delay="650"/>
                                          </p:stCondLst>
                                        </p:cTn>
                                        <p:tgtEl>
                                          <p:spTgt spid="16"/>
                                        </p:tgtEl>
                                      </p:cBhvr>
                                      <p:to x="100000" y="60000"/>
                                    </p:animScale>
                                    <p:animScale>
                                      <p:cBhvr>
                                        <p:cTn id="142" dur="166" decel="50000">
                                          <p:stCondLst>
                                            <p:cond delay="676"/>
                                          </p:stCondLst>
                                        </p:cTn>
                                        <p:tgtEl>
                                          <p:spTgt spid="16"/>
                                        </p:tgtEl>
                                      </p:cBhvr>
                                      <p:to x="100000" y="100000"/>
                                    </p:animScale>
                                    <p:animScale>
                                      <p:cBhvr>
                                        <p:cTn id="143" dur="26">
                                          <p:stCondLst>
                                            <p:cond delay="1312"/>
                                          </p:stCondLst>
                                        </p:cTn>
                                        <p:tgtEl>
                                          <p:spTgt spid="16"/>
                                        </p:tgtEl>
                                      </p:cBhvr>
                                      <p:to x="100000" y="80000"/>
                                    </p:animScale>
                                    <p:animScale>
                                      <p:cBhvr>
                                        <p:cTn id="144" dur="166" decel="50000">
                                          <p:stCondLst>
                                            <p:cond delay="1338"/>
                                          </p:stCondLst>
                                        </p:cTn>
                                        <p:tgtEl>
                                          <p:spTgt spid="16"/>
                                        </p:tgtEl>
                                      </p:cBhvr>
                                      <p:to x="100000" y="100000"/>
                                    </p:animScale>
                                    <p:animScale>
                                      <p:cBhvr>
                                        <p:cTn id="145" dur="26">
                                          <p:stCondLst>
                                            <p:cond delay="1642"/>
                                          </p:stCondLst>
                                        </p:cTn>
                                        <p:tgtEl>
                                          <p:spTgt spid="16"/>
                                        </p:tgtEl>
                                      </p:cBhvr>
                                      <p:to x="100000" y="90000"/>
                                    </p:animScale>
                                    <p:animScale>
                                      <p:cBhvr>
                                        <p:cTn id="146" dur="166" decel="50000">
                                          <p:stCondLst>
                                            <p:cond delay="1668"/>
                                          </p:stCondLst>
                                        </p:cTn>
                                        <p:tgtEl>
                                          <p:spTgt spid="16"/>
                                        </p:tgtEl>
                                      </p:cBhvr>
                                      <p:to x="100000" y="100000"/>
                                    </p:animScale>
                                    <p:animScale>
                                      <p:cBhvr>
                                        <p:cTn id="147" dur="26">
                                          <p:stCondLst>
                                            <p:cond delay="1808"/>
                                          </p:stCondLst>
                                        </p:cTn>
                                        <p:tgtEl>
                                          <p:spTgt spid="16"/>
                                        </p:tgtEl>
                                      </p:cBhvr>
                                      <p:to x="100000" y="95000"/>
                                    </p:animScale>
                                    <p:animScale>
                                      <p:cBhvr>
                                        <p:cTn id="148" dur="166" decel="50000">
                                          <p:stCondLst>
                                            <p:cond delay="1834"/>
                                          </p:stCondLst>
                                        </p:cTn>
                                        <p:tgtEl>
                                          <p:spTgt spid="16"/>
                                        </p:tgtEl>
                                      </p:cBhvr>
                                      <p:to x="100000" y="100000"/>
                                    </p:animScale>
                                  </p:childTnLst>
                                </p:cTn>
                              </p:par>
                            </p:childTnLst>
                          </p:cTn>
                        </p:par>
                        <p:par>
                          <p:cTn id="149" fill="hold">
                            <p:stCondLst>
                              <p:cond delay="42000"/>
                            </p:stCondLst>
                            <p:childTnLst>
                              <p:par>
                                <p:cTn id="150" presetID="26" presetClass="exit" presetSubtype="0" fill="hold" nodeType="afterEffect">
                                  <p:stCondLst>
                                    <p:cond delay="4000"/>
                                  </p:stCondLst>
                                  <p:childTnLst>
                                    <p:animEffect transition="out" filter="wipe(down)">
                                      <p:cBhvr>
                                        <p:cTn id="151" dur="180" accel="50000">
                                          <p:stCondLst>
                                            <p:cond delay="1820"/>
                                          </p:stCondLst>
                                        </p:cTn>
                                        <p:tgtEl>
                                          <p:spTgt spid="16"/>
                                        </p:tgtEl>
                                      </p:cBhvr>
                                    </p:animEffect>
                                    <p:anim calcmode="lin" valueType="num">
                                      <p:cBhvr>
                                        <p:cTn id="152"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53"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54"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5"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6"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7"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8"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59" dur="26">
                                          <p:stCondLst>
                                            <p:cond delay="620"/>
                                          </p:stCondLst>
                                        </p:cTn>
                                        <p:tgtEl>
                                          <p:spTgt spid="16"/>
                                        </p:tgtEl>
                                      </p:cBhvr>
                                      <p:to x="100000" y="60000"/>
                                    </p:animScale>
                                    <p:animScale>
                                      <p:cBhvr>
                                        <p:cTn id="160" dur="166" decel="50000">
                                          <p:stCondLst>
                                            <p:cond delay="646"/>
                                          </p:stCondLst>
                                        </p:cTn>
                                        <p:tgtEl>
                                          <p:spTgt spid="16"/>
                                        </p:tgtEl>
                                      </p:cBhvr>
                                      <p:to x="100000" y="100000"/>
                                    </p:animScale>
                                    <p:animScale>
                                      <p:cBhvr>
                                        <p:cTn id="161" dur="26">
                                          <p:stCondLst>
                                            <p:cond delay="1312"/>
                                          </p:stCondLst>
                                        </p:cTn>
                                        <p:tgtEl>
                                          <p:spTgt spid="16"/>
                                        </p:tgtEl>
                                      </p:cBhvr>
                                      <p:to x="100000" y="80000"/>
                                    </p:animScale>
                                    <p:animScale>
                                      <p:cBhvr>
                                        <p:cTn id="162" dur="166" decel="50000">
                                          <p:stCondLst>
                                            <p:cond delay="1338"/>
                                          </p:stCondLst>
                                        </p:cTn>
                                        <p:tgtEl>
                                          <p:spTgt spid="16"/>
                                        </p:tgtEl>
                                      </p:cBhvr>
                                      <p:to x="100000" y="100000"/>
                                    </p:animScale>
                                    <p:animScale>
                                      <p:cBhvr>
                                        <p:cTn id="163" dur="26">
                                          <p:stCondLst>
                                            <p:cond delay="1642"/>
                                          </p:stCondLst>
                                        </p:cTn>
                                        <p:tgtEl>
                                          <p:spTgt spid="16"/>
                                        </p:tgtEl>
                                      </p:cBhvr>
                                      <p:to x="100000" y="90000"/>
                                    </p:animScale>
                                    <p:animScale>
                                      <p:cBhvr>
                                        <p:cTn id="164" dur="166" decel="50000">
                                          <p:stCondLst>
                                            <p:cond delay="1668"/>
                                          </p:stCondLst>
                                        </p:cTn>
                                        <p:tgtEl>
                                          <p:spTgt spid="16"/>
                                        </p:tgtEl>
                                      </p:cBhvr>
                                      <p:to x="100000" y="100000"/>
                                    </p:animScale>
                                    <p:animScale>
                                      <p:cBhvr>
                                        <p:cTn id="165" dur="26">
                                          <p:stCondLst>
                                            <p:cond delay="1808"/>
                                          </p:stCondLst>
                                        </p:cTn>
                                        <p:tgtEl>
                                          <p:spTgt spid="16"/>
                                        </p:tgtEl>
                                      </p:cBhvr>
                                      <p:to x="100000" y="95000"/>
                                    </p:animScale>
                                    <p:animScale>
                                      <p:cBhvr>
                                        <p:cTn id="166" dur="166" decel="50000">
                                          <p:stCondLst>
                                            <p:cond delay="1834"/>
                                          </p:stCondLst>
                                        </p:cTn>
                                        <p:tgtEl>
                                          <p:spTgt spid="16"/>
                                        </p:tgtEl>
                                      </p:cBhvr>
                                      <p:to x="100000" y="100000"/>
                                    </p:animScale>
                                    <p:set>
                                      <p:cBhvr>
                                        <p:cTn id="167" dur="1" fill="hold">
                                          <p:stCondLst>
                                            <p:cond delay="1999"/>
                                          </p:stCondLst>
                                        </p:cTn>
                                        <p:tgtEl>
                                          <p:spTgt spid="16"/>
                                        </p:tgtEl>
                                        <p:attrNameLst>
                                          <p:attrName>style.visibility</p:attrName>
                                        </p:attrNameLst>
                                      </p:cBhvr>
                                      <p:to>
                                        <p:strVal val="hidden"/>
                                      </p:to>
                                    </p:set>
                                  </p:childTnLst>
                                </p:cTn>
                              </p:par>
                            </p:childTnLst>
                          </p:cTn>
                        </p:par>
                        <p:par>
                          <p:cTn id="168" fill="hold">
                            <p:stCondLst>
                              <p:cond delay="48000"/>
                            </p:stCondLst>
                            <p:childTnLst>
                              <p:par>
                                <p:cTn id="169" presetID="2" presetClass="entr" presetSubtype="8" fill="hold" nodeType="afterEffect">
                                  <p:stCondLst>
                                    <p:cond delay="2000"/>
                                  </p:stCondLst>
                                  <p:childTnLst>
                                    <p:set>
                                      <p:cBhvr>
                                        <p:cTn id="170" dur="1" fill="hold">
                                          <p:stCondLst>
                                            <p:cond delay="0"/>
                                          </p:stCondLst>
                                        </p:cTn>
                                        <p:tgtEl>
                                          <p:spTgt spid="6">
                                            <p:txEl>
                                              <p:pRg st="4" end="4"/>
                                            </p:txEl>
                                          </p:spTgt>
                                        </p:tgtEl>
                                        <p:attrNameLst>
                                          <p:attrName>style.visibility</p:attrName>
                                        </p:attrNameLst>
                                      </p:cBhvr>
                                      <p:to>
                                        <p:strVal val="visible"/>
                                      </p:to>
                                    </p:set>
                                    <p:anim calcmode="lin" valueType="num">
                                      <p:cBhvr additive="base">
                                        <p:cTn id="17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7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173" fill="hold">
                            <p:stCondLst>
                              <p:cond delay="50500"/>
                            </p:stCondLst>
                            <p:childTnLst>
                              <p:par>
                                <p:cTn id="174" presetID="26" presetClass="entr" presetSubtype="0" fill="hold" nodeType="afterEffect">
                                  <p:stCondLst>
                                    <p:cond delay="2000"/>
                                  </p:stCondLst>
                                  <p:childTnLst>
                                    <p:set>
                                      <p:cBhvr>
                                        <p:cTn id="175" dur="1" fill="hold">
                                          <p:stCondLst>
                                            <p:cond delay="0"/>
                                          </p:stCondLst>
                                        </p:cTn>
                                        <p:tgtEl>
                                          <p:spTgt spid="19"/>
                                        </p:tgtEl>
                                        <p:attrNameLst>
                                          <p:attrName>style.visibility</p:attrName>
                                        </p:attrNameLst>
                                      </p:cBhvr>
                                      <p:to>
                                        <p:strVal val="visible"/>
                                      </p:to>
                                    </p:set>
                                    <p:animEffect transition="in" filter="wipe(down)">
                                      <p:cBhvr>
                                        <p:cTn id="176" dur="580">
                                          <p:stCondLst>
                                            <p:cond delay="0"/>
                                          </p:stCondLst>
                                        </p:cTn>
                                        <p:tgtEl>
                                          <p:spTgt spid="19"/>
                                        </p:tgtEl>
                                      </p:cBhvr>
                                    </p:animEffect>
                                    <p:anim calcmode="lin" valueType="num">
                                      <p:cBhvr>
                                        <p:cTn id="17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82" dur="26">
                                          <p:stCondLst>
                                            <p:cond delay="650"/>
                                          </p:stCondLst>
                                        </p:cTn>
                                        <p:tgtEl>
                                          <p:spTgt spid="19"/>
                                        </p:tgtEl>
                                      </p:cBhvr>
                                      <p:to x="100000" y="60000"/>
                                    </p:animScale>
                                    <p:animScale>
                                      <p:cBhvr>
                                        <p:cTn id="183" dur="166" decel="50000">
                                          <p:stCondLst>
                                            <p:cond delay="676"/>
                                          </p:stCondLst>
                                        </p:cTn>
                                        <p:tgtEl>
                                          <p:spTgt spid="19"/>
                                        </p:tgtEl>
                                      </p:cBhvr>
                                      <p:to x="100000" y="100000"/>
                                    </p:animScale>
                                    <p:animScale>
                                      <p:cBhvr>
                                        <p:cTn id="184" dur="26">
                                          <p:stCondLst>
                                            <p:cond delay="1312"/>
                                          </p:stCondLst>
                                        </p:cTn>
                                        <p:tgtEl>
                                          <p:spTgt spid="19"/>
                                        </p:tgtEl>
                                      </p:cBhvr>
                                      <p:to x="100000" y="80000"/>
                                    </p:animScale>
                                    <p:animScale>
                                      <p:cBhvr>
                                        <p:cTn id="185" dur="166" decel="50000">
                                          <p:stCondLst>
                                            <p:cond delay="1338"/>
                                          </p:stCondLst>
                                        </p:cTn>
                                        <p:tgtEl>
                                          <p:spTgt spid="19"/>
                                        </p:tgtEl>
                                      </p:cBhvr>
                                      <p:to x="100000" y="100000"/>
                                    </p:animScale>
                                    <p:animScale>
                                      <p:cBhvr>
                                        <p:cTn id="186" dur="26">
                                          <p:stCondLst>
                                            <p:cond delay="1642"/>
                                          </p:stCondLst>
                                        </p:cTn>
                                        <p:tgtEl>
                                          <p:spTgt spid="19"/>
                                        </p:tgtEl>
                                      </p:cBhvr>
                                      <p:to x="100000" y="90000"/>
                                    </p:animScale>
                                    <p:animScale>
                                      <p:cBhvr>
                                        <p:cTn id="187" dur="166" decel="50000">
                                          <p:stCondLst>
                                            <p:cond delay="1668"/>
                                          </p:stCondLst>
                                        </p:cTn>
                                        <p:tgtEl>
                                          <p:spTgt spid="19"/>
                                        </p:tgtEl>
                                      </p:cBhvr>
                                      <p:to x="100000" y="100000"/>
                                    </p:animScale>
                                    <p:animScale>
                                      <p:cBhvr>
                                        <p:cTn id="188" dur="26">
                                          <p:stCondLst>
                                            <p:cond delay="1808"/>
                                          </p:stCondLst>
                                        </p:cTn>
                                        <p:tgtEl>
                                          <p:spTgt spid="19"/>
                                        </p:tgtEl>
                                      </p:cBhvr>
                                      <p:to x="100000" y="95000"/>
                                    </p:animScale>
                                    <p:animScale>
                                      <p:cBhvr>
                                        <p:cTn id="189" dur="166" decel="50000">
                                          <p:stCondLst>
                                            <p:cond delay="1834"/>
                                          </p:stCondLst>
                                        </p:cTn>
                                        <p:tgtEl>
                                          <p:spTgt spid="19"/>
                                        </p:tgtEl>
                                      </p:cBhvr>
                                      <p:to x="100000" y="100000"/>
                                    </p:animScale>
                                  </p:childTnLst>
                                </p:cTn>
                              </p:par>
                            </p:childTnLst>
                          </p:cTn>
                        </p:par>
                        <p:par>
                          <p:cTn id="190" fill="hold">
                            <p:stCondLst>
                              <p:cond delay="54500"/>
                            </p:stCondLst>
                            <p:childTnLst>
                              <p:par>
                                <p:cTn id="191" presetID="26" presetClass="exit" presetSubtype="0" fill="hold" nodeType="afterEffect">
                                  <p:stCondLst>
                                    <p:cond delay="4000"/>
                                  </p:stCondLst>
                                  <p:childTnLst>
                                    <p:animEffect transition="out" filter="wipe(down)">
                                      <p:cBhvr>
                                        <p:cTn id="192" dur="180" accel="50000">
                                          <p:stCondLst>
                                            <p:cond delay="1820"/>
                                          </p:stCondLst>
                                        </p:cTn>
                                        <p:tgtEl>
                                          <p:spTgt spid="19"/>
                                        </p:tgtEl>
                                      </p:cBhvr>
                                    </p:animEffect>
                                    <p:anim calcmode="lin" valueType="num">
                                      <p:cBhvr>
                                        <p:cTn id="193" dur="1822" tmFilter="0,0; 0.14,0.31; 0.43,0.73; 0.71,0.91; 1.0,1.0">
                                          <p:stCondLst>
                                            <p:cond delay="0"/>
                                          </p:stCondLst>
                                        </p:cTn>
                                        <p:tgtEl>
                                          <p:spTgt spid="19"/>
                                        </p:tgtEl>
                                        <p:attrNameLst>
                                          <p:attrName>ppt_x</p:attrName>
                                        </p:attrNameLst>
                                      </p:cBhvr>
                                      <p:tavLst>
                                        <p:tav tm="0">
                                          <p:val>
                                            <p:strVal val="ppt_x"/>
                                          </p:val>
                                        </p:tav>
                                        <p:tav tm="100000">
                                          <p:val>
                                            <p:strVal val="#ppt_x+0.25"/>
                                          </p:val>
                                        </p:tav>
                                      </p:tavLst>
                                    </p:anim>
                                    <p:anim calcmode="lin" valueType="num">
                                      <p:cBhvr>
                                        <p:cTn id="194" dur="178">
                                          <p:stCondLst>
                                            <p:cond delay="1822"/>
                                          </p:stCondLst>
                                        </p:cTn>
                                        <p:tgtEl>
                                          <p:spTgt spid="19"/>
                                        </p:tgtEl>
                                        <p:attrNameLst>
                                          <p:attrName>ppt_x</p:attrName>
                                        </p:attrNameLst>
                                      </p:cBhvr>
                                      <p:tavLst>
                                        <p:tav tm="0">
                                          <p:val>
                                            <p:strVal val="ppt_x"/>
                                          </p:val>
                                        </p:tav>
                                        <p:tav tm="100000">
                                          <p:val>
                                            <p:strVal val="ppt_x"/>
                                          </p:val>
                                        </p:tav>
                                      </p:tavLst>
                                    </p:anim>
                                    <p:anim calcmode="lin" valueType="num">
                                      <p:cBhvr>
                                        <p:cTn id="195" dur="664" tmFilter="0.0,0.0;0.25,0.07;0.50,0.2;0.75,0.467;1.0,1.0">
                                          <p:stCondLst>
                                            <p:cond delay="0"/>
                                          </p:stCondLst>
                                        </p:cTn>
                                        <p:tgtEl>
                                          <p:spTgt spid="1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6" dur="664" tmFilter="0, 0; 0.125,0.2665; 0.25,0.4; 0.375,0.465; 0.5,0.5;  0.625,0.535; 0.75,0.6; 0.875,0.7335; 1,1">
                                          <p:stCondLst>
                                            <p:cond delay="664"/>
                                          </p:stCondLst>
                                        </p:cTn>
                                        <p:tgtEl>
                                          <p:spTgt spid="1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7" dur="332" tmFilter="0, 0; 0.125,0.2665; 0.25,0.4; 0.375,0.465; 0.5,0.5;  0.625,0.535; 0.75,0.6; 0.875,0.7335; 1,1">
                                          <p:stCondLst>
                                            <p:cond delay="1324"/>
                                          </p:stCondLst>
                                        </p:cTn>
                                        <p:tgtEl>
                                          <p:spTgt spid="1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8" dur="164" tmFilter="0, 0; 0.125,0.2665; 0.25,0.4; 0.375,0.465; 0.5,0.5;  0.625,0.535; 0.75,0.6; 0.875,0.7335; 1,1">
                                          <p:stCondLst>
                                            <p:cond delay="1656"/>
                                          </p:stCondLst>
                                        </p:cTn>
                                        <p:tgtEl>
                                          <p:spTgt spid="1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9" dur="180" accel="50000">
                                          <p:stCondLst>
                                            <p:cond delay="1820"/>
                                          </p:stCondLst>
                                        </p:cTn>
                                        <p:tgtEl>
                                          <p:spTgt spid="19"/>
                                        </p:tgtEl>
                                        <p:attrNameLst>
                                          <p:attrName>ppt_y</p:attrName>
                                        </p:attrNameLst>
                                      </p:cBhvr>
                                      <p:tavLst>
                                        <p:tav tm="0">
                                          <p:val>
                                            <p:strVal val="ppt_y"/>
                                          </p:val>
                                        </p:tav>
                                        <p:tav tm="100000">
                                          <p:val>
                                            <p:strVal val="ppt_y+ppt_h"/>
                                          </p:val>
                                        </p:tav>
                                      </p:tavLst>
                                    </p:anim>
                                    <p:animScale>
                                      <p:cBhvr>
                                        <p:cTn id="200" dur="26">
                                          <p:stCondLst>
                                            <p:cond delay="620"/>
                                          </p:stCondLst>
                                        </p:cTn>
                                        <p:tgtEl>
                                          <p:spTgt spid="19"/>
                                        </p:tgtEl>
                                      </p:cBhvr>
                                      <p:to x="100000" y="60000"/>
                                    </p:animScale>
                                    <p:animScale>
                                      <p:cBhvr>
                                        <p:cTn id="201" dur="166" decel="50000">
                                          <p:stCondLst>
                                            <p:cond delay="646"/>
                                          </p:stCondLst>
                                        </p:cTn>
                                        <p:tgtEl>
                                          <p:spTgt spid="19"/>
                                        </p:tgtEl>
                                      </p:cBhvr>
                                      <p:to x="100000" y="100000"/>
                                    </p:animScale>
                                    <p:animScale>
                                      <p:cBhvr>
                                        <p:cTn id="202" dur="26">
                                          <p:stCondLst>
                                            <p:cond delay="1312"/>
                                          </p:stCondLst>
                                        </p:cTn>
                                        <p:tgtEl>
                                          <p:spTgt spid="19"/>
                                        </p:tgtEl>
                                      </p:cBhvr>
                                      <p:to x="100000" y="80000"/>
                                    </p:animScale>
                                    <p:animScale>
                                      <p:cBhvr>
                                        <p:cTn id="203" dur="166" decel="50000">
                                          <p:stCondLst>
                                            <p:cond delay="1338"/>
                                          </p:stCondLst>
                                        </p:cTn>
                                        <p:tgtEl>
                                          <p:spTgt spid="19"/>
                                        </p:tgtEl>
                                      </p:cBhvr>
                                      <p:to x="100000" y="100000"/>
                                    </p:animScale>
                                    <p:animScale>
                                      <p:cBhvr>
                                        <p:cTn id="204" dur="26">
                                          <p:stCondLst>
                                            <p:cond delay="1642"/>
                                          </p:stCondLst>
                                        </p:cTn>
                                        <p:tgtEl>
                                          <p:spTgt spid="19"/>
                                        </p:tgtEl>
                                      </p:cBhvr>
                                      <p:to x="100000" y="90000"/>
                                    </p:animScale>
                                    <p:animScale>
                                      <p:cBhvr>
                                        <p:cTn id="205" dur="166" decel="50000">
                                          <p:stCondLst>
                                            <p:cond delay="1668"/>
                                          </p:stCondLst>
                                        </p:cTn>
                                        <p:tgtEl>
                                          <p:spTgt spid="19"/>
                                        </p:tgtEl>
                                      </p:cBhvr>
                                      <p:to x="100000" y="100000"/>
                                    </p:animScale>
                                    <p:animScale>
                                      <p:cBhvr>
                                        <p:cTn id="206" dur="26">
                                          <p:stCondLst>
                                            <p:cond delay="1808"/>
                                          </p:stCondLst>
                                        </p:cTn>
                                        <p:tgtEl>
                                          <p:spTgt spid="19"/>
                                        </p:tgtEl>
                                      </p:cBhvr>
                                      <p:to x="100000" y="95000"/>
                                    </p:animScale>
                                    <p:animScale>
                                      <p:cBhvr>
                                        <p:cTn id="207" dur="166" decel="50000">
                                          <p:stCondLst>
                                            <p:cond delay="1834"/>
                                          </p:stCondLst>
                                        </p:cTn>
                                        <p:tgtEl>
                                          <p:spTgt spid="19"/>
                                        </p:tgtEl>
                                      </p:cBhvr>
                                      <p:to x="100000" y="100000"/>
                                    </p:animScale>
                                    <p:set>
                                      <p:cBhvr>
                                        <p:cTn id="208"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228600"/>
            <a:ext cx="6096000" cy="6477000"/>
          </a:xfrm>
          <a:noFill/>
        </p:spPr>
        <p:txBody>
          <a:bodyPr>
            <a:normAutofit/>
          </a:bodyPr>
          <a:lstStyle/>
          <a:p>
            <a:pPr marL="0" indent="0">
              <a:spcAft>
                <a:spcPts val="1200"/>
              </a:spcAft>
              <a:buNone/>
            </a:pPr>
            <a:r>
              <a:rPr lang="en-US" sz="3600" b="1" i="1" dirty="0">
                <a:solidFill>
                  <a:schemeClr val="tx1"/>
                </a:solidFill>
                <a:effectLst>
                  <a:innerShdw blurRad="38100" dist="38100" dir="8100000">
                    <a:prstClr val="black"/>
                  </a:innerShdw>
                </a:effectLst>
              </a:rPr>
              <a:t>He who overcomes, I will make him a pillar in the temple of My God, and he shall go out no more. I will write on him the name of My God and the name of the city of My God, the New Jerusalem, which comes down out of heaven from My God. And I will write on him My new name. </a:t>
            </a:r>
            <a:endParaRPr lang="en-US" sz="3600" b="1" i="1" dirty="0">
              <a:solidFill>
                <a:schemeClr val="tx1"/>
              </a:solidFill>
              <a:effectLst>
                <a:innerShdw blurRad="38100" dist="38100" dir="8100000">
                  <a:prstClr val="black"/>
                </a:innerShdw>
              </a:effectLst>
            </a:endParaRPr>
          </a:p>
        </p:txBody>
      </p:sp>
      <p:sp>
        <p:nvSpPr>
          <p:cNvPr id="2" name="Title 1"/>
          <p:cNvSpPr>
            <a:spLocks noGrp="1"/>
          </p:cNvSpPr>
          <p:nvPr>
            <p:ph type="title"/>
          </p:nvPr>
        </p:nvSpPr>
        <p:spPr>
          <a:xfrm rot="19140000">
            <a:off x="-57131" y="2417001"/>
            <a:ext cx="2548923" cy="778840"/>
          </a:xfrm>
        </p:spPr>
        <p:txBody>
          <a:bodyPr>
            <a:normAutofit/>
          </a:bodyPr>
          <a:lstStyle/>
          <a:p>
            <a:r>
              <a:rPr lang="en-US" sz="3600" dirty="0" smtClean="0"/>
              <a:t>The Letter</a:t>
            </a:r>
            <a:endParaRPr lang="en-US" sz="3600" dirty="0"/>
          </a:p>
        </p:txBody>
      </p:sp>
      <p:sp>
        <p:nvSpPr>
          <p:cNvPr id="4" name="Text Placeholder 3"/>
          <p:cNvSpPr>
            <a:spLocks noGrp="1"/>
          </p:cNvSpPr>
          <p:nvPr>
            <p:ph type="body" sz="half" idx="2"/>
          </p:nvPr>
        </p:nvSpPr>
        <p:spPr>
          <a:xfrm rot="19140000">
            <a:off x="580755" y="3207994"/>
            <a:ext cx="1882265" cy="623314"/>
          </a:xfrm>
        </p:spPr>
        <p:txBody>
          <a:bodyPr>
            <a:noAutofit/>
          </a:bodyPr>
          <a:lstStyle/>
          <a:p>
            <a:r>
              <a:rPr lang="en-US" sz="3600" dirty="0" smtClean="0"/>
              <a:t>Closing</a:t>
            </a:r>
            <a:endParaRPr lang="en-US" sz="3600" dirty="0"/>
          </a:p>
        </p:txBody>
      </p:sp>
      <p:sp>
        <p:nvSpPr>
          <p:cNvPr id="5" name="Content Placeholder 2"/>
          <p:cNvSpPr txBox="1">
            <a:spLocks/>
          </p:cNvSpPr>
          <p:nvPr/>
        </p:nvSpPr>
        <p:spPr>
          <a:xfrm>
            <a:off x="2819400" y="0"/>
            <a:ext cx="6324600" cy="6857999"/>
          </a:xfrm>
          <a:prstGeom prst="rect">
            <a:avLst/>
          </a:prstGeom>
          <a:solidFill>
            <a:schemeClr val="accent5"/>
          </a:solidFill>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32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8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4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20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9pPr>
          </a:lstStyle>
          <a:p>
            <a:pPr marL="0" indent="0">
              <a:buNone/>
            </a:pPr>
            <a:endParaRPr lang="en-US" sz="600" b="1" dirty="0" smtClean="0">
              <a:solidFill>
                <a:schemeClr val="tx1"/>
              </a:solidFill>
              <a:effectLst>
                <a:innerShdw blurRad="38100" dist="38100" dir="8100000">
                  <a:prstClr val="black"/>
                </a:innerShdw>
              </a:effectLst>
            </a:endParaRPr>
          </a:p>
          <a:p>
            <a:pPr marL="0" indent="0">
              <a:spcAft>
                <a:spcPts val="1200"/>
              </a:spcAft>
              <a:buNone/>
            </a:pPr>
            <a:r>
              <a:rPr lang="en-US" sz="3600" b="1" dirty="0" smtClean="0">
                <a:solidFill>
                  <a:schemeClr val="tx1"/>
                </a:solidFill>
                <a:effectLst>
                  <a:innerShdw blurRad="38100" dist="38100" dir="8100000">
                    <a:prstClr val="black"/>
                  </a:innerShdw>
                </a:effectLst>
              </a:rPr>
              <a:t>A </a:t>
            </a:r>
            <a:r>
              <a:rPr lang="en-US" sz="3600" b="1" dirty="0">
                <a:solidFill>
                  <a:schemeClr val="tx1"/>
                </a:solidFill>
                <a:effectLst>
                  <a:innerShdw blurRad="38100" dist="38100" dir="8100000">
                    <a:prstClr val="black"/>
                  </a:innerShdw>
                </a:effectLst>
              </a:rPr>
              <a:t>pillar is used for three things:</a:t>
            </a:r>
          </a:p>
          <a:p>
            <a:pPr marL="508000" indent="-508000">
              <a:spcAft>
                <a:spcPts val="1200"/>
              </a:spcAft>
              <a:buNone/>
            </a:pPr>
            <a:r>
              <a:rPr lang="en-US" sz="3600" b="1" dirty="0">
                <a:solidFill>
                  <a:schemeClr val="tx1"/>
                </a:solidFill>
                <a:effectLst>
                  <a:innerShdw blurRad="38100" dist="38100" dir="8100000">
                    <a:prstClr val="black"/>
                  </a:innerShdw>
                </a:effectLst>
              </a:rPr>
              <a:t>1.	</a:t>
            </a:r>
            <a:r>
              <a:rPr lang="en-US" sz="3600" b="1" u="sng" dirty="0">
                <a:solidFill>
                  <a:schemeClr val="tx1"/>
                </a:solidFill>
                <a:effectLst>
                  <a:innerShdw blurRad="38100" dist="38100" dir="8100000">
                    <a:prstClr val="black"/>
                  </a:innerShdw>
                </a:effectLst>
              </a:rPr>
              <a:t>Strength</a:t>
            </a:r>
            <a:r>
              <a:rPr lang="en-US" sz="3600" b="1" dirty="0">
                <a:solidFill>
                  <a:schemeClr val="tx1"/>
                </a:solidFill>
                <a:effectLst>
                  <a:innerShdw blurRad="38100" dist="38100" dir="8100000">
                    <a:prstClr val="black"/>
                  </a:innerShdw>
                </a:effectLst>
              </a:rPr>
              <a:t> – to hold up the roof </a:t>
            </a:r>
          </a:p>
          <a:p>
            <a:pPr marL="508000" indent="-508000">
              <a:spcAft>
                <a:spcPts val="1200"/>
              </a:spcAft>
              <a:buNone/>
            </a:pPr>
            <a:r>
              <a:rPr lang="en-US" sz="3600" b="1" dirty="0">
                <a:solidFill>
                  <a:schemeClr val="tx1"/>
                </a:solidFill>
                <a:effectLst>
                  <a:innerShdw blurRad="38100" dist="38100" dir="8100000">
                    <a:prstClr val="black"/>
                  </a:innerShdw>
                </a:effectLst>
              </a:rPr>
              <a:t>2.	</a:t>
            </a:r>
            <a:r>
              <a:rPr lang="en-US" sz="3600" b="1" u="sng" dirty="0" smtClean="0">
                <a:solidFill>
                  <a:schemeClr val="tx1"/>
                </a:solidFill>
                <a:effectLst>
                  <a:innerShdw blurRad="38100" dist="38100" dir="8100000">
                    <a:prstClr val="black"/>
                  </a:innerShdw>
                </a:effectLst>
              </a:rPr>
              <a:t>Beauty</a:t>
            </a:r>
            <a:r>
              <a:rPr lang="en-US" sz="3600" b="1" dirty="0" smtClean="0">
                <a:solidFill>
                  <a:schemeClr val="tx1"/>
                </a:solidFill>
                <a:effectLst>
                  <a:innerShdw blurRad="38100" dist="38100" dir="8100000">
                    <a:prstClr val="black"/>
                  </a:innerShdw>
                </a:effectLst>
              </a:rPr>
              <a:t> – they </a:t>
            </a:r>
            <a:r>
              <a:rPr lang="en-US" sz="3600" b="1" dirty="0">
                <a:solidFill>
                  <a:schemeClr val="tx1"/>
                </a:solidFill>
                <a:effectLst>
                  <a:innerShdw blurRad="38100" dist="38100" dir="8100000">
                    <a:prstClr val="black"/>
                  </a:innerShdw>
                </a:effectLst>
              </a:rPr>
              <a:t>enhance the building! The overcomers will reflect the beauty of Christ</a:t>
            </a:r>
          </a:p>
          <a:p>
            <a:pPr marL="508000" indent="-508000">
              <a:spcAft>
                <a:spcPts val="1200"/>
              </a:spcAft>
              <a:buNone/>
            </a:pPr>
            <a:r>
              <a:rPr lang="en-US" sz="3600" b="1" dirty="0">
                <a:solidFill>
                  <a:schemeClr val="tx1"/>
                </a:solidFill>
                <a:effectLst>
                  <a:innerShdw blurRad="38100" dist="38100" dir="8100000">
                    <a:prstClr val="black"/>
                  </a:innerShdw>
                </a:effectLst>
              </a:rPr>
              <a:t>3.	</a:t>
            </a:r>
            <a:r>
              <a:rPr lang="en-US" sz="3600" b="1" u="sng" dirty="0">
                <a:solidFill>
                  <a:schemeClr val="tx1"/>
                </a:solidFill>
                <a:effectLst>
                  <a:innerShdw blurRad="38100" dist="38100" dir="8100000">
                    <a:prstClr val="black"/>
                  </a:innerShdw>
                </a:effectLst>
              </a:rPr>
              <a:t>Commemoration</a:t>
            </a:r>
            <a:r>
              <a:rPr lang="en-US" sz="3600" b="1" dirty="0">
                <a:solidFill>
                  <a:schemeClr val="tx1"/>
                </a:solidFill>
                <a:effectLst>
                  <a:innerShdw blurRad="38100" dist="38100" dir="8100000">
                    <a:prstClr val="black"/>
                  </a:innerShdw>
                </a:effectLst>
              </a:rPr>
              <a:t> – custom in Philadelphia was to place a pillar in commemoration of someone who had done a great deed.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5458" cy="7010400"/>
          </a:xfrm>
          <a:prstGeom prst="rect">
            <a:avLst/>
          </a:prstGeom>
        </p:spPr>
      </p:pic>
    </p:spTree>
    <p:extLst>
      <p:ext uri="{BB962C8B-B14F-4D97-AF65-F5344CB8AC3E}">
        <p14:creationId xmlns:p14="http://schemas.microsoft.com/office/powerpoint/2010/main" val="354128666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228600"/>
            <a:ext cx="6172200" cy="6477000"/>
          </a:xfrm>
          <a:noFill/>
        </p:spPr>
        <p:txBody>
          <a:bodyPr>
            <a:normAutofit lnSpcReduction="10000"/>
          </a:bodyPr>
          <a:lstStyle/>
          <a:p>
            <a:pPr marL="0" indent="0">
              <a:buNone/>
            </a:pPr>
            <a:r>
              <a:rPr lang="en-US" sz="4000" b="1" i="1" dirty="0">
                <a:solidFill>
                  <a:schemeClr val="tx1"/>
                </a:solidFill>
                <a:effectLst>
                  <a:innerShdw blurRad="38100" dist="38100" dir="8100000">
                    <a:prstClr val="black"/>
                  </a:innerShdw>
                </a:effectLst>
              </a:rPr>
              <a:t>My new name </a:t>
            </a:r>
            <a:r>
              <a:rPr lang="en-US" sz="4000" dirty="0">
                <a:solidFill>
                  <a:schemeClr val="tx1"/>
                </a:solidFill>
                <a:effectLst>
                  <a:innerShdw blurRad="38100" dist="38100" dir="8100000">
                    <a:prstClr val="black"/>
                  </a:innerShdw>
                </a:effectLst>
              </a:rPr>
              <a:t>– </a:t>
            </a:r>
            <a:endParaRPr lang="en-US" sz="4000" dirty="0" smtClean="0">
              <a:solidFill>
                <a:schemeClr val="tx1"/>
              </a:solidFill>
              <a:effectLst>
                <a:innerShdw blurRad="38100" dist="38100" dir="8100000">
                  <a:prstClr val="black"/>
                </a:innerShdw>
              </a:effectLst>
            </a:endParaRPr>
          </a:p>
          <a:p>
            <a:pPr marL="0" indent="0">
              <a:buNone/>
            </a:pPr>
            <a:r>
              <a:rPr lang="en-US" sz="4000" dirty="0" smtClean="0">
                <a:solidFill>
                  <a:schemeClr val="tx1"/>
                </a:solidFill>
                <a:effectLst>
                  <a:innerShdw blurRad="38100" dist="38100" dir="8100000">
                    <a:prstClr val="black"/>
                  </a:innerShdw>
                </a:effectLst>
              </a:rPr>
              <a:t>Revelation </a:t>
            </a:r>
            <a:r>
              <a:rPr lang="en-US" sz="4000" dirty="0">
                <a:solidFill>
                  <a:schemeClr val="tx1"/>
                </a:solidFill>
                <a:effectLst>
                  <a:innerShdw blurRad="38100" dist="38100" dir="8100000">
                    <a:prstClr val="black"/>
                  </a:innerShdw>
                </a:effectLst>
              </a:rPr>
              <a:t>22:4 says that His name will be in our foreheads! This is a sign of belonging. We belong to God, we are citizens of the New Jerusalem, and we belong to Jesus Christ, the King of all kings and the Lord of all lords – forever and ever.</a:t>
            </a:r>
            <a:endParaRPr lang="en-US" sz="4000" dirty="0">
              <a:solidFill>
                <a:schemeClr val="tx1"/>
              </a:solidFill>
              <a:effectLst>
                <a:innerShdw blurRad="38100" dist="38100" dir="8100000">
                  <a:prstClr val="black"/>
                </a:innerShdw>
              </a:effectLst>
            </a:endParaRPr>
          </a:p>
        </p:txBody>
      </p:sp>
      <p:sp>
        <p:nvSpPr>
          <p:cNvPr id="2" name="Title 1"/>
          <p:cNvSpPr>
            <a:spLocks noGrp="1"/>
          </p:cNvSpPr>
          <p:nvPr>
            <p:ph type="title"/>
          </p:nvPr>
        </p:nvSpPr>
        <p:spPr>
          <a:xfrm rot="19140000">
            <a:off x="-57132" y="2416999"/>
            <a:ext cx="2548923" cy="778840"/>
          </a:xfrm>
        </p:spPr>
        <p:txBody>
          <a:bodyPr>
            <a:normAutofit/>
          </a:bodyPr>
          <a:lstStyle/>
          <a:p>
            <a:r>
              <a:rPr lang="en-US" sz="3600" dirty="0" smtClean="0"/>
              <a:t>The Letter</a:t>
            </a:r>
            <a:endParaRPr lang="en-US" sz="3600" dirty="0"/>
          </a:p>
        </p:txBody>
      </p:sp>
      <p:sp>
        <p:nvSpPr>
          <p:cNvPr id="4" name="Text Placeholder 3"/>
          <p:cNvSpPr>
            <a:spLocks noGrp="1"/>
          </p:cNvSpPr>
          <p:nvPr>
            <p:ph type="body" sz="half" idx="2"/>
          </p:nvPr>
        </p:nvSpPr>
        <p:spPr>
          <a:xfrm rot="19140000">
            <a:off x="580754" y="3207992"/>
            <a:ext cx="1882265" cy="623314"/>
          </a:xfrm>
        </p:spPr>
        <p:txBody>
          <a:bodyPr>
            <a:noAutofit/>
          </a:bodyPr>
          <a:lstStyle/>
          <a:p>
            <a:r>
              <a:rPr lang="en-US" sz="3600" dirty="0" smtClean="0"/>
              <a:t>Closing</a:t>
            </a:r>
            <a:endParaRPr lang="en-US" sz="3600" dirty="0"/>
          </a:p>
        </p:txBody>
      </p:sp>
    </p:spTree>
    <p:extLst>
      <p:ext uri="{BB962C8B-B14F-4D97-AF65-F5344CB8AC3E}">
        <p14:creationId xmlns:p14="http://schemas.microsoft.com/office/powerpoint/2010/main" val="144130086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noAutofit/>
          </a:bodyPr>
          <a:lstStyle/>
          <a:p>
            <a:r>
              <a:rPr lang="en-US" dirty="0"/>
              <a:t>Revelation 3:7-13</a:t>
            </a:r>
            <a:endParaRPr lang="en-US" cap="none" dirty="0"/>
          </a:p>
        </p:txBody>
      </p:sp>
      <p:sp>
        <p:nvSpPr>
          <p:cNvPr id="3" name="Content Placeholder 2"/>
          <p:cNvSpPr>
            <a:spLocks noGrp="1"/>
          </p:cNvSpPr>
          <p:nvPr>
            <p:ph idx="1"/>
          </p:nvPr>
        </p:nvSpPr>
        <p:spPr>
          <a:xfrm>
            <a:off x="609600" y="1143000"/>
            <a:ext cx="8382000" cy="5562600"/>
          </a:xfrm>
          <a:noFill/>
        </p:spPr>
        <p:txBody>
          <a:bodyPr>
            <a:noAutofit/>
          </a:bodyPr>
          <a:lstStyle/>
          <a:p>
            <a:pPr marL="0" indent="0">
              <a:buNone/>
            </a:pPr>
            <a:r>
              <a:rPr lang="en-US" sz="4000" i="1" dirty="0">
                <a:solidFill>
                  <a:schemeClr val="accent2">
                    <a:lumMod val="60000"/>
                    <a:lumOff val="40000"/>
                  </a:schemeClr>
                </a:solidFill>
              </a:rPr>
              <a:t>and he shall go out no more. I will write on him the name of My God and the name of the city of My God, the New Jerusalem, which comes down out of heaven from My God. And I will write on him My new name.</a:t>
            </a:r>
          </a:p>
          <a:p>
            <a:pPr marL="0" indent="0">
              <a:buNone/>
            </a:pPr>
            <a:r>
              <a:rPr lang="en-US" sz="4000" i="1" dirty="0" smtClean="0">
                <a:solidFill>
                  <a:schemeClr val="accent2">
                    <a:lumMod val="60000"/>
                    <a:lumOff val="40000"/>
                  </a:schemeClr>
                </a:solidFill>
              </a:rPr>
              <a:t>“</a:t>
            </a:r>
            <a:r>
              <a:rPr lang="en-US" sz="4000" i="1" dirty="0">
                <a:solidFill>
                  <a:schemeClr val="accent2">
                    <a:lumMod val="60000"/>
                    <a:lumOff val="40000"/>
                  </a:schemeClr>
                </a:solidFill>
              </a:rPr>
              <a:t>He who has an ear, let him hear what the Spirit says to the churches.”’</a:t>
            </a:r>
          </a:p>
        </p:txBody>
      </p:sp>
    </p:spTree>
    <p:extLst>
      <p:ext uri="{BB962C8B-B14F-4D97-AF65-F5344CB8AC3E}">
        <p14:creationId xmlns:p14="http://schemas.microsoft.com/office/powerpoint/2010/main" val="1695573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0"/>
            <a:ext cx="6248400" cy="5410200"/>
          </a:xfrm>
          <a:noFill/>
        </p:spPr>
        <p:txBody>
          <a:bodyPr>
            <a:normAutofit/>
          </a:bodyPr>
          <a:lstStyle/>
          <a:p>
            <a:pPr marL="0" indent="0">
              <a:buNone/>
            </a:pPr>
            <a:r>
              <a:rPr lang="en-US" sz="4000" dirty="0" err="1">
                <a:solidFill>
                  <a:schemeClr val="accent2">
                    <a:lumMod val="60000"/>
                    <a:lumOff val="40000"/>
                  </a:schemeClr>
                </a:solidFill>
              </a:rPr>
              <a:t>Phileo</a:t>
            </a:r>
            <a:r>
              <a:rPr lang="en-US" sz="4000" dirty="0">
                <a:solidFill>
                  <a:schemeClr val="accent2">
                    <a:lumMod val="60000"/>
                    <a:lumOff val="40000"/>
                  </a:schemeClr>
                </a:solidFill>
              </a:rPr>
              <a:t> = love, fondness, affection one for </a:t>
            </a:r>
            <a:r>
              <a:rPr lang="en-US" sz="4000" dirty="0" smtClean="0">
                <a:solidFill>
                  <a:schemeClr val="accent2">
                    <a:lumMod val="60000"/>
                    <a:lumOff val="40000"/>
                  </a:schemeClr>
                </a:solidFill>
              </a:rPr>
              <a:t>another</a:t>
            </a:r>
            <a:endParaRPr lang="en-US" sz="4000" dirty="0">
              <a:solidFill>
                <a:schemeClr val="accent2">
                  <a:lumMod val="60000"/>
                  <a:lumOff val="40000"/>
                </a:schemeClr>
              </a:solidFill>
            </a:endParaRPr>
          </a:p>
          <a:p>
            <a:pPr marL="0" indent="0">
              <a:buNone/>
            </a:pPr>
            <a:r>
              <a:rPr lang="en-US" sz="3600" dirty="0" smtClean="0">
                <a:solidFill>
                  <a:schemeClr val="accent2">
                    <a:lumMod val="60000"/>
                    <a:lumOff val="40000"/>
                  </a:schemeClr>
                </a:solidFill>
              </a:rPr>
              <a:t>[Also </a:t>
            </a:r>
            <a:r>
              <a:rPr lang="en-US" sz="3600" dirty="0">
                <a:solidFill>
                  <a:schemeClr val="accent2">
                    <a:lumMod val="60000"/>
                    <a:lumOff val="40000"/>
                  </a:schemeClr>
                </a:solidFill>
              </a:rPr>
              <a:t>found in the names Philemon &amp; Philippians</a:t>
            </a:r>
            <a:r>
              <a:rPr lang="en-US" sz="3600" dirty="0" smtClean="0">
                <a:solidFill>
                  <a:schemeClr val="accent2">
                    <a:lumMod val="60000"/>
                    <a:lumOff val="40000"/>
                  </a:schemeClr>
                </a:solidFill>
              </a:rPr>
              <a:t>.] </a:t>
            </a:r>
          </a:p>
          <a:p>
            <a:pPr marL="0" indent="0">
              <a:buNone/>
            </a:pPr>
            <a:r>
              <a:rPr lang="en-US" sz="4000" dirty="0" smtClean="0">
                <a:solidFill>
                  <a:schemeClr val="accent2">
                    <a:lumMod val="60000"/>
                    <a:lumOff val="40000"/>
                  </a:schemeClr>
                </a:solidFill>
              </a:rPr>
              <a:t>Adelphi </a:t>
            </a:r>
            <a:r>
              <a:rPr lang="en-US" sz="4000" dirty="0">
                <a:solidFill>
                  <a:schemeClr val="accent2">
                    <a:lumMod val="60000"/>
                    <a:lumOff val="40000"/>
                  </a:schemeClr>
                </a:solidFill>
              </a:rPr>
              <a:t>= </a:t>
            </a:r>
            <a:r>
              <a:rPr lang="en-US" sz="4000" dirty="0" smtClean="0">
                <a:solidFill>
                  <a:schemeClr val="accent2">
                    <a:lumMod val="60000"/>
                    <a:lumOff val="40000"/>
                  </a:schemeClr>
                </a:solidFill>
              </a:rPr>
              <a:t>brotherly </a:t>
            </a:r>
            <a:r>
              <a:rPr lang="en-US" sz="4000" dirty="0">
                <a:solidFill>
                  <a:schemeClr val="accent2">
                    <a:lumMod val="60000"/>
                    <a:lumOff val="40000"/>
                  </a:schemeClr>
                </a:solidFill>
              </a:rPr>
              <a:t>Philadelphia = brotherly </a:t>
            </a:r>
            <a:r>
              <a:rPr lang="en-US" sz="4000" dirty="0" smtClean="0">
                <a:solidFill>
                  <a:schemeClr val="accent2">
                    <a:lumMod val="60000"/>
                    <a:lumOff val="40000"/>
                  </a:schemeClr>
                </a:solidFill>
              </a:rPr>
              <a:t>love</a:t>
            </a:r>
            <a:endParaRPr lang="en-US" sz="4000" dirty="0">
              <a:solidFill>
                <a:schemeClr val="accent2">
                  <a:lumMod val="60000"/>
                  <a:lumOff val="40000"/>
                </a:schemeClr>
              </a:solidFill>
            </a:endParaRPr>
          </a:p>
        </p:txBody>
      </p:sp>
      <p:sp>
        <p:nvSpPr>
          <p:cNvPr id="2" name="Title 1"/>
          <p:cNvSpPr>
            <a:spLocks noGrp="1"/>
          </p:cNvSpPr>
          <p:nvPr>
            <p:ph type="title"/>
          </p:nvPr>
        </p:nvSpPr>
        <p:spPr>
          <a:xfrm rot="18357972">
            <a:off x="-388586" y="2550830"/>
            <a:ext cx="3281170" cy="1089427"/>
          </a:xfrm>
        </p:spPr>
        <p:txBody>
          <a:bodyPr>
            <a:normAutofit/>
          </a:bodyPr>
          <a:lstStyle/>
          <a:p>
            <a:r>
              <a:rPr lang="en-US" sz="4400" b="1" dirty="0" smtClean="0"/>
              <a:t>Philadelphia</a:t>
            </a:r>
            <a:endParaRPr lang="en-US" sz="4400" dirty="0"/>
          </a:p>
        </p:txBody>
      </p:sp>
    </p:spTree>
    <p:extLst>
      <p:ext uri="{BB962C8B-B14F-4D97-AF65-F5344CB8AC3E}">
        <p14:creationId xmlns:p14="http://schemas.microsoft.com/office/powerpoint/2010/main" val="3830845826"/>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228600"/>
            <a:ext cx="6271331" cy="6538638"/>
          </a:xfrm>
          <a:noFill/>
        </p:spPr>
        <p:txBody>
          <a:bodyPr>
            <a:normAutofit fontScale="92500"/>
          </a:bodyPr>
          <a:lstStyle/>
          <a:p>
            <a:pPr marL="0" indent="0">
              <a:buNone/>
            </a:pPr>
            <a:r>
              <a:rPr lang="en-US" sz="4000" dirty="0">
                <a:solidFill>
                  <a:schemeClr val="accent2">
                    <a:lumMod val="60000"/>
                    <a:lumOff val="40000"/>
                  </a:schemeClr>
                </a:solidFill>
              </a:rPr>
              <a:t>Philadelphia </a:t>
            </a:r>
            <a:r>
              <a:rPr lang="en-US" sz="4000" dirty="0" smtClean="0">
                <a:solidFill>
                  <a:schemeClr val="accent2">
                    <a:lumMod val="60000"/>
                    <a:lumOff val="40000"/>
                  </a:schemeClr>
                </a:solidFill>
              </a:rPr>
              <a:t>was </a:t>
            </a:r>
            <a:r>
              <a:rPr lang="en-US" sz="4000" dirty="0">
                <a:solidFill>
                  <a:schemeClr val="accent2">
                    <a:lumMod val="60000"/>
                    <a:lumOff val="40000"/>
                  </a:schemeClr>
                </a:solidFill>
              </a:rPr>
              <a:t>located about 30 miles southeast of Sardis in the valley of the </a:t>
            </a:r>
            <a:r>
              <a:rPr lang="en-US" sz="4000" dirty="0" err="1">
                <a:solidFill>
                  <a:schemeClr val="accent2">
                    <a:lumMod val="60000"/>
                    <a:lumOff val="40000"/>
                  </a:schemeClr>
                </a:solidFill>
              </a:rPr>
              <a:t>Cogamis</a:t>
            </a:r>
            <a:r>
              <a:rPr lang="en-US" sz="4000" dirty="0">
                <a:solidFill>
                  <a:schemeClr val="accent2">
                    <a:lumMod val="60000"/>
                    <a:lumOff val="40000"/>
                  </a:schemeClr>
                </a:solidFill>
              </a:rPr>
              <a:t>, a tributary of the </a:t>
            </a:r>
            <a:r>
              <a:rPr lang="en-US" sz="4000" dirty="0" err="1" smtClean="0">
                <a:solidFill>
                  <a:schemeClr val="accent2">
                    <a:lumMod val="60000"/>
                    <a:lumOff val="40000"/>
                  </a:schemeClr>
                </a:solidFill>
              </a:rPr>
              <a:t>Hermus</a:t>
            </a:r>
            <a:r>
              <a:rPr lang="en-US" sz="4000" dirty="0" smtClean="0">
                <a:solidFill>
                  <a:schemeClr val="accent2">
                    <a:lumMod val="60000"/>
                    <a:lumOff val="40000"/>
                  </a:schemeClr>
                </a:solidFill>
              </a:rPr>
              <a:t>, overlooking </a:t>
            </a:r>
            <a:r>
              <a:rPr lang="en-US" sz="4000" dirty="0">
                <a:solidFill>
                  <a:schemeClr val="accent2">
                    <a:lumMod val="60000"/>
                    <a:lumOff val="40000"/>
                  </a:schemeClr>
                </a:solidFill>
              </a:rPr>
              <a:t>a fertile valley. Philadelphia was in the province of Lydia </a:t>
            </a:r>
            <a:r>
              <a:rPr lang="en-US" sz="4000" dirty="0" smtClean="0">
                <a:solidFill>
                  <a:schemeClr val="accent2">
                    <a:lumMod val="60000"/>
                    <a:lumOff val="40000"/>
                  </a:schemeClr>
                </a:solidFill>
              </a:rPr>
              <a:t>and </a:t>
            </a:r>
            <a:r>
              <a:rPr lang="en-US" sz="4000" dirty="0">
                <a:solidFill>
                  <a:schemeClr val="accent2">
                    <a:lumMod val="60000"/>
                    <a:lumOff val="40000"/>
                  </a:schemeClr>
                </a:solidFill>
              </a:rPr>
              <a:t>stood at the place where the borders of </a:t>
            </a:r>
            <a:r>
              <a:rPr lang="en-US" sz="4000" dirty="0" err="1">
                <a:solidFill>
                  <a:schemeClr val="accent2">
                    <a:lumMod val="60000"/>
                    <a:lumOff val="40000"/>
                  </a:schemeClr>
                </a:solidFill>
              </a:rPr>
              <a:t>Mysia</a:t>
            </a:r>
            <a:r>
              <a:rPr lang="en-US" sz="4000" dirty="0">
                <a:solidFill>
                  <a:schemeClr val="accent2">
                    <a:lumMod val="60000"/>
                    <a:lumOff val="40000"/>
                  </a:schemeClr>
                </a:solidFill>
              </a:rPr>
              <a:t>, Lydia, and Phrygia met. </a:t>
            </a:r>
            <a:r>
              <a:rPr lang="en-US" sz="4000" dirty="0" smtClean="0">
                <a:solidFill>
                  <a:schemeClr val="accent2">
                    <a:lumMod val="60000"/>
                    <a:lumOff val="40000"/>
                  </a:schemeClr>
                </a:solidFill>
              </a:rPr>
              <a:t>This </a:t>
            </a:r>
            <a:r>
              <a:rPr lang="en-US" sz="4000" dirty="0">
                <a:solidFill>
                  <a:schemeClr val="accent2">
                    <a:lumMod val="60000"/>
                    <a:lumOff val="40000"/>
                  </a:schemeClr>
                </a:solidFill>
              </a:rPr>
              <a:t>position made it the gateway to the East.</a:t>
            </a:r>
            <a:endParaRPr lang="en-US" sz="4000" dirty="0">
              <a:solidFill>
                <a:schemeClr val="accent2">
                  <a:lumMod val="60000"/>
                  <a:lumOff val="40000"/>
                </a:schemeClr>
              </a:solidFill>
            </a:endParaRPr>
          </a:p>
        </p:txBody>
      </p:sp>
      <p:sp>
        <p:nvSpPr>
          <p:cNvPr id="2" name="Title 1"/>
          <p:cNvSpPr>
            <a:spLocks noGrp="1"/>
          </p:cNvSpPr>
          <p:nvPr>
            <p:ph type="title"/>
          </p:nvPr>
        </p:nvSpPr>
        <p:spPr>
          <a:xfrm rot="18130995">
            <a:off x="-587783" y="1890790"/>
            <a:ext cx="3804484" cy="1376053"/>
          </a:xfrm>
        </p:spPr>
        <p:txBody>
          <a:bodyPr>
            <a:normAutofit/>
          </a:bodyPr>
          <a:lstStyle/>
          <a:p>
            <a:r>
              <a:rPr lang="en-US" sz="4000" b="1" dirty="0" smtClean="0"/>
              <a:t>Philadelphia</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0" y="429796"/>
            <a:ext cx="9135500" cy="65253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 y="429796"/>
            <a:ext cx="9134954" cy="630794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5214"/>
            <a:ext cx="9171530" cy="646263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0" y="-1"/>
            <a:ext cx="9138070" cy="695515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0" y="0"/>
            <a:ext cx="9138070" cy="69551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11429"/>
            <a:ext cx="9172469" cy="6856421"/>
          </a:xfrm>
          <a:prstGeom prst="rect">
            <a:avLst/>
          </a:prstGeom>
        </p:spPr>
      </p:pic>
      <p:pic>
        <p:nvPicPr>
          <p:cNvPr id="16" name="Picture 1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1905000"/>
            <a:ext cx="4000500" cy="5334000"/>
          </a:xfrm>
          <a:prstGeom prst="rect">
            <a:avLst/>
          </a:prstGeom>
        </p:spPr>
      </p:pic>
    </p:spTree>
    <p:extLst>
      <p:ext uri="{BB962C8B-B14F-4D97-AF65-F5344CB8AC3E}">
        <p14:creationId xmlns:p14="http://schemas.microsoft.com/office/powerpoint/2010/main" val="12069767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0"/>
            <a:ext cx="6400800" cy="6858000"/>
          </a:xfrm>
          <a:noFill/>
        </p:spPr>
        <p:txBody>
          <a:bodyPr>
            <a:normAutofit/>
          </a:bodyPr>
          <a:lstStyle/>
          <a:p>
            <a:pPr marL="0" indent="0">
              <a:buNone/>
            </a:pPr>
            <a:r>
              <a:rPr lang="en-US" sz="4000" dirty="0">
                <a:solidFill>
                  <a:schemeClr val="accent2">
                    <a:lumMod val="60000"/>
                    <a:lumOff val="40000"/>
                  </a:schemeClr>
                </a:solidFill>
              </a:rPr>
              <a:t>The city was nearly destroyed and suffered a great deal when a major earthquake hit the area in 17 A.D. Emperor Tiberius, in lieu of the damages, allowed Philadelphia to be free of taxation. Various other emperors aided the area, such as Caligula </a:t>
            </a:r>
            <a:r>
              <a:rPr lang="en-US" dirty="0" smtClean="0">
                <a:solidFill>
                  <a:schemeClr val="accent2">
                    <a:lumMod val="60000"/>
                    <a:lumOff val="40000"/>
                  </a:schemeClr>
                </a:solidFill>
              </a:rPr>
              <a:t>(37 </a:t>
            </a:r>
            <a:r>
              <a:rPr lang="en-US" dirty="0">
                <a:solidFill>
                  <a:schemeClr val="accent2">
                    <a:lumMod val="60000"/>
                    <a:lumOff val="40000"/>
                  </a:schemeClr>
                </a:solidFill>
              </a:rPr>
              <a:t>to 41 A.D</a:t>
            </a:r>
            <a:r>
              <a:rPr lang="en-US" dirty="0" smtClean="0">
                <a:solidFill>
                  <a:schemeClr val="accent2">
                    <a:lumMod val="60000"/>
                    <a:lumOff val="40000"/>
                  </a:schemeClr>
                </a:solidFill>
              </a:rPr>
              <a:t>.)</a:t>
            </a:r>
            <a:r>
              <a:rPr lang="en-US" sz="4000" dirty="0" smtClean="0">
                <a:solidFill>
                  <a:schemeClr val="accent2">
                    <a:lumMod val="60000"/>
                    <a:lumOff val="40000"/>
                  </a:schemeClr>
                </a:solidFill>
              </a:rPr>
              <a:t> and </a:t>
            </a:r>
            <a:r>
              <a:rPr lang="en-US" sz="4000" dirty="0">
                <a:solidFill>
                  <a:schemeClr val="accent2">
                    <a:lumMod val="60000"/>
                    <a:lumOff val="40000"/>
                  </a:schemeClr>
                </a:solidFill>
              </a:rPr>
              <a:t>Vespasian </a:t>
            </a:r>
            <a:r>
              <a:rPr lang="en-US" dirty="0">
                <a:solidFill>
                  <a:schemeClr val="accent2">
                    <a:lumMod val="60000"/>
                    <a:lumOff val="40000"/>
                  </a:schemeClr>
                </a:solidFill>
              </a:rPr>
              <a:t>(69 to 79 A.D</a:t>
            </a:r>
            <a:r>
              <a:rPr lang="en-US" dirty="0" smtClean="0">
                <a:solidFill>
                  <a:schemeClr val="accent2">
                    <a:lumMod val="60000"/>
                    <a:lumOff val="40000"/>
                  </a:schemeClr>
                </a:solidFill>
              </a:rPr>
              <a:t>.).</a:t>
            </a:r>
            <a:endParaRPr lang="en-US" sz="4000" dirty="0">
              <a:solidFill>
                <a:schemeClr val="accent2">
                  <a:lumMod val="60000"/>
                  <a:lumOff val="40000"/>
                </a:schemeClr>
              </a:solidFill>
            </a:endParaRPr>
          </a:p>
        </p:txBody>
      </p:sp>
      <p:sp>
        <p:nvSpPr>
          <p:cNvPr id="2" name="Title 1"/>
          <p:cNvSpPr>
            <a:spLocks noGrp="1"/>
          </p:cNvSpPr>
          <p:nvPr>
            <p:ph type="title"/>
          </p:nvPr>
        </p:nvSpPr>
        <p:spPr>
          <a:xfrm rot="18357972">
            <a:off x="-388586" y="2550830"/>
            <a:ext cx="3281170" cy="1089427"/>
          </a:xfrm>
        </p:spPr>
        <p:txBody>
          <a:bodyPr>
            <a:normAutofit/>
          </a:bodyPr>
          <a:lstStyle/>
          <a:p>
            <a:r>
              <a:rPr lang="en-US" sz="4400" b="1" dirty="0" smtClean="0"/>
              <a:t>Philadelphia</a:t>
            </a:r>
            <a:endParaRPr lang="en-US" sz="4400" dirty="0"/>
          </a:p>
        </p:txBody>
      </p:sp>
    </p:spTree>
    <p:extLst>
      <p:ext uri="{BB962C8B-B14F-4D97-AF65-F5344CB8AC3E}">
        <p14:creationId xmlns:p14="http://schemas.microsoft.com/office/powerpoint/2010/main" val="125396763"/>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8357972">
            <a:off x="-388586" y="2550830"/>
            <a:ext cx="3281170" cy="1089427"/>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z="4400" dirty="0" smtClean="0"/>
              <a:t>Philadelphia</a:t>
            </a:r>
            <a:endParaRPr lang="en-US" sz="4400" dirty="0"/>
          </a:p>
        </p:txBody>
      </p:sp>
      <p:sp>
        <p:nvSpPr>
          <p:cNvPr id="3" name="Content Placeholder 2"/>
          <p:cNvSpPr>
            <a:spLocks noGrp="1"/>
          </p:cNvSpPr>
          <p:nvPr>
            <p:ph idx="1"/>
          </p:nvPr>
        </p:nvSpPr>
        <p:spPr>
          <a:xfrm>
            <a:off x="2743200" y="1447799"/>
            <a:ext cx="6118931" cy="3505201"/>
          </a:xfrm>
          <a:noFill/>
        </p:spPr>
        <p:txBody>
          <a:bodyPr anchor="ctr">
            <a:normAutofit/>
          </a:bodyPr>
          <a:lstStyle/>
          <a:p>
            <a:pPr marL="0" indent="0">
              <a:buNone/>
            </a:pPr>
            <a:r>
              <a:rPr lang="en-US" sz="4000" b="1" dirty="0" smtClean="0">
                <a:solidFill>
                  <a:schemeClr val="accent2">
                    <a:lumMod val="60000"/>
                    <a:lumOff val="40000"/>
                  </a:schemeClr>
                </a:solidFill>
              </a:rPr>
              <a:t>Not much is left of old Philadelphia. Its ruins are engulfed in the modern city, </a:t>
            </a:r>
            <a:r>
              <a:rPr lang="en-US" sz="4000" b="1" dirty="0" err="1" smtClean="0">
                <a:solidFill>
                  <a:schemeClr val="accent2">
                    <a:lumMod val="60000"/>
                    <a:lumOff val="40000"/>
                  </a:schemeClr>
                </a:solidFill>
              </a:rPr>
              <a:t>Alaşehir</a:t>
            </a:r>
            <a:r>
              <a:rPr lang="en-US" sz="4000" b="1" dirty="0" smtClean="0">
                <a:solidFill>
                  <a:schemeClr val="accent2">
                    <a:lumMod val="60000"/>
                    <a:lumOff val="40000"/>
                  </a:schemeClr>
                </a:solidFill>
              </a:rPr>
              <a:t>.</a:t>
            </a:r>
            <a:endParaRPr lang="en-US" sz="4000" b="1" dirty="0">
              <a:solidFill>
                <a:schemeClr val="accent2">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1" y="381000"/>
            <a:ext cx="9180722" cy="6096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9155"/>
            <a:ext cx="5181600" cy="6916309"/>
          </a:xfrm>
          <a:prstGeom prst="rect">
            <a:avLst/>
          </a:prstGeom>
        </p:spPr>
      </p:pic>
    </p:spTree>
    <p:extLst>
      <p:ext uri="{BB962C8B-B14F-4D97-AF65-F5344CB8AC3E}">
        <p14:creationId xmlns:p14="http://schemas.microsoft.com/office/powerpoint/2010/main" val="288972330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Effect transition="in" filter="fade">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10816</TotalTime>
  <Words>4887</Words>
  <Application>Microsoft Office PowerPoint</Application>
  <PresentationFormat>On-screen Show (4:3)</PresentationFormat>
  <Paragraphs>240</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Thatch</vt:lpstr>
      <vt:lpstr>The Church of Philadelphia The Feeble Church – Loyalty, Revivalism</vt:lpstr>
      <vt:lpstr>Revelation 3:7-13</vt:lpstr>
      <vt:lpstr>Revelation 3:7-13</vt:lpstr>
      <vt:lpstr>Revelation 3:7-13</vt:lpstr>
      <vt:lpstr>Revelation 3:7-13</vt:lpstr>
      <vt:lpstr>Philadelphia</vt:lpstr>
      <vt:lpstr>Philadelphia</vt:lpstr>
      <vt:lpstr>Philadelphia</vt:lpstr>
      <vt:lpstr>PowerPoint Presentation</vt:lpstr>
      <vt:lpstr>The Letter</vt:lpstr>
      <vt:lpstr>PowerPoint Presentation</vt:lpstr>
      <vt:lpstr>PowerPoint Presentation</vt:lpstr>
      <vt:lpstr>PowerPoint Presentation</vt:lpstr>
      <vt:lpstr>The Great Awakening</vt:lpstr>
      <vt:lpstr>PowerPoint Presentation</vt:lpstr>
      <vt:lpstr>The First Great Awakening (1730-1770) God used passionate men to stir up life once again:</vt:lpstr>
      <vt:lpstr>The First Great Awakening (1730-1770) God used these men to stir up life once again:</vt:lpstr>
      <vt:lpstr>The First Great Awakening (1730-1770) God used passionate men to stir up life once again:</vt:lpstr>
      <vt:lpstr>The First Great Awakening (1730-1770) God used these men to stir up life once again:</vt:lpstr>
      <vt:lpstr>The First Great Awakening (1730-1770) God used these men to stir up life once again:</vt:lpstr>
      <vt:lpstr>The First Great Awakening (1730-1770) God used these men to stir up life once again:</vt:lpstr>
      <vt:lpstr>PowerPoint Presentation</vt:lpstr>
      <vt:lpstr>The Second Great Awakening 1800 - 1840</vt:lpstr>
      <vt:lpstr>PowerPoint Presentation</vt:lpstr>
      <vt:lpstr>Results of Prayer!</vt:lpstr>
      <vt:lpstr>Results of Prayer!</vt:lpstr>
      <vt:lpstr>Results of Prayer!</vt:lpstr>
      <vt:lpstr>PowerPoint Presentation</vt:lpstr>
      <vt:lpstr>The Fire Spreads!</vt:lpstr>
      <vt:lpstr>The Fire Spreads!</vt:lpstr>
      <vt:lpstr>Canada!!</vt:lpstr>
      <vt:lpstr>God used men like…</vt:lpstr>
      <vt:lpstr>On with the Letter to the Church of Philadelphia…</vt:lpstr>
      <vt:lpstr>Commendation</vt:lpstr>
      <vt:lpstr>Commendation</vt:lpstr>
      <vt:lpstr>Commendation</vt:lpstr>
      <vt:lpstr>Commendation</vt:lpstr>
      <vt:lpstr>Some Reasons for a Pre-Tribulation Rapture (or caught away event) </vt:lpstr>
      <vt:lpstr>Some Reasons for a Pre-Tribulation Rapture (or caught away event) </vt:lpstr>
      <vt:lpstr>Some Reasons for a Pre-Tribulation Rapture (or caught away event) </vt:lpstr>
      <vt:lpstr>Some Reasons for a Mid-Tribulation Rapture (or caught away event) </vt:lpstr>
      <vt:lpstr>Some Reasons for a Mid-Tribulation Rapture (or caught away event) </vt:lpstr>
      <vt:lpstr>Some Reasons for a Mid-Tribulation Rapture (or caught away event) </vt:lpstr>
      <vt:lpstr>Warning!</vt:lpstr>
      <vt:lpstr>The Letter</vt:lpstr>
      <vt:lpstr>The Letter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of Philadelphia</dc:title>
  <dc:creator>Paige</dc:creator>
  <cp:lastModifiedBy>Paige</cp:lastModifiedBy>
  <cp:revision>196</cp:revision>
  <dcterms:created xsi:type="dcterms:W3CDTF">2017-10-10T20:12:24Z</dcterms:created>
  <dcterms:modified xsi:type="dcterms:W3CDTF">2017-11-05T08:59:22Z</dcterms:modified>
</cp:coreProperties>
</file>