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301" r:id="rId42"/>
    <p:sldId id="302" r:id="rId43"/>
    <p:sldId id="299" r:id="rId44"/>
    <p:sldId id="300" r:id="rId45"/>
    <p:sldId id="304" r:id="rId46"/>
    <p:sldId id="303" r:id="rId47"/>
    <p:sldId id="307" r:id="rId48"/>
    <p:sldId id="305"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2C78C"/>
    <a:srgbClr val="FDC3A4"/>
    <a:srgbClr val="C8EFFD"/>
    <a:srgbClr val="FFF7F3"/>
    <a:srgbClr val="DEF6FE"/>
    <a:srgbClr val="5D2303"/>
    <a:srgbClr val="8B3403"/>
    <a:srgbClr val="CA4B05"/>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493D3-62A6-4B8A-9176-8AD9ECA65985}" type="doc">
      <dgm:prSet loTypeId="urn:microsoft.com/office/officeart/2005/8/layout/hProcess9" loCatId="process" qsTypeId="urn:microsoft.com/office/officeart/2005/8/quickstyle/simple5" qsCatId="simple" csTypeId="urn:microsoft.com/office/officeart/2005/8/colors/colorful1" csCatId="colorful" phldr="1"/>
      <dgm:spPr/>
    </dgm:pt>
    <dgm:pt modelId="{3124DFFE-3CDC-400B-9FFD-2EB353786C79}">
      <dgm:prSet phldrT="[Text]"/>
      <dgm:spPr/>
      <dgm:t>
        <a:bodyPr/>
        <a:lstStyle/>
        <a:p>
          <a:r>
            <a:rPr lang="en-US" b="1" dirty="0" smtClean="0"/>
            <a:t>Ephesus</a:t>
          </a:r>
        </a:p>
        <a:p>
          <a:r>
            <a:rPr lang="en-US" b="1" dirty="0" smtClean="0"/>
            <a:t>29-100AD</a:t>
          </a:r>
          <a:endParaRPr lang="en-US" b="1" dirty="0"/>
        </a:p>
      </dgm:t>
    </dgm:pt>
    <dgm:pt modelId="{683020A0-0F2E-4400-892F-32A1FBC549E4}" type="parTrans" cxnId="{D7643E64-1B8F-4649-8B25-367AD11ED7DD}">
      <dgm:prSet/>
      <dgm:spPr/>
      <dgm:t>
        <a:bodyPr/>
        <a:lstStyle/>
        <a:p>
          <a:endParaRPr lang="en-US"/>
        </a:p>
      </dgm:t>
    </dgm:pt>
    <dgm:pt modelId="{092A6756-31F4-4BBA-B44E-59E60BE405CC}" type="sibTrans" cxnId="{D7643E64-1B8F-4649-8B25-367AD11ED7DD}">
      <dgm:prSet/>
      <dgm:spPr/>
      <dgm:t>
        <a:bodyPr/>
        <a:lstStyle/>
        <a:p>
          <a:endParaRPr lang="en-US"/>
        </a:p>
      </dgm:t>
    </dgm:pt>
    <dgm:pt modelId="{43A476DE-F978-49B8-84C4-A2BAD3C6702B}">
      <dgm:prSet phldrT="[Text]"/>
      <dgm:spPr/>
      <dgm:t>
        <a:bodyPr/>
        <a:lstStyle/>
        <a:p>
          <a:r>
            <a:rPr lang="en-US" b="1" dirty="0" smtClean="0"/>
            <a:t>Smyrna</a:t>
          </a:r>
        </a:p>
        <a:p>
          <a:r>
            <a:rPr lang="en-US" b="1" dirty="0" smtClean="0"/>
            <a:t>100-313AD</a:t>
          </a:r>
          <a:endParaRPr lang="en-US" b="1" dirty="0"/>
        </a:p>
      </dgm:t>
    </dgm:pt>
    <dgm:pt modelId="{5D178E1D-F967-4DB5-9087-AF081D7AF004}" type="parTrans" cxnId="{66B0F02F-9843-49DA-81A6-2E214A74CC92}">
      <dgm:prSet/>
      <dgm:spPr/>
      <dgm:t>
        <a:bodyPr/>
        <a:lstStyle/>
        <a:p>
          <a:endParaRPr lang="en-US"/>
        </a:p>
      </dgm:t>
    </dgm:pt>
    <dgm:pt modelId="{22BBB525-A18C-4F38-A3C4-2B751F99B526}" type="sibTrans" cxnId="{66B0F02F-9843-49DA-81A6-2E214A74CC92}">
      <dgm:prSet/>
      <dgm:spPr/>
      <dgm:t>
        <a:bodyPr/>
        <a:lstStyle/>
        <a:p>
          <a:endParaRPr lang="en-US"/>
        </a:p>
      </dgm:t>
    </dgm:pt>
    <dgm:pt modelId="{FD57D201-63B2-4EA8-BBCB-F72D7392C655}">
      <dgm:prSet phldrT="[Text]"/>
      <dgm:spPr/>
      <dgm:t>
        <a:bodyPr/>
        <a:lstStyle/>
        <a:p>
          <a:r>
            <a:rPr lang="en-US" b="1" dirty="0" err="1" smtClean="0"/>
            <a:t>Pergamos</a:t>
          </a:r>
          <a:endParaRPr lang="en-US" b="1" dirty="0" smtClean="0"/>
        </a:p>
        <a:p>
          <a:r>
            <a:rPr lang="en-US" b="1" dirty="0" smtClean="0"/>
            <a:t>314-520AD</a:t>
          </a:r>
          <a:endParaRPr lang="en-US" b="1" dirty="0"/>
        </a:p>
      </dgm:t>
    </dgm:pt>
    <dgm:pt modelId="{F7EA0103-3C96-4FA3-A2BB-0E663CFC9F58}" type="parTrans" cxnId="{EAE22811-764F-4D07-8583-A4EA7A6341AB}">
      <dgm:prSet/>
      <dgm:spPr/>
      <dgm:t>
        <a:bodyPr/>
        <a:lstStyle/>
        <a:p>
          <a:endParaRPr lang="en-US"/>
        </a:p>
      </dgm:t>
    </dgm:pt>
    <dgm:pt modelId="{E13AFAFA-0254-48BE-86ED-2D262CC31AA3}" type="sibTrans" cxnId="{EAE22811-764F-4D07-8583-A4EA7A6341AB}">
      <dgm:prSet/>
      <dgm:spPr/>
      <dgm:t>
        <a:bodyPr/>
        <a:lstStyle/>
        <a:p>
          <a:endParaRPr lang="en-US"/>
        </a:p>
      </dgm:t>
    </dgm:pt>
    <dgm:pt modelId="{9A631A3E-A8CE-4B3D-8D7B-3B55B2BA9CDF}">
      <dgm:prSet phldrT="[Text]"/>
      <dgm:spPr/>
      <dgm:t>
        <a:bodyPr/>
        <a:lstStyle/>
        <a:p>
          <a:r>
            <a:rPr lang="en-US" b="1" dirty="0" smtClean="0"/>
            <a:t>Thyatira</a:t>
          </a:r>
        </a:p>
        <a:p>
          <a:r>
            <a:rPr lang="en-US" b="1" dirty="0" smtClean="0"/>
            <a:t>540-1517AD</a:t>
          </a:r>
          <a:endParaRPr lang="en-US" b="1" dirty="0"/>
        </a:p>
      </dgm:t>
    </dgm:pt>
    <dgm:pt modelId="{0FFA3219-B3E3-4082-8788-D6ED0DCDA4D9}" type="parTrans" cxnId="{10634EFD-5CB3-44E2-AA44-3A8D7C88E069}">
      <dgm:prSet/>
      <dgm:spPr/>
      <dgm:t>
        <a:bodyPr/>
        <a:lstStyle/>
        <a:p>
          <a:endParaRPr lang="en-US"/>
        </a:p>
      </dgm:t>
    </dgm:pt>
    <dgm:pt modelId="{17C7F3FF-8658-45A9-8D79-08FB819A9C57}" type="sibTrans" cxnId="{10634EFD-5CB3-44E2-AA44-3A8D7C88E069}">
      <dgm:prSet/>
      <dgm:spPr/>
      <dgm:t>
        <a:bodyPr/>
        <a:lstStyle/>
        <a:p>
          <a:endParaRPr lang="en-US"/>
        </a:p>
      </dgm:t>
    </dgm:pt>
    <dgm:pt modelId="{235F28CD-E30B-4B28-9CAB-31A13907D5D2}">
      <dgm:prSet phldrT="[Text]"/>
      <dgm:spPr/>
      <dgm:t>
        <a:bodyPr/>
        <a:lstStyle/>
        <a:p>
          <a:r>
            <a:rPr lang="en-US" b="1" dirty="0" smtClean="0"/>
            <a:t>Sardis</a:t>
          </a:r>
        </a:p>
        <a:p>
          <a:r>
            <a:rPr lang="en-US" b="1" dirty="0" smtClean="0"/>
            <a:t>1517-1720AD</a:t>
          </a:r>
          <a:endParaRPr lang="en-US" b="1" dirty="0"/>
        </a:p>
      </dgm:t>
    </dgm:pt>
    <dgm:pt modelId="{A15E7657-2DF8-4106-9899-010AA39ADC2E}" type="parTrans" cxnId="{3064CFA6-4DE9-4713-87E7-9A997A02469E}">
      <dgm:prSet/>
      <dgm:spPr/>
      <dgm:t>
        <a:bodyPr/>
        <a:lstStyle/>
        <a:p>
          <a:endParaRPr lang="en-US"/>
        </a:p>
      </dgm:t>
    </dgm:pt>
    <dgm:pt modelId="{3CD9DA05-B7BB-4E9A-9183-EFC4016ABA84}" type="sibTrans" cxnId="{3064CFA6-4DE9-4713-87E7-9A997A02469E}">
      <dgm:prSet/>
      <dgm:spPr/>
      <dgm:t>
        <a:bodyPr/>
        <a:lstStyle/>
        <a:p>
          <a:endParaRPr lang="en-US"/>
        </a:p>
      </dgm:t>
    </dgm:pt>
    <dgm:pt modelId="{97F13842-C0B6-4228-ADDA-ED2D3CECD2D1}" type="pres">
      <dgm:prSet presAssocID="{43E493D3-62A6-4B8A-9176-8AD9ECA65985}" presName="CompostProcess" presStyleCnt="0">
        <dgm:presLayoutVars>
          <dgm:dir/>
          <dgm:resizeHandles val="exact"/>
        </dgm:presLayoutVars>
      </dgm:prSet>
      <dgm:spPr/>
    </dgm:pt>
    <dgm:pt modelId="{D447C973-F0EC-4E3B-900D-0F057587FFF4}" type="pres">
      <dgm:prSet presAssocID="{43E493D3-62A6-4B8A-9176-8AD9ECA65985}" presName="arrow" presStyleLbl="bgShp" presStyleIdx="0" presStyleCnt="1"/>
      <dgm:spPr/>
    </dgm:pt>
    <dgm:pt modelId="{00D56F68-2945-4026-812A-1329ACBA7C8C}" type="pres">
      <dgm:prSet presAssocID="{43E493D3-62A6-4B8A-9176-8AD9ECA65985}" presName="linearProcess" presStyleCnt="0"/>
      <dgm:spPr/>
    </dgm:pt>
    <dgm:pt modelId="{D6892477-C006-4482-9057-65DBD44DB4B8}" type="pres">
      <dgm:prSet presAssocID="{3124DFFE-3CDC-400B-9FFD-2EB353786C79}" presName="textNode" presStyleLbl="node1" presStyleIdx="0" presStyleCnt="5">
        <dgm:presLayoutVars>
          <dgm:bulletEnabled val="1"/>
        </dgm:presLayoutVars>
      </dgm:prSet>
      <dgm:spPr/>
      <dgm:t>
        <a:bodyPr/>
        <a:lstStyle/>
        <a:p>
          <a:endParaRPr lang="en-US"/>
        </a:p>
      </dgm:t>
    </dgm:pt>
    <dgm:pt modelId="{A886989F-D8BA-473B-AAD4-490116AC239A}" type="pres">
      <dgm:prSet presAssocID="{092A6756-31F4-4BBA-B44E-59E60BE405CC}" presName="sibTrans" presStyleCnt="0"/>
      <dgm:spPr/>
    </dgm:pt>
    <dgm:pt modelId="{85A604C3-67E8-49E7-8C5D-03F00C7437B7}" type="pres">
      <dgm:prSet presAssocID="{43A476DE-F978-49B8-84C4-A2BAD3C6702B}" presName="textNode" presStyleLbl="node1" presStyleIdx="1" presStyleCnt="5">
        <dgm:presLayoutVars>
          <dgm:bulletEnabled val="1"/>
        </dgm:presLayoutVars>
      </dgm:prSet>
      <dgm:spPr/>
      <dgm:t>
        <a:bodyPr/>
        <a:lstStyle/>
        <a:p>
          <a:endParaRPr lang="en-US"/>
        </a:p>
      </dgm:t>
    </dgm:pt>
    <dgm:pt modelId="{BACFC08A-497A-45DE-ACCF-3D5DEA09A5C8}" type="pres">
      <dgm:prSet presAssocID="{22BBB525-A18C-4F38-A3C4-2B751F99B526}" presName="sibTrans" presStyleCnt="0"/>
      <dgm:spPr/>
    </dgm:pt>
    <dgm:pt modelId="{71CE99E8-F8F3-424C-961D-DE156120EE39}" type="pres">
      <dgm:prSet presAssocID="{FD57D201-63B2-4EA8-BBCB-F72D7392C655}" presName="textNode" presStyleLbl="node1" presStyleIdx="2" presStyleCnt="5">
        <dgm:presLayoutVars>
          <dgm:bulletEnabled val="1"/>
        </dgm:presLayoutVars>
      </dgm:prSet>
      <dgm:spPr/>
      <dgm:t>
        <a:bodyPr/>
        <a:lstStyle/>
        <a:p>
          <a:endParaRPr lang="en-US"/>
        </a:p>
      </dgm:t>
    </dgm:pt>
    <dgm:pt modelId="{D60F1405-8D82-49E1-BF8D-B611EB566601}" type="pres">
      <dgm:prSet presAssocID="{E13AFAFA-0254-48BE-86ED-2D262CC31AA3}" presName="sibTrans" presStyleCnt="0"/>
      <dgm:spPr/>
    </dgm:pt>
    <dgm:pt modelId="{7DE0FE79-FBDE-487C-BED3-D7EC44F2179A}" type="pres">
      <dgm:prSet presAssocID="{9A631A3E-A8CE-4B3D-8D7B-3B55B2BA9CDF}" presName="textNode" presStyleLbl="node1" presStyleIdx="3" presStyleCnt="5">
        <dgm:presLayoutVars>
          <dgm:bulletEnabled val="1"/>
        </dgm:presLayoutVars>
      </dgm:prSet>
      <dgm:spPr/>
      <dgm:t>
        <a:bodyPr/>
        <a:lstStyle/>
        <a:p>
          <a:endParaRPr lang="en-US"/>
        </a:p>
      </dgm:t>
    </dgm:pt>
    <dgm:pt modelId="{3114A88D-C110-498C-943F-3D8C64EFC9A2}" type="pres">
      <dgm:prSet presAssocID="{17C7F3FF-8658-45A9-8D79-08FB819A9C57}" presName="sibTrans" presStyleCnt="0"/>
      <dgm:spPr/>
    </dgm:pt>
    <dgm:pt modelId="{D1C6A662-CEA3-4EA6-8D47-857CA15C3D48}" type="pres">
      <dgm:prSet presAssocID="{235F28CD-E30B-4B28-9CAB-31A13907D5D2}" presName="textNode" presStyleLbl="node1" presStyleIdx="4" presStyleCnt="5">
        <dgm:presLayoutVars>
          <dgm:bulletEnabled val="1"/>
        </dgm:presLayoutVars>
      </dgm:prSet>
      <dgm:spPr/>
      <dgm:t>
        <a:bodyPr/>
        <a:lstStyle/>
        <a:p>
          <a:endParaRPr lang="en-US"/>
        </a:p>
      </dgm:t>
    </dgm:pt>
  </dgm:ptLst>
  <dgm:cxnLst>
    <dgm:cxn modelId="{73988D23-6693-40A1-A1A6-00CEB728BC21}" type="presOf" srcId="{235F28CD-E30B-4B28-9CAB-31A13907D5D2}" destId="{D1C6A662-CEA3-4EA6-8D47-857CA15C3D48}" srcOrd="0" destOrd="0" presId="urn:microsoft.com/office/officeart/2005/8/layout/hProcess9"/>
    <dgm:cxn modelId="{EAE22811-764F-4D07-8583-A4EA7A6341AB}" srcId="{43E493D3-62A6-4B8A-9176-8AD9ECA65985}" destId="{FD57D201-63B2-4EA8-BBCB-F72D7392C655}" srcOrd="2" destOrd="0" parTransId="{F7EA0103-3C96-4FA3-A2BB-0E663CFC9F58}" sibTransId="{E13AFAFA-0254-48BE-86ED-2D262CC31AA3}"/>
    <dgm:cxn modelId="{0BC2DE91-EAE6-4A41-BFC0-07ECB8E9F1A7}" type="presOf" srcId="{43A476DE-F978-49B8-84C4-A2BAD3C6702B}" destId="{85A604C3-67E8-49E7-8C5D-03F00C7437B7}" srcOrd="0" destOrd="0" presId="urn:microsoft.com/office/officeart/2005/8/layout/hProcess9"/>
    <dgm:cxn modelId="{B4891984-4743-48B9-98D5-33CC387A780C}" type="presOf" srcId="{9A631A3E-A8CE-4B3D-8D7B-3B55B2BA9CDF}" destId="{7DE0FE79-FBDE-487C-BED3-D7EC44F2179A}" srcOrd="0" destOrd="0" presId="urn:microsoft.com/office/officeart/2005/8/layout/hProcess9"/>
    <dgm:cxn modelId="{B023C376-5FBF-41C9-B02A-90428F75F027}" type="presOf" srcId="{3124DFFE-3CDC-400B-9FFD-2EB353786C79}" destId="{D6892477-C006-4482-9057-65DBD44DB4B8}" srcOrd="0" destOrd="0" presId="urn:microsoft.com/office/officeart/2005/8/layout/hProcess9"/>
    <dgm:cxn modelId="{66B0F02F-9843-49DA-81A6-2E214A74CC92}" srcId="{43E493D3-62A6-4B8A-9176-8AD9ECA65985}" destId="{43A476DE-F978-49B8-84C4-A2BAD3C6702B}" srcOrd="1" destOrd="0" parTransId="{5D178E1D-F967-4DB5-9087-AF081D7AF004}" sibTransId="{22BBB525-A18C-4F38-A3C4-2B751F99B526}"/>
    <dgm:cxn modelId="{10634EFD-5CB3-44E2-AA44-3A8D7C88E069}" srcId="{43E493D3-62A6-4B8A-9176-8AD9ECA65985}" destId="{9A631A3E-A8CE-4B3D-8D7B-3B55B2BA9CDF}" srcOrd="3" destOrd="0" parTransId="{0FFA3219-B3E3-4082-8788-D6ED0DCDA4D9}" sibTransId="{17C7F3FF-8658-45A9-8D79-08FB819A9C57}"/>
    <dgm:cxn modelId="{5B548CDE-B38D-46E3-8917-5A884BE8E7A6}" type="presOf" srcId="{43E493D3-62A6-4B8A-9176-8AD9ECA65985}" destId="{97F13842-C0B6-4228-ADDA-ED2D3CECD2D1}" srcOrd="0" destOrd="0" presId="urn:microsoft.com/office/officeart/2005/8/layout/hProcess9"/>
    <dgm:cxn modelId="{86AD41EB-8928-4BAD-8ADC-AD9F6442DA38}" type="presOf" srcId="{FD57D201-63B2-4EA8-BBCB-F72D7392C655}" destId="{71CE99E8-F8F3-424C-961D-DE156120EE39}" srcOrd="0" destOrd="0" presId="urn:microsoft.com/office/officeart/2005/8/layout/hProcess9"/>
    <dgm:cxn modelId="{3064CFA6-4DE9-4713-87E7-9A997A02469E}" srcId="{43E493D3-62A6-4B8A-9176-8AD9ECA65985}" destId="{235F28CD-E30B-4B28-9CAB-31A13907D5D2}" srcOrd="4" destOrd="0" parTransId="{A15E7657-2DF8-4106-9899-010AA39ADC2E}" sibTransId="{3CD9DA05-B7BB-4E9A-9183-EFC4016ABA84}"/>
    <dgm:cxn modelId="{D7643E64-1B8F-4649-8B25-367AD11ED7DD}" srcId="{43E493D3-62A6-4B8A-9176-8AD9ECA65985}" destId="{3124DFFE-3CDC-400B-9FFD-2EB353786C79}" srcOrd="0" destOrd="0" parTransId="{683020A0-0F2E-4400-892F-32A1FBC549E4}" sibTransId="{092A6756-31F4-4BBA-B44E-59E60BE405CC}"/>
    <dgm:cxn modelId="{78C1A2A9-0984-4AF5-ABFF-9DAD163837A6}" type="presParOf" srcId="{97F13842-C0B6-4228-ADDA-ED2D3CECD2D1}" destId="{D447C973-F0EC-4E3B-900D-0F057587FFF4}" srcOrd="0" destOrd="0" presId="urn:microsoft.com/office/officeart/2005/8/layout/hProcess9"/>
    <dgm:cxn modelId="{C2056280-4F3B-4A9B-8FC1-1579349FEE1E}" type="presParOf" srcId="{97F13842-C0B6-4228-ADDA-ED2D3CECD2D1}" destId="{00D56F68-2945-4026-812A-1329ACBA7C8C}" srcOrd="1" destOrd="0" presId="urn:microsoft.com/office/officeart/2005/8/layout/hProcess9"/>
    <dgm:cxn modelId="{94565BDE-AF0D-40B0-8A65-B1361BA5F220}" type="presParOf" srcId="{00D56F68-2945-4026-812A-1329ACBA7C8C}" destId="{D6892477-C006-4482-9057-65DBD44DB4B8}" srcOrd="0" destOrd="0" presId="urn:microsoft.com/office/officeart/2005/8/layout/hProcess9"/>
    <dgm:cxn modelId="{3781CF14-0C0E-4869-A1E7-EEDABB8CE5D0}" type="presParOf" srcId="{00D56F68-2945-4026-812A-1329ACBA7C8C}" destId="{A886989F-D8BA-473B-AAD4-490116AC239A}" srcOrd="1" destOrd="0" presId="urn:microsoft.com/office/officeart/2005/8/layout/hProcess9"/>
    <dgm:cxn modelId="{683F3D8E-A528-4E09-8926-2945B53A1CF9}" type="presParOf" srcId="{00D56F68-2945-4026-812A-1329ACBA7C8C}" destId="{85A604C3-67E8-49E7-8C5D-03F00C7437B7}" srcOrd="2" destOrd="0" presId="urn:microsoft.com/office/officeart/2005/8/layout/hProcess9"/>
    <dgm:cxn modelId="{9C162151-66E4-40F6-8470-582FC62A20BE}" type="presParOf" srcId="{00D56F68-2945-4026-812A-1329ACBA7C8C}" destId="{BACFC08A-497A-45DE-ACCF-3D5DEA09A5C8}" srcOrd="3" destOrd="0" presId="urn:microsoft.com/office/officeart/2005/8/layout/hProcess9"/>
    <dgm:cxn modelId="{C46B7C3C-A3D4-4C78-9AD6-ACD49E89D2FB}" type="presParOf" srcId="{00D56F68-2945-4026-812A-1329ACBA7C8C}" destId="{71CE99E8-F8F3-424C-961D-DE156120EE39}" srcOrd="4" destOrd="0" presId="urn:microsoft.com/office/officeart/2005/8/layout/hProcess9"/>
    <dgm:cxn modelId="{94692514-25B8-4B8B-A0F5-483AD35512C2}" type="presParOf" srcId="{00D56F68-2945-4026-812A-1329ACBA7C8C}" destId="{D60F1405-8D82-49E1-BF8D-B611EB566601}" srcOrd="5" destOrd="0" presId="urn:microsoft.com/office/officeart/2005/8/layout/hProcess9"/>
    <dgm:cxn modelId="{D5A91361-381E-4B41-A572-110454EEC80C}" type="presParOf" srcId="{00D56F68-2945-4026-812A-1329ACBA7C8C}" destId="{7DE0FE79-FBDE-487C-BED3-D7EC44F2179A}" srcOrd="6" destOrd="0" presId="urn:microsoft.com/office/officeart/2005/8/layout/hProcess9"/>
    <dgm:cxn modelId="{D5AB38EF-469C-4651-968F-A63E806EFA68}" type="presParOf" srcId="{00D56F68-2945-4026-812A-1329ACBA7C8C}" destId="{3114A88D-C110-498C-943F-3D8C64EFC9A2}" srcOrd="7" destOrd="0" presId="urn:microsoft.com/office/officeart/2005/8/layout/hProcess9"/>
    <dgm:cxn modelId="{5D447499-505B-4B82-A8AD-263D6217F834}" type="presParOf" srcId="{00D56F68-2945-4026-812A-1329ACBA7C8C}" destId="{D1C6A662-CEA3-4EA6-8D47-857CA15C3D4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2B1B01-3D04-4449-B165-8492C2EB8CB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B1B01-3D04-4449-B165-8492C2EB8CB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E2B1B01-3D04-4449-B165-8492C2EB8CB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2B1B01-3D04-4449-B165-8492C2EB8CB7}"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2B1B01-3D04-4449-B165-8492C2EB8CB7}"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B1B01-3D04-4449-B165-8492C2EB8CB7}"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B1B01-3D04-4449-B165-8492C2EB8CB7}"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E2B1B01-3D04-4449-B165-8492C2EB8CB7}" type="datetimeFigureOut">
              <a:rPr lang="en-US" smtClean="0"/>
              <a:t>10/15/2017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7E86432-CF9C-4711-AFA2-5FFC3E3600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B1B01-3D04-4449-B165-8492C2EB8CB7}"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E2B1B01-3D04-4449-B165-8492C2EB8CB7}" type="datetimeFigureOut">
              <a:rPr lang="en-US" smtClean="0"/>
              <a:t>10/15/2017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7E86432-CF9C-4711-AFA2-5FFC3E3600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jpe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72591" y="1685131"/>
            <a:ext cx="5426129" cy="1364146"/>
          </a:xfrm>
        </p:spPr>
        <p:txBody>
          <a:bodyPr/>
          <a:lstStyle/>
          <a:p>
            <a:pPr marL="0" marR="0">
              <a:lnSpc>
                <a:spcPct val="115000"/>
              </a:lnSpc>
              <a:spcBef>
                <a:spcPts val="0"/>
              </a:spcBef>
              <a:spcAft>
                <a:spcPts val="1000"/>
              </a:spcAft>
            </a:pPr>
            <a:r>
              <a:rPr lang="en-US" sz="4000" b="1" dirty="0">
                <a:latin typeface="Calibri"/>
                <a:ea typeface="Calibri"/>
                <a:cs typeface="Times New Roman"/>
              </a:rPr>
              <a:t>The Church of </a:t>
            </a:r>
            <a:r>
              <a:rPr lang="en-US" sz="4000" b="1" dirty="0" smtClean="0">
                <a:latin typeface="Calibri"/>
                <a:ea typeface="Calibri"/>
                <a:cs typeface="Times New Roman"/>
              </a:rPr>
              <a:t>Sardis</a:t>
            </a:r>
            <a:br>
              <a:rPr lang="en-US" sz="4000" b="1" dirty="0" smtClean="0">
                <a:latin typeface="Calibri"/>
                <a:ea typeface="Calibri"/>
                <a:cs typeface="Times New Roman"/>
              </a:rPr>
            </a:br>
            <a:r>
              <a:rPr lang="en-US" sz="2800" dirty="0" smtClean="0">
                <a:latin typeface="Calibri"/>
                <a:ea typeface="Calibri"/>
                <a:cs typeface="Times New Roman"/>
              </a:rPr>
              <a:t>The Fruitless/dead </a:t>
            </a:r>
            <a:r>
              <a:rPr lang="en-US" sz="2800" dirty="0">
                <a:latin typeface="Calibri"/>
                <a:ea typeface="Calibri"/>
                <a:cs typeface="Times New Roman"/>
              </a:rPr>
              <a:t>Church</a:t>
            </a:r>
            <a:endParaRPr lang="en-US" sz="4000" dirty="0"/>
          </a:p>
        </p:txBody>
      </p:sp>
      <p:sp>
        <p:nvSpPr>
          <p:cNvPr id="3" name="Subtitle 2"/>
          <p:cNvSpPr>
            <a:spLocks noGrp="1"/>
          </p:cNvSpPr>
          <p:nvPr>
            <p:ph type="subTitle" idx="1"/>
          </p:nvPr>
        </p:nvSpPr>
        <p:spPr>
          <a:xfrm rot="19140000">
            <a:off x="1948823" y="2592159"/>
            <a:ext cx="6511131" cy="1871119"/>
          </a:xfrm>
        </p:spPr>
        <p:txBody>
          <a:bodyPr>
            <a:normAutofit/>
          </a:bodyPr>
          <a:lstStyle/>
          <a:p>
            <a:r>
              <a:rPr lang="en-US" sz="2400" b="1" u="sng" cap="none" spc="0" dirty="0" smtClean="0"/>
              <a:t>Lesson 9</a:t>
            </a:r>
            <a:r>
              <a:rPr lang="en-US" sz="2400" b="1" cap="none" spc="0" dirty="0" smtClean="0"/>
              <a:t> in </a:t>
            </a:r>
            <a:r>
              <a:rPr lang="en-US" sz="2400" b="1" i="1" cap="none" spc="0" dirty="0" smtClean="0"/>
              <a:t>When Are We Now?</a:t>
            </a:r>
          </a:p>
          <a:p>
            <a:r>
              <a:rPr lang="en-US" sz="2400" b="1" cap="none" spc="0" dirty="0" smtClean="0"/>
              <a:t>The first of three </a:t>
            </a:r>
            <a:r>
              <a:rPr lang="en-US" sz="2400" b="1" cap="none" spc="0" dirty="0"/>
              <a:t>s</a:t>
            </a:r>
            <a:r>
              <a:rPr lang="en-US" sz="2400" b="1" cap="none" spc="0" dirty="0" smtClean="0"/>
              <a:t>tudies of</a:t>
            </a:r>
          </a:p>
          <a:p>
            <a:r>
              <a:rPr lang="en-US" sz="2400" b="1" i="1" cap="none" spc="0" dirty="0" smtClean="0"/>
              <a:t>The Revelation of Jesus Christ</a:t>
            </a:r>
            <a:r>
              <a:rPr lang="en-US" sz="2400" b="1" cap="none" spc="0" dirty="0" smtClean="0"/>
              <a:t> </a:t>
            </a:r>
          </a:p>
          <a:p>
            <a:r>
              <a:rPr lang="en-US" sz="2000" b="1" cap="none" spc="0" dirty="0"/>
              <a:t>b</a:t>
            </a:r>
            <a:r>
              <a:rPr lang="en-US" sz="2000" b="1" cap="none" spc="0" dirty="0" smtClean="0"/>
              <a:t>y Paige Ramsey</a:t>
            </a:r>
          </a:p>
          <a:p>
            <a:endParaRPr lang="en-US" dirty="0"/>
          </a:p>
        </p:txBody>
      </p:sp>
    </p:spTree>
    <p:extLst>
      <p:ext uri="{BB962C8B-B14F-4D97-AF65-F5344CB8AC3E}">
        <p14:creationId xmlns:p14="http://schemas.microsoft.com/office/powerpoint/2010/main" val="336596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9768" y="17023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1981200" y="685800"/>
            <a:ext cx="7010400" cy="5562600"/>
          </a:xfrm>
          <a:solidFill>
            <a:srgbClr val="FFFFFF">
              <a:alpha val="60000"/>
            </a:srgbClr>
          </a:solidFill>
        </p:spPr>
        <p:txBody>
          <a:bodyPr>
            <a:noAutofit/>
          </a:bodyPr>
          <a:lstStyle/>
          <a:p>
            <a:pPr>
              <a:spcBef>
                <a:spcPts val="0"/>
              </a:spcBef>
            </a:pPr>
            <a:r>
              <a:rPr lang="en-US" sz="4000" cap="none" spc="0" dirty="0">
                <a:latin typeface="Calibri"/>
                <a:ea typeface="Calibri"/>
                <a:cs typeface="Times New Roman"/>
              </a:rPr>
              <a:t>Perhaps the Lord mentions this aspect of Himself </a:t>
            </a:r>
            <a:r>
              <a:rPr lang="en-US" sz="3200" cap="none" spc="0" dirty="0">
                <a:latin typeface="Calibri"/>
                <a:ea typeface="Calibri"/>
                <a:cs typeface="Times New Roman"/>
              </a:rPr>
              <a:t>(He who has the seven Spirits of God) </a:t>
            </a:r>
            <a:r>
              <a:rPr lang="en-US" sz="4000" cap="none" spc="0" dirty="0">
                <a:latin typeface="Calibri"/>
                <a:ea typeface="Calibri"/>
                <a:cs typeface="Times New Roman"/>
              </a:rPr>
              <a:t>because this church was dead – there was no evidence of the Spirit working in any capacity. The Lord wants us to be part of a living church – where the Spirit is at work in the congregation.</a:t>
            </a:r>
            <a:endParaRPr lang="en-US" sz="2800" cap="none" spc="0" dirty="0">
              <a:latin typeface="Calibri"/>
              <a:ea typeface="Calibri"/>
              <a:cs typeface="Times New Roman"/>
            </a:endParaRPr>
          </a:p>
        </p:txBody>
      </p:sp>
    </p:spTree>
    <p:extLst>
      <p:ext uri="{BB962C8B-B14F-4D97-AF65-F5344CB8AC3E}">
        <p14:creationId xmlns:p14="http://schemas.microsoft.com/office/powerpoint/2010/main" val="265067700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4349" y="1778598"/>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2057400" y="1600200"/>
            <a:ext cx="6400800" cy="4419600"/>
          </a:xfrm>
          <a:solidFill>
            <a:srgbClr val="FFFFFF">
              <a:alpha val="60000"/>
            </a:srgbClr>
          </a:solidFill>
        </p:spPr>
        <p:txBody>
          <a:bodyPr>
            <a:noAutofit/>
          </a:bodyPr>
          <a:lstStyle/>
          <a:p>
            <a:pPr>
              <a:spcBef>
                <a:spcPts val="0"/>
              </a:spcBef>
            </a:pPr>
            <a:r>
              <a:rPr lang="en-US" sz="4000" cap="none" spc="0" dirty="0">
                <a:latin typeface="Calibri"/>
                <a:ea typeface="Calibri"/>
                <a:cs typeface="Times New Roman"/>
              </a:rPr>
              <a:t>In his letter to the Romans, Paul shares with us the seven Grace Gifts of the Spirit, and lists them </a:t>
            </a:r>
            <a:r>
              <a:rPr lang="en-US" sz="4000" cap="none" spc="0" dirty="0" smtClean="0">
                <a:latin typeface="Calibri"/>
                <a:ea typeface="Calibri"/>
                <a:cs typeface="Times New Roman"/>
              </a:rPr>
              <a:t>as: </a:t>
            </a:r>
            <a:r>
              <a:rPr lang="en-US" sz="4000" b="1" cap="none" spc="0" dirty="0">
                <a:latin typeface="Calibri"/>
                <a:ea typeface="Calibri"/>
                <a:cs typeface="Times New Roman"/>
              </a:rPr>
              <a:t>Prophecy</a:t>
            </a:r>
            <a:r>
              <a:rPr lang="en-US" sz="4000" cap="none" spc="0" dirty="0">
                <a:latin typeface="Calibri"/>
                <a:ea typeface="Calibri"/>
                <a:cs typeface="Times New Roman"/>
              </a:rPr>
              <a:t>, </a:t>
            </a:r>
            <a:r>
              <a:rPr lang="en-US" sz="4000" b="1" cap="none" spc="0" dirty="0">
                <a:latin typeface="Calibri"/>
                <a:ea typeface="Calibri"/>
                <a:cs typeface="Times New Roman"/>
              </a:rPr>
              <a:t>Ministry</a:t>
            </a:r>
            <a:r>
              <a:rPr lang="en-US" sz="4000" cap="none" spc="0" dirty="0">
                <a:latin typeface="Calibri"/>
                <a:ea typeface="Calibri"/>
                <a:cs typeface="Times New Roman"/>
              </a:rPr>
              <a:t>, </a:t>
            </a:r>
            <a:r>
              <a:rPr lang="en-US" sz="4000" b="1" cap="none" spc="0" dirty="0">
                <a:latin typeface="Calibri"/>
                <a:ea typeface="Calibri"/>
                <a:cs typeface="Times New Roman"/>
              </a:rPr>
              <a:t>Teaching</a:t>
            </a:r>
            <a:r>
              <a:rPr lang="en-US" sz="4000" cap="none" spc="0" dirty="0">
                <a:latin typeface="Calibri"/>
                <a:ea typeface="Calibri"/>
                <a:cs typeface="Times New Roman"/>
              </a:rPr>
              <a:t>, </a:t>
            </a:r>
            <a:r>
              <a:rPr lang="en-US" sz="4000" b="1" cap="none" spc="0" dirty="0">
                <a:latin typeface="Calibri"/>
                <a:ea typeface="Calibri"/>
                <a:cs typeface="Times New Roman"/>
              </a:rPr>
              <a:t>Exhortation</a:t>
            </a:r>
            <a:r>
              <a:rPr lang="en-US" sz="4000" cap="none" spc="0" dirty="0">
                <a:latin typeface="Calibri"/>
                <a:ea typeface="Calibri"/>
                <a:cs typeface="Times New Roman"/>
              </a:rPr>
              <a:t>, </a:t>
            </a:r>
            <a:r>
              <a:rPr lang="en-US" sz="4000" b="1" cap="none" spc="0" dirty="0">
                <a:latin typeface="Calibri"/>
                <a:ea typeface="Calibri"/>
                <a:cs typeface="Times New Roman"/>
              </a:rPr>
              <a:t>Giving</a:t>
            </a:r>
            <a:r>
              <a:rPr lang="en-US" sz="4000" cap="none" spc="0" dirty="0">
                <a:latin typeface="Calibri"/>
                <a:ea typeface="Calibri"/>
                <a:cs typeface="Times New Roman"/>
              </a:rPr>
              <a:t>, </a:t>
            </a:r>
            <a:r>
              <a:rPr lang="en-US" sz="4000" b="1" cap="none" spc="0" dirty="0">
                <a:latin typeface="Calibri"/>
                <a:ea typeface="Calibri"/>
                <a:cs typeface="Times New Roman"/>
              </a:rPr>
              <a:t>Leadership</a:t>
            </a:r>
            <a:r>
              <a:rPr lang="en-US" sz="4000" cap="none" spc="0" dirty="0">
                <a:latin typeface="Calibri"/>
                <a:ea typeface="Calibri"/>
                <a:cs typeface="Times New Roman"/>
              </a:rPr>
              <a:t>, and </a:t>
            </a:r>
            <a:r>
              <a:rPr lang="en-US" sz="4000" b="1" cap="none" spc="0" dirty="0">
                <a:latin typeface="Calibri"/>
                <a:ea typeface="Calibri"/>
                <a:cs typeface="Times New Roman"/>
              </a:rPr>
              <a:t>Mercy</a:t>
            </a:r>
            <a:r>
              <a:rPr lang="en-US" sz="4000" cap="none" spc="0" dirty="0">
                <a:latin typeface="Calibri"/>
                <a:ea typeface="Calibri"/>
                <a:cs typeface="Times New Roman"/>
              </a:rPr>
              <a:t>. </a:t>
            </a:r>
            <a:endParaRPr lang="en-US" sz="2800" cap="none" spc="0" dirty="0">
              <a:latin typeface="Calibri"/>
              <a:ea typeface="Calibri"/>
              <a:cs typeface="Times New Roman"/>
            </a:endParaRPr>
          </a:p>
        </p:txBody>
      </p:sp>
    </p:spTree>
    <p:extLst>
      <p:ext uri="{BB962C8B-B14F-4D97-AF65-F5344CB8AC3E}">
        <p14:creationId xmlns:p14="http://schemas.microsoft.com/office/powerpoint/2010/main" val="391019124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9768" y="17023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1981200" y="1524000"/>
            <a:ext cx="6705600" cy="3962400"/>
          </a:xfrm>
          <a:solidFill>
            <a:srgbClr val="FFFFFF">
              <a:alpha val="60000"/>
            </a:srgbClr>
          </a:solidFill>
        </p:spPr>
        <p:txBody>
          <a:bodyPr>
            <a:noAutofit/>
          </a:bodyPr>
          <a:lstStyle/>
          <a:p>
            <a:pPr>
              <a:spcBef>
                <a:spcPts val="0"/>
              </a:spcBef>
            </a:pPr>
            <a:r>
              <a:rPr lang="en-US" sz="4000" cap="none" spc="0" dirty="0" smtClean="0">
                <a:latin typeface="Calibri"/>
                <a:ea typeface="Calibri"/>
                <a:cs typeface="Times New Roman"/>
              </a:rPr>
              <a:t>A </a:t>
            </a:r>
            <a:r>
              <a:rPr lang="en-US" sz="4000" cap="none" spc="0" dirty="0">
                <a:latin typeface="Calibri"/>
                <a:ea typeface="Calibri"/>
                <a:cs typeface="Times New Roman"/>
              </a:rPr>
              <a:t>spiritual gift is given to each believer, and each individual church needs a variety of believers who each hold one of the seven gifts. These seven gifts complete the body. </a:t>
            </a:r>
            <a:endParaRPr lang="en-US" sz="2800" cap="none" spc="0" dirty="0">
              <a:latin typeface="Calibri"/>
              <a:ea typeface="Calibri"/>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82" y="228600"/>
            <a:ext cx="6620718" cy="6480664"/>
          </a:xfrm>
          <a:prstGeom prst="rect">
            <a:avLst/>
          </a:prstGeom>
        </p:spPr>
      </p:pic>
      <p:sp>
        <p:nvSpPr>
          <p:cNvPr id="5" name="TextBox 4"/>
          <p:cNvSpPr txBox="1"/>
          <p:nvPr/>
        </p:nvSpPr>
        <p:spPr>
          <a:xfrm rot="20417360">
            <a:off x="1452810" y="850368"/>
            <a:ext cx="1981200" cy="584775"/>
          </a:xfrm>
          <a:prstGeom prst="rect">
            <a:avLst/>
          </a:prstGeom>
          <a:noFill/>
        </p:spPr>
        <p:txBody>
          <a:bodyPr wrap="square" rtlCol="0">
            <a:spAutoFit/>
          </a:bodyPr>
          <a:lstStyle/>
          <a:p>
            <a:r>
              <a:rPr lang="en-US" sz="3200" b="1" dirty="0" smtClean="0">
                <a:solidFill>
                  <a:srgbClr val="FFFF00"/>
                </a:solidFill>
              </a:rPr>
              <a:t>Prophecy</a:t>
            </a:r>
            <a:endParaRPr lang="en-US" sz="3200" b="1" dirty="0">
              <a:solidFill>
                <a:srgbClr val="FFFF00"/>
              </a:solidFill>
            </a:endParaRPr>
          </a:p>
        </p:txBody>
      </p:sp>
      <p:sp>
        <p:nvSpPr>
          <p:cNvPr id="6" name="TextBox 5"/>
          <p:cNvSpPr txBox="1"/>
          <p:nvPr/>
        </p:nvSpPr>
        <p:spPr>
          <a:xfrm rot="972141">
            <a:off x="1602752" y="4736570"/>
            <a:ext cx="1981200" cy="584775"/>
          </a:xfrm>
          <a:prstGeom prst="rect">
            <a:avLst/>
          </a:prstGeom>
          <a:noFill/>
        </p:spPr>
        <p:txBody>
          <a:bodyPr wrap="square" rtlCol="0">
            <a:spAutoFit/>
          </a:bodyPr>
          <a:lstStyle/>
          <a:p>
            <a:r>
              <a:rPr lang="en-US" sz="3200" b="1" dirty="0" smtClean="0">
                <a:solidFill>
                  <a:srgbClr val="FFFF00"/>
                </a:solidFill>
              </a:rPr>
              <a:t>Teaching</a:t>
            </a:r>
            <a:endParaRPr lang="en-US" sz="3200" b="1" dirty="0">
              <a:solidFill>
                <a:srgbClr val="FFFF00"/>
              </a:solidFill>
            </a:endParaRPr>
          </a:p>
        </p:txBody>
      </p:sp>
      <p:sp>
        <p:nvSpPr>
          <p:cNvPr id="7" name="TextBox 6"/>
          <p:cNvSpPr txBox="1"/>
          <p:nvPr/>
        </p:nvSpPr>
        <p:spPr>
          <a:xfrm>
            <a:off x="4531190" y="5821895"/>
            <a:ext cx="2326022" cy="584775"/>
          </a:xfrm>
          <a:prstGeom prst="rect">
            <a:avLst/>
          </a:prstGeom>
          <a:noFill/>
        </p:spPr>
        <p:txBody>
          <a:bodyPr wrap="square" rtlCol="0">
            <a:spAutoFit/>
          </a:bodyPr>
          <a:lstStyle/>
          <a:p>
            <a:r>
              <a:rPr lang="en-US" sz="3200" b="1" dirty="0" smtClean="0">
                <a:solidFill>
                  <a:srgbClr val="FFFF00"/>
                </a:solidFill>
              </a:rPr>
              <a:t>Exhortation</a:t>
            </a:r>
            <a:endParaRPr lang="en-US" sz="3200" b="1" dirty="0">
              <a:solidFill>
                <a:srgbClr val="FFFF00"/>
              </a:solidFill>
            </a:endParaRPr>
          </a:p>
        </p:txBody>
      </p:sp>
      <p:sp>
        <p:nvSpPr>
          <p:cNvPr id="8" name="TextBox 7"/>
          <p:cNvSpPr txBox="1"/>
          <p:nvPr/>
        </p:nvSpPr>
        <p:spPr>
          <a:xfrm rot="1803590">
            <a:off x="4892285" y="2819071"/>
            <a:ext cx="1981200" cy="584775"/>
          </a:xfrm>
          <a:prstGeom prst="rect">
            <a:avLst/>
          </a:prstGeom>
          <a:noFill/>
        </p:spPr>
        <p:txBody>
          <a:bodyPr wrap="square" rtlCol="0">
            <a:spAutoFit/>
          </a:bodyPr>
          <a:lstStyle/>
          <a:p>
            <a:r>
              <a:rPr lang="en-US" sz="3200" b="1" dirty="0" smtClean="0">
                <a:solidFill>
                  <a:srgbClr val="FFFF00"/>
                </a:solidFill>
              </a:rPr>
              <a:t>Ministry</a:t>
            </a:r>
            <a:endParaRPr lang="en-US" sz="3200" b="1" dirty="0">
              <a:solidFill>
                <a:srgbClr val="FFFF00"/>
              </a:solidFill>
            </a:endParaRPr>
          </a:p>
        </p:txBody>
      </p:sp>
      <p:sp>
        <p:nvSpPr>
          <p:cNvPr id="9" name="TextBox 8"/>
          <p:cNvSpPr txBox="1"/>
          <p:nvPr/>
        </p:nvSpPr>
        <p:spPr>
          <a:xfrm rot="20417360">
            <a:off x="6088065" y="4524023"/>
            <a:ext cx="1434135" cy="584775"/>
          </a:xfrm>
          <a:prstGeom prst="rect">
            <a:avLst/>
          </a:prstGeom>
          <a:noFill/>
        </p:spPr>
        <p:txBody>
          <a:bodyPr wrap="square" rtlCol="0">
            <a:spAutoFit/>
          </a:bodyPr>
          <a:lstStyle/>
          <a:p>
            <a:r>
              <a:rPr lang="en-US" sz="3200" b="1" dirty="0" smtClean="0">
                <a:solidFill>
                  <a:srgbClr val="FFFF00"/>
                </a:solidFill>
              </a:rPr>
              <a:t>Giving</a:t>
            </a:r>
            <a:endParaRPr lang="en-US" sz="3200" b="1" dirty="0">
              <a:solidFill>
                <a:srgbClr val="FFFF00"/>
              </a:solidFill>
            </a:endParaRPr>
          </a:p>
        </p:txBody>
      </p:sp>
      <p:sp>
        <p:nvSpPr>
          <p:cNvPr id="10" name="TextBox 9"/>
          <p:cNvSpPr txBox="1"/>
          <p:nvPr/>
        </p:nvSpPr>
        <p:spPr>
          <a:xfrm rot="20345473">
            <a:off x="2784054" y="5602086"/>
            <a:ext cx="1381058" cy="584775"/>
          </a:xfrm>
          <a:prstGeom prst="rect">
            <a:avLst/>
          </a:prstGeom>
          <a:noFill/>
        </p:spPr>
        <p:txBody>
          <a:bodyPr wrap="square" rtlCol="0">
            <a:spAutoFit/>
          </a:bodyPr>
          <a:lstStyle/>
          <a:p>
            <a:r>
              <a:rPr lang="en-US" sz="3200" b="1" dirty="0" smtClean="0">
                <a:solidFill>
                  <a:srgbClr val="FFFF00"/>
                </a:solidFill>
              </a:rPr>
              <a:t>Mercy</a:t>
            </a:r>
            <a:endParaRPr lang="en-US" sz="3200" b="1" dirty="0">
              <a:solidFill>
                <a:srgbClr val="FFFF00"/>
              </a:solidFill>
            </a:endParaRPr>
          </a:p>
        </p:txBody>
      </p:sp>
      <p:sp>
        <p:nvSpPr>
          <p:cNvPr id="11" name="TextBox 10"/>
          <p:cNvSpPr txBox="1"/>
          <p:nvPr/>
        </p:nvSpPr>
        <p:spPr>
          <a:xfrm rot="1613657">
            <a:off x="4055555" y="958841"/>
            <a:ext cx="2333183" cy="584775"/>
          </a:xfrm>
          <a:prstGeom prst="rect">
            <a:avLst/>
          </a:prstGeom>
          <a:noFill/>
        </p:spPr>
        <p:txBody>
          <a:bodyPr wrap="square" rtlCol="0">
            <a:spAutoFit/>
          </a:bodyPr>
          <a:lstStyle/>
          <a:p>
            <a:r>
              <a:rPr lang="en-US" sz="3200" b="1" dirty="0" smtClean="0">
                <a:solidFill>
                  <a:srgbClr val="FFFF00"/>
                </a:solidFill>
              </a:rPr>
              <a:t>Leadership</a:t>
            </a:r>
            <a:endParaRPr lang="en-US" sz="3200" b="1" dirty="0">
              <a:solidFill>
                <a:srgbClr val="FFFF00"/>
              </a:solidFill>
            </a:endParaRPr>
          </a:p>
        </p:txBody>
      </p:sp>
    </p:spTree>
    <p:extLst>
      <p:ext uri="{BB962C8B-B14F-4D97-AF65-F5344CB8AC3E}">
        <p14:creationId xmlns:p14="http://schemas.microsoft.com/office/powerpoint/2010/main" val="55794078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 presetClass="entr" presetSubtype="0" fill="hold"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100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100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par>
                          <p:cTn id="17" fill="hold">
                            <p:stCondLst>
                              <p:cond delay="4500"/>
                            </p:stCondLst>
                            <p:childTnLst>
                              <p:par>
                                <p:cTn id="18" presetID="1" presetClass="entr" presetSubtype="0" fill="hold" nodeType="afterEffect">
                                  <p:stCondLst>
                                    <p:cond delay="100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nodeType="afterEffect">
                                  <p:stCondLst>
                                    <p:cond delay="100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par>
                          <p:cTn id="23" fill="hold">
                            <p:stCondLst>
                              <p:cond delay="6500"/>
                            </p:stCondLst>
                            <p:childTnLst>
                              <p:par>
                                <p:cTn id="24" presetID="1" presetClass="entr" presetSubtype="0" fill="hold" nodeType="afterEffect">
                                  <p:stCondLst>
                                    <p:cond delay="100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par>
                          <p:cTn id="26" fill="hold">
                            <p:stCondLst>
                              <p:cond delay="7500"/>
                            </p:stCondLst>
                            <p:childTnLst>
                              <p:par>
                                <p:cTn id="27" presetID="1" presetClass="entr" presetSubtype="0" fill="hold" nodeType="afterEffect">
                                  <p:stCondLst>
                                    <p:cond delay="100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9768" y="17023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1981200" y="1752600"/>
            <a:ext cx="6705600" cy="3505200"/>
          </a:xfrm>
          <a:solidFill>
            <a:srgbClr val="FFFFFF">
              <a:alpha val="50196"/>
            </a:srgbClr>
          </a:solidFill>
        </p:spPr>
        <p:txBody>
          <a:bodyPr>
            <a:noAutofit/>
          </a:bodyPr>
          <a:lstStyle/>
          <a:p>
            <a:pPr algn="ctr">
              <a:spcBef>
                <a:spcPts val="0"/>
              </a:spcBef>
            </a:pPr>
            <a:r>
              <a:rPr lang="en-US" sz="4800" b="1" cap="none" spc="0" dirty="0" smtClean="0">
                <a:latin typeface="Calibri"/>
                <a:ea typeface="Calibri"/>
                <a:cs typeface="Times New Roman"/>
              </a:rPr>
              <a:t>7 Stars = 7 Pastors</a:t>
            </a:r>
          </a:p>
          <a:p>
            <a:pPr algn="ctr">
              <a:spcBef>
                <a:spcPts val="0"/>
              </a:spcBef>
            </a:pPr>
            <a:r>
              <a:rPr lang="en-US" sz="4000" cap="none" spc="0" dirty="0" smtClean="0">
                <a:latin typeface="Calibri"/>
                <a:ea typeface="Calibri"/>
                <a:cs typeface="Times New Roman"/>
              </a:rPr>
              <a:t>This must have assured the pastor of Sardis whose church is fruitless and dead.</a:t>
            </a:r>
          </a:p>
          <a:p>
            <a:pPr algn="ctr">
              <a:spcBef>
                <a:spcPts val="0"/>
              </a:spcBef>
            </a:pPr>
            <a:r>
              <a:rPr lang="en-US" sz="4000" cap="none" spc="0" dirty="0" smtClean="0">
                <a:latin typeface="Calibri"/>
                <a:ea typeface="Calibri"/>
                <a:cs typeface="Times New Roman"/>
              </a:rPr>
              <a:t>God still had him in His hand.</a:t>
            </a:r>
            <a:endParaRPr lang="en-US" sz="4000" cap="none" spc="0" dirty="0">
              <a:latin typeface="Calibri"/>
              <a:ea typeface="Calibri"/>
              <a:cs typeface="Times New Roman"/>
            </a:endParaRPr>
          </a:p>
        </p:txBody>
      </p:sp>
      <p:sp>
        <p:nvSpPr>
          <p:cNvPr id="4" name="Text Placeholder 2"/>
          <p:cNvSpPr txBox="1">
            <a:spLocks/>
          </p:cNvSpPr>
          <p:nvPr/>
        </p:nvSpPr>
        <p:spPr>
          <a:xfrm>
            <a:off x="1981200" y="1676400"/>
            <a:ext cx="6705600" cy="3733800"/>
          </a:xfrm>
          <a:prstGeom prst="rect">
            <a:avLst/>
          </a:prstGeom>
          <a:solidFill>
            <a:srgbClr val="5ACEF9"/>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1800" b="1" cap="none" spc="0" dirty="0" smtClean="0">
              <a:latin typeface="Calibri"/>
              <a:ea typeface="Calibri"/>
              <a:cs typeface="Times New Roman"/>
            </a:endParaRPr>
          </a:p>
          <a:p>
            <a:pPr algn="ctr">
              <a:spcBef>
                <a:spcPts val="0"/>
              </a:spcBef>
            </a:pP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They </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are the messengers of God to the church. </a:t>
            </a: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God </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speaks His Word through His man, and His man gives His Word to the people.</a:t>
            </a:r>
          </a:p>
        </p:txBody>
      </p:sp>
      <p:sp>
        <p:nvSpPr>
          <p:cNvPr id="5" name="Text Placeholder 2"/>
          <p:cNvSpPr txBox="1">
            <a:spLocks/>
          </p:cNvSpPr>
          <p:nvPr/>
        </p:nvSpPr>
        <p:spPr>
          <a:xfrm>
            <a:off x="1219200" y="990600"/>
            <a:ext cx="7924800" cy="5105400"/>
          </a:xfrm>
          <a:prstGeom prst="hexagon">
            <a:avLst>
              <a:gd name="adj" fmla="val 35715"/>
              <a:gd name="vf" fmla="val 115470"/>
            </a:avLst>
          </a:prstGeom>
          <a:solidFill>
            <a:schemeClr val="accent4">
              <a:lumMod val="60000"/>
              <a:lumOff val="4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1800" b="1" cap="none" spc="0" dirty="0" smtClean="0">
              <a:latin typeface="Calibri"/>
              <a:ea typeface="Calibri"/>
              <a:cs typeface="Times New Roman"/>
            </a:endParaRPr>
          </a:p>
          <a:p>
            <a:pPr algn="ctr">
              <a:spcBef>
                <a:spcPts val="0"/>
              </a:spcBef>
            </a:pPr>
            <a:r>
              <a:rPr lang="en-US" sz="4000" b="1" u="sng" cap="none" spc="0" dirty="0">
                <a:solidFill>
                  <a:schemeClr val="bg1"/>
                </a:solidFill>
                <a:effectLst>
                  <a:outerShdw blurRad="38100" dist="50800" dir="8100000" algn="tr" rotWithShape="0">
                    <a:prstClr val="black"/>
                  </a:outerShdw>
                </a:effectLst>
                <a:latin typeface="Calibri"/>
                <a:ea typeface="Calibri"/>
                <a:cs typeface="Times New Roman"/>
              </a:rPr>
              <a:t>1 Chronicles </a:t>
            </a:r>
            <a:r>
              <a:rPr lang="en-US" sz="4000" b="1" u="sng" cap="none" spc="0" dirty="0" smtClean="0">
                <a:solidFill>
                  <a:schemeClr val="bg1"/>
                </a:solidFill>
                <a:effectLst>
                  <a:outerShdw blurRad="38100" dist="50800" dir="8100000" algn="tr" rotWithShape="0">
                    <a:prstClr val="black"/>
                  </a:outerShdw>
                </a:effectLst>
                <a:latin typeface="Calibri"/>
                <a:ea typeface="Calibri"/>
                <a:cs typeface="Times New Roman"/>
              </a:rPr>
              <a:t>16:22</a:t>
            </a:r>
            <a:endParaRPr lang="en-US" sz="44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r>
              <a:rPr lang="en-US" sz="4400" b="1" cap="none" spc="0" dirty="0" smtClean="0">
                <a:solidFill>
                  <a:schemeClr val="bg1"/>
                </a:solidFill>
                <a:effectLst>
                  <a:outerShdw blurRad="38100" dist="50800" dir="8100000" algn="tr" rotWithShape="0">
                    <a:prstClr val="black"/>
                  </a:outerShdw>
                </a:effectLst>
                <a:latin typeface="Calibri"/>
                <a:ea typeface="Calibri"/>
                <a:cs typeface="Times New Roman"/>
              </a:rPr>
              <a:t>Touch </a:t>
            </a:r>
            <a:r>
              <a:rPr lang="en-US" sz="4400" b="1" cap="none" spc="0" dirty="0">
                <a:solidFill>
                  <a:schemeClr val="bg1"/>
                </a:solidFill>
                <a:effectLst>
                  <a:outerShdw blurRad="38100" dist="50800" dir="8100000" algn="tr" rotWithShape="0">
                    <a:prstClr val="black"/>
                  </a:outerShdw>
                </a:effectLst>
                <a:latin typeface="Calibri"/>
                <a:ea typeface="Calibri"/>
                <a:cs typeface="Times New Roman"/>
              </a:rPr>
              <a:t>not mine anointed, and do my prophets no harm.</a:t>
            </a:r>
          </a:p>
        </p:txBody>
      </p:sp>
    </p:spTree>
    <p:extLst>
      <p:ext uri="{BB962C8B-B14F-4D97-AF65-F5344CB8AC3E}">
        <p14:creationId xmlns:p14="http://schemas.microsoft.com/office/powerpoint/2010/main" val="419210424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320486" y="1216874"/>
            <a:ext cx="3819027" cy="510820"/>
          </a:xfrm>
        </p:spPr>
        <p:txBody>
          <a:bodyPr/>
          <a:lstStyle/>
          <a:p>
            <a:r>
              <a:rPr lang="en-US" sz="3600" cap="none" dirty="0" smtClean="0"/>
              <a:t>Commendation</a:t>
            </a:r>
            <a:endParaRPr lang="en-US" sz="3600" cap="none" dirty="0"/>
          </a:p>
        </p:txBody>
      </p:sp>
      <p:sp>
        <p:nvSpPr>
          <p:cNvPr id="3" name="Text Placeholder 2"/>
          <p:cNvSpPr>
            <a:spLocks noGrp="1"/>
          </p:cNvSpPr>
          <p:nvPr>
            <p:ph type="body" idx="1"/>
          </p:nvPr>
        </p:nvSpPr>
        <p:spPr>
          <a:xfrm>
            <a:off x="1981200" y="1219200"/>
            <a:ext cx="6705600" cy="4267200"/>
          </a:xfrm>
          <a:solidFill>
            <a:srgbClr val="FFFFFF">
              <a:alpha val="60000"/>
            </a:srgbClr>
          </a:solidFill>
        </p:spPr>
        <p:txBody>
          <a:bodyPr>
            <a:noAutofit/>
          </a:bodyPr>
          <a:lstStyle/>
          <a:p>
            <a:pPr algn="ctr">
              <a:spcBef>
                <a:spcPts val="0"/>
              </a:spcBef>
            </a:pPr>
            <a:r>
              <a:rPr lang="en-US" sz="4800" b="1" cap="none" spc="0" dirty="0" smtClean="0">
                <a:latin typeface="Calibri"/>
                <a:ea typeface="Calibri"/>
                <a:cs typeface="Times New Roman"/>
              </a:rPr>
              <a:t>NONE!!</a:t>
            </a:r>
          </a:p>
          <a:p>
            <a:pPr algn="ctr">
              <a:spcBef>
                <a:spcPts val="0"/>
              </a:spcBef>
            </a:pPr>
            <a:endParaRPr lang="en-US" sz="4000" b="1" cap="none" spc="0" dirty="0" smtClean="0">
              <a:latin typeface="Calibri"/>
              <a:ea typeface="Calibri"/>
              <a:cs typeface="Times New Roman"/>
            </a:endParaRPr>
          </a:p>
          <a:p>
            <a:pPr algn="ctr">
              <a:spcBef>
                <a:spcPts val="0"/>
              </a:spcBef>
            </a:pPr>
            <a:r>
              <a:rPr lang="en-US" sz="4000" b="1" cap="none" spc="0" dirty="0" smtClean="0">
                <a:latin typeface="Calibri"/>
                <a:ea typeface="Calibri"/>
                <a:cs typeface="Times New Roman"/>
              </a:rPr>
              <a:t>Only Sardis </a:t>
            </a:r>
            <a:r>
              <a:rPr lang="en-US" sz="4000" b="1" cap="none" spc="0" dirty="0">
                <a:latin typeface="Calibri"/>
                <a:ea typeface="Calibri"/>
                <a:cs typeface="Times New Roman"/>
              </a:rPr>
              <a:t>and Laodicea have nothing good for the Lord to mention.</a:t>
            </a:r>
            <a:endParaRPr lang="en-US" sz="3600" b="1" cap="none" spc="0" dirty="0">
              <a:latin typeface="Calibri"/>
              <a:ea typeface="Calibri"/>
              <a:cs typeface="Times New Roman"/>
            </a:endParaRPr>
          </a:p>
        </p:txBody>
      </p:sp>
      <p:sp>
        <p:nvSpPr>
          <p:cNvPr id="4" name="Title 1"/>
          <p:cNvSpPr txBox="1">
            <a:spLocks/>
          </p:cNvSpPr>
          <p:nvPr/>
        </p:nvSpPr>
        <p:spPr>
          <a:xfrm rot="19140000">
            <a:off x="154772" y="687711"/>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smtClean="0"/>
              <a:t>The Letter</a:t>
            </a:r>
            <a:endParaRPr lang="en-US"/>
          </a:p>
        </p:txBody>
      </p:sp>
    </p:spTree>
    <p:extLst>
      <p:ext uri="{BB962C8B-B14F-4D97-AF65-F5344CB8AC3E}">
        <p14:creationId xmlns:p14="http://schemas.microsoft.com/office/powerpoint/2010/main" val="393057506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320486" y="1216874"/>
            <a:ext cx="3819027"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1996440" y="1371600"/>
            <a:ext cx="6934200" cy="3581400"/>
          </a:xfrm>
          <a:solidFill>
            <a:srgbClr val="FFFFFF">
              <a:alpha val="50196"/>
            </a:srgbClr>
          </a:solidFill>
        </p:spPr>
        <p:txBody>
          <a:bodyPr>
            <a:noAutofit/>
          </a:bodyPr>
          <a:lstStyle/>
          <a:p>
            <a:pPr>
              <a:spcBef>
                <a:spcPts val="0"/>
              </a:spcBef>
            </a:pPr>
            <a:r>
              <a:rPr lang="en-US" sz="3600" b="1" i="1" cap="none" spc="0" dirty="0">
                <a:latin typeface="Calibri"/>
                <a:ea typeface="Calibri"/>
                <a:cs typeface="Times New Roman"/>
              </a:rPr>
              <a:t>I know your works, that you have a name that you are alive, but you are dead.  </a:t>
            </a:r>
            <a:endParaRPr lang="en-US" sz="3600" b="1" i="1" cap="none" spc="0" dirty="0" smtClean="0">
              <a:latin typeface="Calibri"/>
              <a:ea typeface="Calibri"/>
              <a:cs typeface="Times New Roman"/>
            </a:endParaRPr>
          </a:p>
          <a:p>
            <a:pPr>
              <a:spcBef>
                <a:spcPts val="0"/>
              </a:spcBef>
            </a:pPr>
            <a:r>
              <a:rPr lang="en-US" sz="4000" b="1" cap="none" spc="0" dirty="0" smtClean="0">
                <a:latin typeface="Calibri"/>
                <a:ea typeface="Calibri"/>
                <a:cs typeface="Times New Roman"/>
              </a:rPr>
              <a:t>This </a:t>
            </a:r>
            <a:r>
              <a:rPr lang="en-US" sz="4000" b="1" cap="none" spc="0" dirty="0">
                <a:latin typeface="Calibri"/>
                <a:ea typeface="Calibri"/>
                <a:cs typeface="Times New Roman"/>
              </a:rPr>
              <a:t>was a congregation of unregenerated people who were playing </a:t>
            </a:r>
            <a:r>
              <a:rPr lang="en-US" sz="4000" b="1" cap="none" spc="0" dirty="0" smtClean="0">
                <a:latin typeface="Calibri"/>
                <a:ea typeface="Calibri"/>
                <a:cs typeface="Times New Roman"/>
              </a:rPr>
              <a:t>church!  </a:t>
            </a:r>
            <a:endParaRPr lang="en-US" sz="4000" b="1" cap="none" spc="0" dirty="0">
              <a:latin typeface="Calibri"/>
              <a:ea typeface="Calibri"/>
              <a:cs typeface="Times New Roman"/>
            </a:endParaRPr>
          </a:p>
        </p:txBody>
      </p:sp>
      <p:sp>
        <p:nvSpPr>
          <p:cNvPr id="4" name="Title 1"/>
          <p:cNvSpPr txBox="1">
            <a:spLocks/>
          </p:cNvSpPr>
          <p:nvPr/>
        </p:nvSpPr>
        <p:spPr>
          <a:xfrm rot="19140000">
            <a:off x="154772" y="687711"/>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smtClean="0"/>
              <a:t>The Letter</a:t>
            </a:r>
            <a:endParaRPr lang="en-US"/>
          </a:p>
        </p:txBody>
      </p:sp>
      <p:grpSp>
        <p:nvGrpSpPr>
          <p:cNvPr id="11" name="Group 10"/>
          <p:cNvGrpSpPr/>
          <p:nvPr/>
        </p:nvGrpSpPr>
        <p:grpSpPr>
          <a:xfrm>
            <a:off x="-2500931" y="-228600"/>
            <a:ext cx="11416331" cy="7239000"/>
            <a:chOff x="-2500931" y="-228600"/>
            <a:chExt cx="11416331" cy="7239000"/>
          </a:xfrm>
        </p:grpSpPr>
        <p:sp>
          <p:nvSpPr>
            <p:cNvPr id="5" name="Text Placeholder 2"/>
            <p:cNvSpPr txBox="1">
              <a:spLocks/>
            </p:cNvSpPr>
            <p:nvPr/>
          </p:nvSpPr>
          <p:spPr>
            <a:xfrm>
              <a:off x="1981200" y="1371600"/>
              <a:ext cx="6934200" cy="4724400"/>
            </a:xfrm>
            <a:prstGeom prst="rect">
              <a:avLst/>
            </a:prstGeom>
            <a:solidFill>
              <a:srgbClr val="CA4B05"/>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nvGrpSpPr>
            <p:cNvPr id="10" name="Group 9"/>
            <p:cNvGrpSpPr/>
            <p:nvPr/>
          </p:nvGrpSpPr>
          <p:grpSpPr>
            <a:xfrm>
              <a:off x="-2500931" y="-228600"/>
              <a:ext cx="11416331" cy="7239000"/>
              <a:chOff x="-2500931" y="-228600"/>
              <a:chExt cx="11416331" cy="7239000"/>
            </a:xfrm>
          </p:grpSpPr>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72" t="26000" r="8769" b="11111"/>
              <a:stretch/>
            </p:blipFill>
            <p:spPr>
              <a:xfrm>
                <a:off x="-2500931" y="-228600"/>
                <a:ext cx="7613269" cy="7239000"/>
              </a:xfrm>
              <a:prstGeom prst="rect">
                <a:avLst/>
              </a:prstGeom>
            </p:spPr>
          </p:pic>
          <p:sp>
            <p:nvSpPr>
              <p:cNvPr id="8" name="Text Placeholder 2"/>
              <p:cNvSpPr txBox="1">
                <a:spLocks/>
              </p:cNvSpPr>
              <p:nvPr/>
            </p:nvSpPr>
            <p:spPr>
              <a:xfrm>
                <a:off x="1981200" y="1348740"/>
                <a:ext cx="6934200" cy="4724400"/>
              </a:xfrm>
              <a:prstGeom prst="rect">
                <a:avLst/>
              </a:prstGeom>
              <a:no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Jesus </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cursed </a:t>
                </a: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a fig tree with no fruit because it bore lots of leaves – looking like it was alive and well, but no fruit.</a:t>
                </a:r>
              </a:p>
              <a:p>
                <a:pPr>
                  <a:spcBef>
                    <a:spcPts val="0"/>
                  </a:spcBef>
                </a:pP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The church at Sardis had the appearance of life but they were dead. </a:t>
                </a: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grpSp>
    </p:spTree>
    <p:extLst>
      <p:ext uri="{BB962C8B-B14F-4D97-AF65-F5344CB8AC3E}">
        <p14:creationId xmlns:p14="http://schemas.microsoft.com/office/powerpoint/2010/main" val="7769515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1600" y="29372"/>
            <a:ext cx="3810000" cy="3619500"/>
          </a:xfrm>
          <a:prstGeom prst="rect">
            <a:avLst/>
          </a:prstGeom>
        </p:spPr>
      </p:pic>
      <p:sp>
        <p:nvSpPr>
          <p:cNvPr id="3" name="Text Placeholder 2"/>
          <p:cNvSpPr>
            <a:spLocks noGrp="1"/>
          </p:cNvSpPr>
          <p:nvPr>
            <p:ph type="body" idx="1"/>
          </p:nvPr>
        </p:nvSpPr>
        <p:spPr>
          <a:xfrm>
            <a:off x="762000" y="1066800"/>
            <a:ext cx="7076295" cy="5562600"/>
          </a:xfrm>
          <a:solidFill>
            <a:srgbClr val="FFFFFF">
              <a:alpha val="60000"/>
            </a:srgbClr>
          </a:solidFill>
        </p:spPr>
        <p:txBody>
          <a:bodyPr>
            <a:noAutofit/>
          </a:bodyPr>
          <a:lstStyle/>
          <a:p>
            <a:pPr algn="ctr">
              <a:spcBef>
                <a:spcPts val="0"/>
              </a:spcBef>
            </a:pPr>
            <a:r>
              <a:rPr lang="en-US" sz="4000" b="1" cap="none" spc="0" dirty="0" smtClean="0">
                <a:latin typeface="Calibri"/>
                <a:ea typeface="Calibri"/>
                <a:cs typeface="Times New Roman"/>
              </a:rPr>
              <a:t>Light – 186,000mps</a:t>
            </a:r>
          </a:p>
          <a:p>
            <a:pPr algn="ctr">
              <a:spcBef>
                <a:spcPts val="0"/>
              </a:spcBef>
            </a:pPr>
            <a:r>
              <a:rPr lang="en-US" sz="4000" b="1" cap="none" spc="0" dirty="0" smtClean="0">
                <a:latin typeface="Calibri"/>
                <a:ea typeface="Calibri"/>
                <a:cs typeface="Times New Roman"/>
              </a:rPr>
              <a:t>= 63 trillion miles per year</a:t>
            </a:r>
          </a:p>
          <a:p>
            <a:pPr algn="ctr">
              <a:spcBef>
                <a:spcPts val="0"/>
              </a:spcBef>
            </a:pPr>
            <a:r>
              <a:rPr lang="en-US" sz="4000" b="1" cap="none" spc="0" dirty="0" smtClean="0">
                <a:latin typeface="Calibri"/>
                <a:ea typeface="Calibri"/>
                <a:cs typeface="Times New Roman"/>
              </a:rPr>
              <a:t>A </a:t>
            </a:r>
            <a:r>
              <a:rPr lang="en-US" sz="4000" b="1" cap="none" spc="0" dirty="0">
                <a:latin typeface="Calibri"/>
                <a:ea typeface="Calibri"/>
                <a:cs typeface="Times New Roman"/>
              </a:rPr>
              <a:t>Polar Star takes </a:t>
            </a:r>
            <a:r>
              <a:rPr lang="en-US" sz="4000" b="1" cap="none" spc="0" dirty="0" smtClean="0">
                <a:latin typeface="Calibri"/>
                <a:ea typeface="Calibri"/>
                <a:cs typeface="Times New Roman"/>
              </a:rPr>
              <a:t>33 years </a:t>
            </a:r>
            <a:r>
              <a:rPr lang="en-US" sz="4000" b="1" cap="none" spc="0" dirty="0">
                <a:latin typeface="Calibri"/>
                <a:ea typeface="Calibri"/>
                <a:cs typeface="Times New Roman"/>
              </a:rPr>
              <a:t>to reach </a:t>
            </a:r>
            <a:r>
              <a:rPr lang="en-US" sz="4000" b="1" cap="none" spc="0" dirty="0" smtClean="0">
                <a:latin typeface="Calibri"/>
                <a:ea typeface="Calibri"/>
                <a:cs typeface="Times New Roman"/>
              </a:rPr>
              <a:t>earth</a:t>
            </a:r>
          </a:p>
          <a:p>
            <a:pPr algn="ctr">
              <a:spcBef>
                <a:spcPts val="0"/>
              </a:spcBef>
            </a:pPr>
            <a:r>
              <a:rPr lang="en-US" sz="4000" b="1" cap="none" spc="0" dirty="0" smtClean="0">
                <a:latin typeface="Calibri"/>
                <a:ea typeface="Calibri"/>
                <a:cs typeface="Times New Roman"/>
              </a:rPr>
              <a:t>If </a:t>
            </a:r>
            <a:r>
              <a:rPr lang="en-US" sz="4000" b="1" cap="none" spc="0" dirty="0">
                <a:latin typeface="Calibri"/>
                <a:ea typeface="Calibri"/>
                <a:cs typeface="Times New Roman"/>
              </a:rPr>
              <a:t>that star dies today, it would no longer even be there, and yet it would continue to shine on earth for 33 more years, looking just as brilliant as before it </a:t>
            </a:r>
            <a:r>
              <a:rPr lang="en-US" sz="4000" b="1" cap="none" spc="0" dirty="0" smtClean="0">
                <a:latin typeface="Calibri"/>
                <a:ea typeface="Calibri"/>
                <a:cs typeface="Times New Roman"/>
              </a:rPr>
              <a:t>died.</a:t>
            </a:r>
            <a:endParaRPr lang="en-US" sz="4000" b="1" cap="none" spc="0" dirty="0">
              <a:latin typeface="Calibri"/>
              <a:ea typeface="Calibri"/>
              <a:cs typeface="Times New Roman"/>
            </a:endParaRPr>
          </a:p>
        </p:txBody>
      </p:sp>
      <p:sp>
        <p:nvSpPr>
          <p:cNvPr id="2" name="Title 1"/>
          <p:cNvSpPr>
            <a:spLocks noGrp="1"/>
          </p:cNvSpPr>
          <p:nvPr>
            <p:ph type="title"/>
          </p:nvPr>
        </p:nvSpPr>
        <p:spPr>
          <a:xfrm rot="19140000">
            <a:off x="-267718" y="1455952"/>
            <a:ext cx="23065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94241" y="60560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6" name="Text Placeholder 2"/>
          <p:cNvSpPr txBox="1">
            <a:spLocks/>
          </p:cNvSpPr>
          <p:nvPr/>
        </p:nvSpPr>
        <p:spPr>
          <a:xfrm>
            <a:off x="2627672" y="152400"/>
            <a:ext cx="4094663" cy="6629398"/>
          </a:xfrm>
          <a:custGeom>
            <a:avLst/>
            <a:gdLst>
              <a:gd name="connsiteX0" fmla="*/ 0 w 6542895"/>
              <a:gd name="connsiteY0" fmla="*/ 3238500 h 6477000"/>
              <a:gd name="connsiteX1" fmla="*/ 2193630 w 6542895"/>
              <a:gd name="connsiteY1" fmla="*/ 2 h 6477000"/>
              <a:gd name="connsiteX2" fmla="*/ 4349265 w 6542895"/>
              <a:gd name="connsiteY2" fmla="*/ 2 h 6477000"/>
              <a:gd name="connsiteX3" fmla="*/ 6542895 w 6542895"/>
              <a:gd name="connsiteY3" fmla="*/ 3238500 h 6477000"/>
              <a:gd name="connsiteX4" fmla="*/ 4349265 w 6542895"/>
              <a:gd name="connsiteY4" fmla="*/ 6476998 h 6477000"/>
              <a:gd name="connsiteX5" fmla="*/ 2193630 w 6542895"/>
              <a:gd name="connsiteY5" fmla="*/ 6476998 h 6477000"/>
              <a:gd name="connsiteX6" fmla="*/ 0 w 6542895"/>
              <a:gd name="connsiteY6" fmla="*/ 3238500 h 6477000"/>
              <a:gd name="connsiteX0" fmla="*/ 0 w 5363024"/>
              <a:gd name="connsiteY0" fmla="*/ 1498188 h 6476996"/>
              <a:gd name="connsiteX1" fmla="*/ 1013759 w 5363024"/>
              <a:gd name="connsiteY1" fmla="*/ 0 h 6476996"/>
              <a:gd name="connsiteX2" fmla="*/ 3169394 w 5363024"/>
              <a:gd name="connsiteY2" fmla="*/ 0 h 6476996"/>
              <a:gd name="connsiteX3" fmla="*/ 5363024 w 5363024"/>
              <a:gd name="connsiteY3" fmla="*/ 3238498 h 6476996"/>
              <a:gd name="connsiteX4" fmla="*/ 3169394 w 5363024"/>
              <a:gd name="connsiteY4" fmla="*/ 6476996 h 6476996"/>
              <a:gd name="connsiteX5" fmla="*/ 1013759 w 5363024"/>
              <a:gd name="connsiteY5" fmla="*/ 6476996 h 6476996"/>
              <a:gd name="connsiteX6" fmla="*/ 0 w 5363024"/>
              <a:gd name="connsiteY6" fmla="*/ 1498188 h 6476996"/>
              <a:gd name="connsiteX0" fmla="*/ 0 w 4065166"/>
              <a:gd name="connsiteY0" fmla="*/ 1498188 h 6476996"/>
              <a:gd name="connsiteX1" fmla="*/ 1013759 w 4065166"/>
              <a:gd name="connsiteY1" fmla="*/ 0 h 6476996"/>
              <a:gd name="connsiteX2" fmla="*/ 3169394 w 4065166"/>
              <a:gd name="connsiteY2" fmla="*/ 0 h 6476996"/>
              <a:gd name="connsiteX3" fmla="*/ 4065166 w 4065166"/>
              <a:gd name="connsiteY3" fmla="*/ 1394949 h 6476996"/>
              <a:gd name="connsiteX4" fmla="*/ 3169394 w 4065166"/>
              <a:gd name="connsiteY4" fmla="*/ 6476996 h 6476996"/>
              <a:gd name="connsiteX5" fmla="*/ 1013759 w 4065166"/>
              <a:gd name="connsiteY5" fmla="*/ 6476996 h 6476996"/>
              <a:gd name="connsiteX6" fmla="*/ 0 w 4065166"/>
              <a:gd name="connsiteY6" fmla="*/ 1498188 h 6476996"/>
              <a:gd name="connsiteX0" fmla="*/ 0 w 4050418"/>
              <a:gd name="connsiteY0" fmla="*/ 1498188 h 6476996"/>
              <a:gd name="connsiteX1" fmla="*/ 1013759 w 4050418"/>
              <a:gd name="connsiteY1" fmla="*/ 0 h 6476996"/>
              <a:gd name="connsiteX2" fmla="*/ 3169394 w 4050418"/>
              <a:gd name="connsiteY2" fmla="*/ 0 h 6476996"/>
              <a:gd name="connsiteX3" fmla="*/ 4050418 w 4050418"/>
              <a:gd name="connsiteY3" fmla="*/ 1495814 h 6476996"/>
              <a:gd name="connsiteX4" fmla="*/ 3169394 w 4050418"/>
              <a:gd name="connsiteY4" fmla="*/ 6476996 h 6476996"/>
              <a:gd name="connsiteX5" fmla="*/ 1013759 w 4050418"/>
              <a:gd name="connsiteY5" fmla="*/ 6476996 h 6476996"/>
              <a:gd name="connsiteX6" fmla="*/ 0 w 4050418"/>
              <a:gd name="connsiteY6" fmla="*/ 1498188 h 6476996"/>
              <a:gd name="connsiteX0" fmla="*/ 0 w 4050418"/>
              <a:gd name="connsiteY0" fmla="*/ 1541416 h 6476996"/>
              <a:gd name="connsiteX1" fmla="*/ 1013759 w 4050418"/>
              <a:gd name="connsiteY1" fmla="*/ 0 h 6476996"/>
              <a:gd name="connsiteX2" fmla="*/ 3169394 w 4050418"/>
              <a:gd name="connsiteY2" fmla="*/ 0 h 6476996"/>
              <a:gd name="connsiteX3" fmla="*/ 4050418 w 4050418"/>
              <a:gd name="connsiteY3" fmla="*/ 1495814 h 6476996"/>
              <a:gd name="connsiteX4" fmla="*/ 3169394 w 4050418"/>
              <a:gd name="connsiteY4" fmla="*/ 6476996 h 6476996"/>
              <a:gd name="connsiteX5" fmla="*/ 1013759 w 4050418"/>
              <a:gd name="connsiteY5" fmla="*/ 6476996 h 6476996"/>
              <a:gd name="connsiteX6" fmla="*/ 0 w 4050418"/>
              <a:gd name="connsiteY6" fmla="*/ 1541416 h 6476996"/>
              <a:gd name="connsiteX0" fmla="*/ 0 w 4094663"/>
              <a:gd name="connsiteY0" fmla="*/ 1541416 h 6476996"/>
              <a:gd name="connsiteX1" fmla="*/ 1013759 w 4094663"/>
              <a:gd name="connsiteY1" fmla="*/ 0 h 6476996"/>
              <a:gd name="connsiteX2" fmla="*/ 3169394 w 4094663"/>
              <a:gd name="connsiteY2" fmla="*/ 0 h 6476996"/>
              <a:gd name="connsiteX3" fmla="*/ 4094663 w 4094663"/>
              <a:gd name="connsiteY3" fmla="*/ 1481405 h 6476996"/>
              <a:gd name="connsiteX4" fmla="*/ 3169394 w 4094663"/>
              <a:gd name="connsiteY4" fmla="*/ 6476996 h 6476996"/>
              <a:gd name="connsiteX5" fmla="*/ 1013759 w 4094663"/>
              <a:gd name="connsiteY5" fmla="*/ 6476996 h 6476996"/>
              <a:gd name="connsiteX6" fmla="*/ 0 w 4094663"/>
              <a:gd name="connsiteY6" fmla="*/ 1541416 h 647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4663" h="6476996">
                <a:moveTo>
                  <a:pt x="0" y="1541416"/>
                </a:moveTo>
                <a:lnTo>
                  <a:pt x="1013759" y="0"/>
                </a:lnTo>
                <a:lnTo>
                  <a:pt x="3169394" y="0"/>
                </a:lnTo>
                <a:lnTo>
                  <a:pt x="4094663" y="1481405"/>
                </a:lnTo>
                <a:lnTo>
                  <a:pt x="3169394" y="6476996"/>
                </a:lnTo>
                <a:lnTo>
                  <a:pt x="1013759" y="6476996"/>
                </a:lnTo>
                <a:lnTo>
                  <a:pt x="0" y="1541416"/>
                </a:lnTo>
                <a:close/>
              </a:path>
            </a:pathLst>
          </a:custGeom>
          <a:solidFill>
            <a:schemeClr val="accent5">
              <a:lumMod val="5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Sardis </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was dead, yet her past was still shining.</a:t>
            </a:r>
          </a:p>
        </p:txBody>
      </p:sp>
    </p:spTree>
    <p:extLst>
      <p:ext uri="{BB962C8B-B14F-4D97-AF65-F5344CB8AC3E}">
        <p14:creationId xmlns:p14="http://schemas.microsoft.com/office/powerpoint/2010/main" val="58289281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3000"/>
                                        <p:tgtEl>
                                          <p:spTgt spid="6"/>
                                        </p:tgtEl>
                                      </p:cBhvr>
                                    </p:animEffect>
                                    <p:anim calcmode="lin" valueType="num">
                                      <p:cBhvr>
                                        <p:cTn id="28" dur="3000" fill="hold"/>
                                        <p:tgtEl>
                                          <p:spTgt spid="6"/>
                                        </p:tgtEl>
                                        <p:attrNameLst>
                                          <p:attrName>ppt_x</p:attrName>
                                        </p:attrNameLst>
                                      </p:cBhvr>
                                      <p:tavLst>
                                        <p:tav tm="0">
                                          <p:val>
                                            <p:strVal val="#ppt_x"/>
                                          </p:val>
                                        </p:tav>
                                        <p:tav tm="100000">
                                          <p:val>
                                            <p:strVal val="#ppt_x"/>
                                          </p:val>
                                        </p:tav>
                                      </p:tavLst>
                                    </p:anim>
                                    <p:anim calcmode="lin" valueType="num">
                                      <p:cBhvr>
                                        <p:cTn id="29" dur="2700" decel="100000" fill="hold"/>
                                        <p:tgtEl>
                                          <p:spTgt spid="6"/>
                                        </p:tgtEl>
                                        <p:attrNameLst>
                                          <p:attrName>ppt_y</p:attrName>
                                        </p:attrNameLst>
                                      </p:cBhvr>
                                      <p:tavLst>
                                        <p:tav tm="0">
                                          <p:val>
                                            <p:strVal val="#ppt_y+1"/>
                                          </p:val>
                                        </p:tav>
                                        <p:tav tm="100000">
                                          <p:val>
                                            <p:strVal val="#ppt_y-.03"/>
                                          </p:val>
                                        </p:tav>
                                      </p:tavLst>
                                    </p:anim>
                                    <p:anim calcmode="lin" valueType="num">
                                      <p:cBhvr>
                                        <p:cTn id="30"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6692" y="1295400"/>
            <a:ext cx="7858708" cy="5257800"/>
          </a:xfrm>
          <a:solidFill>
            <a:srgbClr val="FFFFFF">
              <a:alpha val="60000"/>
            </a:srgbClr>
          </a:solidFill>
        </p:spPr>
        <p:txBody>
          <a:bodyPr>
            <a:noAutofit/>
          </a:bodyPr>
          <a:lstStyle/>
          <a:p>
            <a:pPr algn="ctr">
              <a:spcBef>
                <a:spcPts val="0"/>
              </a:spcBef>
            </a:pPr>
            <a:r>
              <a:rPr lang="en-US" sz="4000" b="1" cap="small" spc="0" dirty="0">
                <a:latin typeface="Calibri"/>
                <a:ea typeface="Calibri"/>
                <a:cs typeface="Times New Roman"/>
              </a:rPr>
              <a:t>the dead </a:t>
            </a:r>
            <a:r>
              <a:rPr lang="en-US" sz="4000" b="1" cap="small" spc="0" dirty="0" smtClean="0">
                <a:latin typeface="Calibri"/>
                <a:ea typeface="Calibri"/>
                <a:cs typeface="Times New Roman"/>
              </a:rPr>
              <a:t>act </a:t>
            </a:r>
            <a:r>
              <a:rPr lang="en-US" sz="4000" b="1" cap="small" spc="0" dirty="0">
                <a:latin typeface="Calibri"/>
                <a:ea typeface="Calibri"/>
                <a:cs typeface="Times New Roman"/>
              </a:rPr>
              <a:t>like they are </a:t>
            </a:r>
            <a:r>
              <a:rPr lang="en-US" sz="4000" b="1" cap="small" spc="0" dirty="0" smtClean="0">
                <a:latin typeface="Calibri"/>
                <a:ea typeface="Calibri"/>
                <a:cs typeface="Times New Roman"/>
              </a:rPr>
              <a:t>alive:</a:t>
            </a:r>
          </a:p>
          <a:p>
            <a:pPr marL="571500" indent="-571500">
              <a:spcBef>
                <a:spcPts val="0"/>
              </a:spcBef>
              <a:buFont typeface="Wingdings" panose="05000000000000000000" pitchFamily="2" charset="2"/>
              <a:buChar char=""/>
            </a:pPr>
            <a:r>
              <a:rPr lang="en-US" sz="4000" b="1" cap="none" spc="0" dirty="0" smtClean="0">
                <a:latin typeface="Calibri"/>
                <a:ea typeface="Calibri"/>
                <a:cs typeface="Times New Roman"/>
              </a:rPr>
              <a:t>1779 – Samuel </a:t>
            </a:r>
            <a:r>
              <a:rPr lang="en-US" sz="4000" b="1" cap="none" spc="0" dirty="0">
                <a:latin typeface="Calibri"/>
                <a:ea typeface="Calibri"/>
                <a:cs typeface="Times New Roman"/>
              </a:rPr>
              <a:t>Taylor </a:t>
            </a:r>
            <a:r>
              <a:rPr lang="en-US" sz="4000" b="1" cap="none" spc="0" dirty="0" err="1">
                <a:latin typeface="Calibri"/>
                <a:ea typeface="Calibri"/>
                <a:cs typeface="Times New Roman"/>
              </a:rPr>
              <a:t>Colridge</a:t>
            </a:r>
            <a:r>
              <a:rPr lang="en-US" sz="4000" b="1" cap="none" spc="0" dirty="0">
                <a:latin typeface="Calibri"/>
                <a:ea typeface="Calibri"/>
                <a:cs typeface="Times New Roman"/>
              </a:rPr>
              <a:t> </a:t>
            </a:r>
            <a:r>
              <a:rPr lang="en-US" sz="4000" b="1" i="1" cap="none" spc="0" dirty="0" smtClean="0">
                <a:latin typeface="Calibri"/>
                <a:ea typeface="Calibri"/>
                <a:cs typeface="Times New Roman"/>
              </a:rPr>
              <a:t>The </a:t>
            </a:r>
            <a:r>
              <a:rPr lang="en-US" sz="4000" b="1" i="1" cap="none" spc="0" dirty="0">
                <a:latin typeface="Calibri"/>
                <a:ea typeface="Calibri"/>
                <a:cs typeface="Times New Roman"/>
              </a:rPr>
              <a:t>Rime of the </a:t>
            </a:r>
            <a:r>
              <a:rPr lang="en-US" sz="4000" b="1" i="1" cap="none" spc="0" dirty="0" smtClean="0">
                <a:latin typeface="Calibri"/>
                <a:ea typeface="Calibri"/>
                <a:cs typeface="Times New Roman"/>
              </a:rPr>
              <a:t>Ancient </a:t>
            </a:r>
            <a:r>
              <a:rPr lang="en-US" sz="4000" b="1" i="1" cap="none" spc="0" dirty="0">
                <a:latin typeface="Calibri"/>
                <a:ea typeface="Calibri"/>
                <a:cs typeface="Times New Roman"/>
              </a:rPr>
              <a:t>Mariner </a:t>
            </a:r>
            <a:endParaRPr lang="en-US" sz="4000" b="1" i="1" cap="none" spc="0" dirty="0" smtClean="0">
              <a:latin typeface="Calibri"/>
              <a:ea typeface="Calibri"/>
              <a:cs typeface="Times New Roman"/>
            </a:endParaRPr>
          </a:p>
          <a:p>
            <a:pPr marL="571500" indent="-571500">
              <a:spcBef>
                <a:spcPts val="0"/>
              </a:spcBef>
              <a:buFont typeface="Wingdings" panose="05000000000000000000" pitchFamily="2" charset="2"/>
              <a:buChar char=""/>
            </a:pPr>
            <a:r>
              <a:rPr lang="en-US" sz="4000" b="1" cap="none" spc="0" dirty="0" smtClean="0">
                <a:latin typeface="Calibri"/>
                <a:ea typeface="Calibri"/>
                <a:cs typeface="Times New Roman"/>
              </a:rPr>
              <a:t>Disney’s </a:t>
            </a:r>
            <a:r>
              <a:rPr lang="en-US" sz="4000" b="1" i="1" cap="none" spc="0" dirty="0" smtClean="0">
                <a:latin typeface="Calibri"/>
                <a:ea typeface="Calibri"/>
                <a:cs typeface="Times New Roman"/>
              </a:rPr>
              <a:t>Pirates </a:t>
            </a:r>
            <a:r>
              <a:rPr lang="en-US" sz="4000" b="1" i="1" cap="none" spc="0" dirty="0">
                <a:latin typeface="Calibri"/>
                <a:ea typeface="Calibri"/>
                <a:cs typeface="Times New Roman"/>
              </a:rPr>
              <a:t>of the </a:t>
            </a:r>
            <a:r>
              <a:rPr lang="en-US" sz="4000" b="1" i="1" cap="none" spc="0" dirty="0" smtClean="0">
                <a:latin typeface="Calibri"/>
                <a:ea typeface="Calibri"/>
                <a:cs typeface="Times New Roman"/>
              </a:rPr>
              <a:t>Caribbean</a:t>
            </a:r>
          </a:p>
          <a:p>
            <a:pPr marL="571500" indent="-571500">
              <a:spcBef>
                <a:spcPts val="0"/>
              </a:spcBef>
              <a:buFont typeface="Wingdings" panose="05000000000000000000" pitchFamily="2" charset="2"/>
              <a:buChar char=""/>
            </a:pPr>
            <a:r>
              <a:rPr lang="en-US" sz="4000" b="1" cap="none" spc="0" dirty="0">
                <a:latin typeface="Calibri"/>
                <a:ea typeface="Calibri"/>
                <a:cs typeface="Times New Roman"/>
              </a:rPr>
              <a:t>M. Night </a:t>
            </a:r>
            <a:r>
              <a:rPr lang="en-US" sz="4000" b="1" cap="none" spc="0" dirty="0" smtClean="0">
                <a:latin typeface="Calibri"/>
                <a:ea typeface="Calibri"/>
                <a:cs typeface="Times New Roman"/>
              </a:rPr>
              <a:t>Shyamalan’s </a:t>
            </a:r>
            <a:r>
              <a:rPr lang="en-US" sz="4000" b="1" i="1" cap="none" spc="0" dirty="0">
                <a:latin typeface="Calibri"/>
                <a:ea typeface="Calibri"/>
                <a:cs typeface="Times New Roman"/>
              </a:rPr>
              <a:t>The Sixth </a:t>
            </a:r>
            <a:r>
              <a:rPr lang="en-US" sz="4000" b="1" i="1" cap="none" spc="0" dirty="0" smtClean="0">
                <a:latin typeface="Calibri"/>
                <a:ea typeface="Calibri"/>
                <a:cs typeface="Times New Roman"/>
              </a:rPr>
              <a:t>Sense</a:t>
            </a:r>
          </a:p>
          <a:p>
            <a:pPr marL="571500" indent="-571500">
              <a:spcBef>
                <a:spcPts val="0"/>
              </a:spcBef>
              <a:buFont typeface="Wingdings" panose="05000000000000000000" pitchFamily="2" charset="2"/>
              <a:buChar char=""/>
            </a:pPr>
            <a:r>
              <a:rPr lang="en-US" sz="4000" b="1" i="1" cap="none" spc="0" dirty="0">
                <a:latin typeface="Calibri"/>
                <a:ea typeface="Calibri"/>
                <a:cs typeface="Times New Roman"/>
              </a:rPr>
              <a:t>Ghost Whisperer, Ghost </a:t>
            </a:r>
            <a:r>
              <a:rPr lang="en-US" sz="4000" b="1" i="1" cap="none" spc="0" dirty="0" smtClean="0">
                <a:latin typeface="Calibri"/>
                <a:ea typeface="Calibri"/>
                <a:cs typeface="Times New Roman"/>
              </a:rPr>
              <a:t>Hunters</a:t>
            </a:r>
          </a:p>
          <a:p>
            <a:pPr marL="571500" indent="-571500">
              <a:spcBef>
                <a:spcPts val="0"/>
              </a:spcBef>
              <a:buFont typeface="Wingdings" panose="05000000000000000000" pitchFamily="2" charset="2"/>
              <a:buChar char=""/>
            </a:pPr>
            <a:r>
              <a:rPr lang="en-US" sz="4000" b="1" cap="none" spc="0" dirty="0">
                <a:latin typeface="Calibri"/>
                <a:ea typeface="Calibri"/>
                <a:cs typeface="Times New Roman"/>
              </a:rPr>
              <a:t>Zombies –</a:t>
            </a:r>
            <a:r>
              <a:rPr lang="en-US" sz="4000" b="1" i="1" cap="none" spc="0" dirty="0">
                <a:latin typeface="Calibri"/>
                <a:ea typeface="Calibri"/>
                <a:cs typeface="Times New Roman"/>
              </a:rPr>
              <a:t> The Walking Dead</a:t>
            </a:r>
          </a:p>
        </p:txBody>
      </p:sp>
      <p:sp>
        <p:nvSpPr>
          <p:cNvPr id="2" name="Title 1"/>
          <p:cNvSpPr>
            <a:spLocks noGrp="1"/>
          </p:cNvSpPr>
          <p:nvPr>
            <p:ph type="title"/>
          </p:nvPr>
        </p:nvSpPr>
        <p:spPr>
          <a:xfrm rot="19140000">
            <a:off x="-267718" y="1455952"/>
            <a:ext cx="23065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94241" y="60560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5" name="TextBox 4"/>
          <p:cNvSpPr txBox="1"/>
          <p:nvPr/>
        </p:nvSpPr>
        <p:spPr>
          <a:xfrm rot="676024">
            <a:off x="2667000" y="938974"/>
            <a:ext cx="5791200" cy="3592175"/>
          </a:xfrm>
          <a:prstGeom prst="wedgeEllipseCallout">
            <a:avLst/>
          </a:prstGeom>
          <a:solidFill>
            <a:schemeClr val="bg1"/>
          </a:solidFill>
          <a:effectLst>
            <a:outerShdw blurRad="50800" dist="38100" dir="2700000" algn="tl" rotWithShape="0">
              <a:prstClr val="black">
                <a:alpha val="40000"/>
              </a:prstClr>
            </a:outerShdw>
          </a:effectLst>
          <a:scene3d>
            <a:camera prst="perspectiveLeft"/>
            <a:lightRig rig="threePt" dir="t"/>
          </a:scene3d>
          <a:sp3d>
            <a:bevelT/>
          </a:sp3d>
        </p:spPr>
        <p:txBody>
          <a:bodyPr wrap="square" rtlCol="0">
            <a:spAutoFit/>
          </a:bodyPr>
          <a:lstStyle/>
          <a:p>
            <a:r>
              <a:rPr lang="en-US" sz="4000" dirty="0" smtClean="0">
                <a:latin typeface="Chiller" panose="04020404031007020602" pitchFamily="82" charset="0"/>
              </a:rPr>
              <a:t>“I </a:t>
            </a:r>
            <a:r>
              <a:rPr lang="en-US" sz="4000" dirty="0">
                <a:latin typeface="Chiller" panose="04020404031007020602" pitchFamily="82" charset="0"/>
              </a:rPr>
              <a:t>see dead people… walking around like regular people… they don’t know that they’re dead</a:t>
            </a:r>
            <a:r>
              <a:rPr lang="en-US" sz="4000" dirty="0" smtClean="0">
                <a:latin typeface="Chiller" panose="04020404031007020602" pitchFamily="82" charset="0"/>
              </a:rPr>
              <a:t>.”</a:t>
            </a:r>
            <a:endParaRPr lang="en-US" sz="4000" dirty="0">
              <a:latin typeface="Chiller" panose="04020404031007020602" pitchFamily="82" charset="0"/>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863703"/>
            <a:ext cx="3028335" cy="5057761"/>
          </a:xfrm>
          <a:prstGeom prst="rect">
            <a:avLst/>
          </a:prstGeom>
        </p:spPr>
      </p:pic>
    </p:spTree>
    <p:extLst>
      <p:ext uri="{BB962C8B-B14F-4D97-AF65-F5344CB8AC3E}">
        <p14:creationId xmlns:p14="http://schemas.microsoft.com/office/powerpoint/2010/main" val="361434743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42" presetClass="entr" presetSubtype="0" fill="hold" grpId="0" nodeType="afterEffect">
                                  <p:stCondLst>
                                    <p:cond delay="2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500"/>
                                        <p:tgtEl>
                                          <p:spTgt spid="5"/>
                                        </p:tgtEl>
                                      </p:cBhvr>
                                    </p:animEffect>
                                    <p:anim calcmode="lin" valueType="num">
                                      <p:cBhvr>
                                        <p:cTn id="19" dur="1500" fill="hold"/>
                                        <p:tgtEl>
                                          <p:spTgt spid="5"/>
                                        </p:tgtEl>
                                        <p:attrNameLst>
                                          <p:attrName>ppt_x</p:attrName>
                                        </p:attrNameLst>
                                      </p:cBhvr>
                                      <p:tavLst>
                                        <p:tav tm="0">
                                          <p:val>
                                            <p:strVal val="#ppt_x"/>
                                          </p:val>
                                        </p:tav>
                                        <p:tav tm="100000">
                                          <p:val>
                                            <p:strVal val="#ppt_x"/>
                                          </p:val>
                                        </p:tav>
                                      </p:tavLst>
                                    </p:anim>
                                    <p:anim calcmode="lin" valueType="num">
                                      <p:cBhvr>
                                        <p:cTn id="20"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42" presetClass="exit" presetSubtype="0" fill="hold" grpId="1" nodeType="with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nodeType="afterEffect">
                                  <p:stCondLst>
                                    <p:cond delay="2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370984" y="1528347"/>
            <a:ext cx="2527202"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1905000" y="457200"/>
            <a:ext cx="7086600" cy="6019800"/>
          </a:xfrm>
          <a:solidFill>
            <a:srgbClr val="FFFFFF">
              <a:alpha val="60000"/>
            </a:srgbClr>
          </a:solidFill>
        </p:spPr>
        <p:txBody>
          <a:bodyPr>
            <a:noAutofit/>
          </a:bodyPr>
          <a:lstStyle/>
          <a:p>
            <a:pPr marL="339725" indent="-339725">
              <a:spcBef>
                <a:spcPts val="600"/>
              </a:spcBef>
              <a:spcAft>
                <a:spcPts val="1200"/>
              </a:spcAft>
              <a:buFont typeface="Arial" panose="020B0604020202020204" pitchFamily="34" charset="0"/>
              <a:buChar char="•"/>
            </a:pPr>
            <a:r>
              <a:rPr lang="en-US" sz="4000" b="1" cap="none" spc="0" dirty="0">
                <a:latin typeface="Calibri"/>
                <a:ea typeface="Calibri"/>
                <a:cs typeface="Times New Roman"/>
              </a:rPr>
              <a:t>Artificiality had taken over </a:t>
            </a:r>
            <a:r>
              <a:rPr lang="en-US" sz="4000" b="1" cap="none" spc="0" dirty="0" smtClean="0">
                <a:latin typeface="Calibri"/>
                <a:ea typeface="Calibri"/>
                <a:cs typeface="Times New Roman"/>
              </a:rPr>
              <a:t>Sardis</a:t>
            </a:r>
          </a:p>
          <a:p>
            <a:pPr marL="339725" indent="-339725">
              <a:spcBef>
                <a:spcPts val="600"/>
              </a:spcBef>
              <a:spcAft>
                <a:spcPts val="1200"/>
              </a:spcAft>
              <a:buFont typeface="Arial" panose="020B0604020202020204" pitchFamily="34" charset="0"/>
              <a:buChar char="•"/>
            </a:pPr>
            <a:r>
              <a:rPr lang="en-US" sz="4000" b="1" cap="none" spc="0" dirty="0" smtClean="0">
                <a:latin typeface="Calibri"/>
                <a:ea typeface="Calibri"/>
                <a:cs typeface="Times New Roman"/>
              </a:rPr>
              <a:t>did not </a:t>
            </a:r>
            <a:r>
              <a:rPr lang="en-US" sz="4000" b="1" cap="none" spc="0" dirty="0">
                <a:latin typeface="Calibri"/>
                <a:ea typeface="Calibri"/>
                <a:cs typeface="Times New Roman"/>
              </a:rPr>
              <a:t>realize they were </a:t>
            </a:r>
            <a:r>
              <a:rPr lang="en-US" sz="4000" b="1" cap="none" spc="0" dirty="0" smtClean="0">
                <a:latin typeface="Calibri"/>
                <a:ea typeface="Calibri"/>
                <a:cs typeface="Times New Roman"/>
              </a:rPr>
              <a:t>dead</a:t>
            </a:r>
          </a:p>
          <a:p>
            <a:pPr marL="339725" indent="-339725">
              <a:spcBef>
                <a:spcPts val="600"/>
              </a:spcBef>
              <a:spcAft>
                <a:spcPts val="1200"/>
              </a:spcAft>
              <a:buFont typeface="Arial" panose="020B0604020202020204" pitchFamily="34" charset="0"/>
              <a:buChar char="•"/>
            </a:pPr>
            <a:r>
              <a:rPr lang="en-US" sz="4000" b="1" cap="none" spc="0" dirty="0">
                <a:latin typeface="Calibri"/>
                <a:ea typeface="Calibri"/>
                <a:cs typeface="Times New Roman"/>
              </a:rPr>
              <a:t>still going through the </a:t>
            </a:r>
            <a:r>
              <a:rPr lang="en-US" sz="4000" b="1" cap="none" spc="0" dirty="0" smtClean="0">
                <a:latin typeface="Calibri"/>
                <a:ea typeface="Calibri"/>
                <a:cs typeface="Times New Roman"/>
              </a:rPr>
              <a:t>motions</a:t>
            </a:r>
          </a:p>
          <a:p>
            <a:pPr marL="339725" indent="-339725">
              <a:spcBef>
                <a:spcPts val="600"/>
              </a:spcBef>
              <a:spcAft>
                <a:spcPts val="1200"/>
              </a:spcAft>
              <a:buFont typeface="Arial" panose="020B0604020202020204" pitchFamily="34" charset="0"/>
              <a:buChar char="•"/>
            </a:pPr>
            <a:r>
              <a:rPr lang="en-US" sz="4000" b="1" cap="none" spc="0" dirty="0" smtClean="0">
                <a:latin typeface="Calibri"/>
                <a:ea typeface="Calibri"/>
                <a:cs typeface="Times New Roman"/>
              </a:rPr>
              <a:t>force-operating </a:t>
            </a:r>
            <a:r>
              <a:rPr lang="en-US" sz="4000" b="1" cap="none" spc="0" dirty="0">
                <a:latin typeface="Calibri"/>
                <a:ea typeface="Calibri"/>
                <a:cs typeface="Times New Roman"/>
              </a:rPr>
              <a:t>the machinery of </a:t>
            </a:r>
            <a:r>
              <a:rPr lang="en-US" sz="4000" b="1" cap="none" spc="0" dirty="0" smtClean="0">
                <a:latin typeface="Calibri"/>
                <a:ea typeface="Calibri"/>
                <a:cs typeface="Times New Roman"/>
              </a:rPr>
              <a:t>a dead church</a:t>
            </a:r>
          </a:p>
          <a:p>
            <a:pPr marL="339725" indent="-339725">
              <a:spcBef>
                <a:spcPts val="600"/>
              </a:spcBef>
              <a:spcAft>
                <a:spcPts val="1200"/>
              </a:spcAft>
              <a:buFont typeface="Arial" panose="020B0604020202020204" pitchFamily="34" charset="0"/>
              <a:buChar char="•"/>
            </a:pPr>
            <a:r>
              <a:rPr lang="en-US" sz="4000" b="1" cap="none" spc="0" dirty="0" smtClean="0">
                <a:latin typeface="Calibri"/>
                <a:ea typeface="Calibri"/>
                <a:cs typeface="Times New Roman"/>
              </a:rPr>
              <a:t>like </a:t>
            </a:r>
            <a:r>
              <a:rPr lang="en-US" sz="4000" b="1" cap="none" spc="0" dirty="0">
                <a:latin typeface="Calibri"/>
                <a:ea typeface="Calibri"/>
                <a:cs typeface="Times New Roman"/>
              </a:rPr>
              <a:t>a dead body kept alive on artificial life-support</a:t>
            </a:r>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Tree>
    <p:extLst>
      <p:ext uri="{BB962C8B-B14F-4D97-AF65-F5344CB8AC3E}">
        <p14:creationId xmlns:p14="http://schemas.microsoft.com/office/powerpoint/2010/main" val="403394435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3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nodeType="afterEffect">
                                  <p:stCondLst>
                                    <p:cond delay="3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297999" y="1687452"/>
            <a:ext cx="2527202"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1905000" y="457200"/>
            <a:ext cx="7086600" cy="6019800"/>
          </a:xfrm>
          <a:solidFill>
            <a:srgbClr val="FFFFFF">
              <a:alpha val="50196"/>
            </a:srgbClr>
          </a:solidFill>
        </p:spPr>
        <p:txBody>
          <a:bodyPr>
            <a:noAutofit/>
          </a:bodyPr>
          <a:lstStyle/>
          <a:p>
            <a:pPr marL="339725" indent="-339725">
              <a:spcBef>
                <a:spcPts val="0"/>
              </a:spcBef>
              <a:buFont typeface="Arial" panose="020B0604020202020204" pitchFamily="34" charset="0"/>
              <a:buChar char="•"/>
            </a:pPr>
            <a:r>
              <a:rPr lang="en-US" sz="4000" b="1" cap="none" spc="0" dirty="0" smtClean="0">
                <a:latin typeface="Calibri"/>
                <a:ea typeface="Calibri"/>
                <a:cs typeface="Times New Roman"/>
              </a:rPr>
              <a:t>Artificial flowers</a:t>
            </a:r>
          </a:p>
          <a:p>
            <a:pPr marL="796925" lvl="1" indent="-339725">
              <a:spcBef>
                <a:spcPts val="0"/>
              </a:spcBef>
              <a:buFont typeface="Arial" panose="020B0604020202020204" pitchFamily="34" charset="0"/>
              <a:buChar char="•"/>
            </a:pPr>
            <a:r>
              <a:rPr lang="en-US" sz="3600" b="1" dirty="0">
                <a:latin typeface="Calibri"/>
                <a:ea typeface="Calibri"/>
                <a:cs typeface="Times New Roman"/>
              </a:rPr>
              <a:t>l</a:t>
            </a:r>
            <a:r>
              <a:rPr lang="en-US" sz="3600" b="1" dirty="0" smtClean="0">
                <a:latin typeface="Calibri"/>
                <a:ea typeface="Calibri"/>
                <a:cs typeface="Times New Roman"/>
              </a:rPr>
              <a:t>ook very real and alive</a:t>
            </a:r>
          </a:p>
          <a:p>
            <a:pPr marL="796925" lvl="1" indent="-339725">
              <a:spcBef>
                <a:spcPts val="600"/>
              </a:spcBef>
              <a:spcAft>
                <a:spcPts val="1200"/>
              </a:spcAft>
              <a:buFont typeface="Arial" panose="020B0604020202020204" pitchFamily="34" charset="0"/>
              <a:buChar char="•"/>
            </a:pPr>
            <a:r>
              <a:rPr lang="en-US" sz="3600" b="1" dirty="0" smtClean="0">
                <a:latin typeface="Calibri"/>
                <a:ea typeface="Calibri"/>
                <a:cs typeface="Times New Roman"/>
              </a:rPr>
              <a:t>don’t need food or water</a:t>
            </a:r>
          </a:p>
          <a:p>
            <a:pPr marL="339725" indent="-339725">
              <a:spcBef>
                <a:spcPts val="0"/>
              </a:spcBef>
              <a:buFont typeface="Arial" panose="020B0604020202020204" pitchFamily="34" charset="0"/>
              <a:buChar char="•"/>
            </a:pPr>
            <a:r>
              <a:rPr lang="en-US" sz="4000" b="1" cap="none" spc="0" dirty="0" smtClean="0">
                <a:latin typeface="Calibri"/>
                <a:ea typeface="Calibri"/>
                <a:cs typeface="Times New Roman"/>
              </a:rPr>
              <a:t>One who is not born again</a:t>
            </a:r>
          </a:p>
          <a:p>
            <a:pPr marL="796925" lvl="1" indent="-339725">
              <a:spcBef>
                <a:spcPts val="0"/>
              </a:spcBef>
              <a:buFont typeface="Arial" panose="020B0604020202020204" pitchFamily="34" charset="0"/>
              <a:buChar char="•"/>
            </a:pPr>
            <a:r>
              <a:rPr lang="en-US" sz="3600" b="1" cap="none" spc="0" dirty="0" smtClean="0">
                <a:latin typeface="Calibri"/>
                <a:ea typeface="Calibri"/>
                <a:cs typeface="Times New Roman"/>
              </a:rPr>
              <a:t>can </a:t>
            </a:r>
            <a:r>
              <a:rPr lang="en-US" sz="3600" b="1" cap="none" spc="0" dirty="0">
                <a:latin typeface="Calibri"/>
                <a:ea typeface="Calibri"/>
                <a:cs typeface="Times New Roman"/>
              </a:rPr>
              <a:t>look very much alive! </a:t>
            </a:r>
            <a:endParaRPr lang="en-US" sz="3600" b="1" cap="none" spc="0" dirty="0" smtClean="0">
              <a:latin typeface="Calibri"/>
              <a:ea typeface="Calibri"/>
              <a:cs typeface="Times New Roman"/>
            </a:endParaRPr>
          </a:p>
          <a:p>
            <a:pPr marL="796925" lvl="1" indent="-339725">
              <a:spcBef>
                <a:spcPts val="0"/>
              </a:spcBef>
              <a:buFont typeface="Arial" panose="020B0604020202020204" pitchFamily="34" charset="0"/>
              <a:buChar char="•"/>
            </a:pPr>
            <a:r>
              <a:rPr lang="en-US" sz="3600" b="1" dirty="0">
                <a:latin typeface="Calibri"/>
                <a:ea typeface="Calibri"/>
                <a:cs typeface="Times New Roman"/>
              </a:rPr>
              <a:t>d</a:t>
            </a:r>
            <a:r>
              <a:rPr lang="en-US" sz="3600" b="1" dirty="0" smtClean="0">
                <a:latin typeface="Calibri"/>
                <a:ea typeface="Calibri"/>
                <a:cs typeface="Times New Roman"/>
              </a:rPr>
              <a:t>oesn’t need the Holy Spirit</a:t>
            </a:r>
          </a:p>
          <a:p>
            <a:pPr marL="796925" lvl="1" indent="-339725">
              <a:spcBef>
                <a:spcPts val="0"/>
              </a:spcBef>
              <a:buFont typeface="Arial" panose="020B0604020202020204" pitchFamily="34" charset="0"/>
              <a:buChar char="•"/>
            </a:pPr>
            <a:r>
              <a:rPr lang="en-US" sz="3600" b="1" dirty="0">
                <a:latin typeface="Calibri"/>
                <a:ea typeface="Calibri"/>
                <a:cs typeface="Times New Roman"/>
              </a:rPr>
              <a:t>d</a:t>
            </a:r>
            <a:r>
              <a:rPr lang="en-US" sz="3600" b="1" cap="none" spc="0" dirty="0" smtClean="0">
                <a:latin typeface="Calibri"/>
                <a:ea typeface="Calibri"/>
                <a:cs typeface="Times New Roman"/>
              </a:rPr>
              <a:t>oesn’t need the Word of God</a:t>
            </a:r>
          </a:p>
          <a:p>
            <a:pPr marL="796925" lvl="1" indent="-339725">
              <a:spcBef>
                <a:spcPts val="0"/>
              </a:spcBef>
              <a:buFont typeface="Arial" panose="020B0604020202020204" pitchFamily="34" charset="0"/>
              <a:buChar char="•"/>
            </a:pPr>
            <a:r>
              <a:rPr lang="en-US" sz="3600" b="1" dirty="0">
                <a:latin typeface="Calibri"/>
                <a:ea typeface="Calibri"/>
                <a:cs typeface="Times New Roman"/>
              </a:rPr>
              <a:t>i</a:t>
            </a:r>
            <a:r>
              <a:rPr lang="en-US" sz="3600" b="1" dirty="0" smtClean="0">
                <a:latin typeface="Calibri"/>
                <a:ea typeface="Calibri"/>
                <a:cs typeface="Times New Roman"/>
              </a:rPr>
              <a:t>s d</a:t>
            </a:r>
            <a:r>
              <a:rPr lang="en-US" sz="3600" b="1" cap="none" spc="0" dirty="0" smtClean="0">
                <a:latin typeface="Calibri"/>
                <a:ea typeface="Calibri"/>
                <a:cs typeface="Times New Roman"/>
              </a:rPr>
              <a:t>ead</a:t>
            </a:r>
          </a:p>
          <a:p>
            <a:pPr marL="796925" lvl="1" indent="-339725">
              <a:spcBef>
                <a:spcPts val="0"/>
              </a:spcBef>
              <a:buFont typeface="Arial" panose="020B0604020202020204" pitchFamily="34" charset="0"/>
              <a:buChar char="•"/>
            </a:pPr>
            <a:r>
              <a:rPr lang="en-US" sz="3600" b="1" dirty="0">
                <a:latin typeface="Calibri"/>
                <a:ea typeface="Calibri"/>
                <a:cs typeface="Times New Roman"/>
              </a:rPr>
              <a:t>f</a:t>
            </a:r>
            <a:r>
              <a:rPr lang="en-US" sz="3600" b="1" dirty="0" smtClean="0">
                <a:latin typeface="Calibri"/>
                <a:ea typeface="Calibri"/>
                <a:cs typeface="Times New Roman"/>
              </a:rPr>
              <a:t>ake – n</a:t>
            </a:r>
            <a:r>
              <a:rPr lang="en-US" sz="3600" b="1" cap="none" spc="0" dirty="0" smtClean="0">
                <a:latin typeface="Calibri"/>
                <a:ea typeface="Calibri"/>
                <a:cs typeface="Times New Roman"/>
              </a:rPr>
              <a:t>o life</a:t>
            </a:r>
            <a:endParaRPr lang="en-US" sz="3600" b="1" cap="none" spc="0" dirty="0">
              <a:latin typeface="Calibri"/>
              <a:ea typeface="Calibri"/>
              <a:cs typeface="Times New Roman"/>
            </a:endParaRPr>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1026" name="Picture 2" descr="C:\Users\Paige\AppData\Local\Microsoft\Windows\INetCache\IE\S65WWIS2\flowersn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 y="3276600"/>
            <a:ext cx="2099336"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ige\AppData\Local\Microsoft\Windows\INetCache\IE\OG4C9PJI\flowers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212100">
            <a:off x="5479635" y="3926788"/>
            <a:ext cx="3041160" cy="4300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ige\AppData\Local\Microsoft\Windows\INetCache\IE\G6MDUIQ6\1cf0d72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545" y="228600"/>
            <a:ext cx="2062455" cy="219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4984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3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1000"/>
                            </p:stCondLst>
                            <p:childTnLst>
                              <p:par>
                                <p:cTn id="21" presetID="10" presetClass="entr" presetSubtype="0" fill="hold" nodeType="afterEffect">
                                  <p:stCondLst>
                                    <p:cond delay="3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14500"/>
                            </p:stCondLst>
                            <p:childTnLst>
                              <p:par>
                                <p:cTn id="25" presetID="10" presetClass="entr" presetSubtype="0" fill="hold" nodeType="afterEffect">
                                  <p:stCondLst>
                                    <p:cond delay="3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3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21500"/>
                            </p:stCondLst>
                            <p:childTnLst>
                              <p:par>
                                <p:cTn id="33" presetID="10" presetClass="entr" presetSubtype="0" fill="hold" nodeType="afterEffect">
                                  <p:stCondLst>
                                    <p:cond delay="3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25000"/>
                            </p:stCondLst>
                            <p:childTnLst>
                              <p:par>
                                <p:cTn id="37" presetID="10" presetClass="entr" presetSubtype="0" fill="hold" nodeType="afterEffect">
                                  <p:stCondLst>
                                    <p:cond delay="1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smtClean="0"/>
              <a:t>Revelation 3:1-6</a:t>
            </a:r>
            <a:endParaRPr lang="en-US" cap="none" dirty="0"/>
          </a:p>
        </p:txBody>
      </p:sp>
      <p:sp>
        <p:nvSpPr>
          <p:cNvPr id="3" name="Content Placeholder 2"/>
          <p:cNvSpPr>
            <a:spLocks noGrp="1"/>
          </p:cNvSpPr>
          <p:nvPr>
            <p:ph idx="1"/>
          </p:nvPr>
        </p:nvSpPr>
        <p:spPr>
          <a:xfrm>
            <a:off x="762000" y="1295400"/>
            <a:ext cx="7620000" cy="5257800"/>
          </a:xfrm>
          <a:solidFill>
            <a:srgbClr val="FFFFFF">
              <a:alpha val="50196"/>
            </a:srgbClr>
          </a:solidFill>
        </p:spPr>
        <p:txBody>
          <a:bodyPr>
            <a:normAutofit/>
          </a:bodyPr>
          <a:lstStyle/>
          <a:p>
            <a:r>
              <a:rPr lang="en-US" sz="4000" i="1" dirty="0" smtClean="0"/>
              <a:t>And </a:t>
            </a:r>
            <a:r>
              <a:rPr lang="en-US" sz="4000" i="1" dirty="0"/>
              <a:t>to the angel of the church in Sardis write</a:t>
            </a:r>
            <a:r>
              <a:rPr lang="en-US" sz="4000" i="1" dirty="0" smtClean="0"/>
              <a:t>, “These </a:t>
            </a:r>
            <a:r>
              <a:rPr lang="en-US" sz="4000" i="1" dirty="0"/>
              <a:t>things says He who has the seven Spirits of God and the seven stars: </a:t>
            </a:r>
            <a:r>
              <a:rPr lang="en-US" sz="4000" i="1" dirty="0" smtClean="0"/>
              <a:t>‘I </a:t>
            </a:r>
            <a:r>
              <a:rPr lang="en-US" sz="4000" i="1" dirty="0"/>
              <a:t>know your works, that you have a name that you are alive, but you are dead. </a:t>
            </a:r>
            <a:endParaRPr lang="en-US" sz="4000" dirty="0"/>
          </a:p>
        </p:txBody>
      </p:sp>
    </p:spTree>
    <p:extLst>
      <p:ext uri="{BB962C8B-B14F-4D97-AF65-F5344CB8AC3E}">
        <p14:creationId xmlns:p14="http://schemas.microsoft.com/office/powerpoint/2010/main" val="1185400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297999" y="1687452"/>
            <a:ext cx="2527202"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1905000" y="762000"/>
            <a:ext cx="6884417" cy="5791200"/>
          </a:xfrm>
          <a:solidFill>
            <a:srgbClr val="FFFFFF">
              <a:alpha val="50196"/>
            </a:srgbClr>
          </a:solidFill>
        </p:spPr>
        <p:txBody>
          <a:bodyPr>
            <a:noAutofit/>
          </a:bodyPr>
          <a:lstStyle/>
          <a:p>
            <a:pPr marL="350838" indent="-350838">
              <a:spcBef>
                <a:spcPts val="0"/>
              </a:spcBef>
              <a:buFont typeface="Arial" panose="020B0604020202020204" pitchFamily="34" charset="0"/>
              <a:buChar char="•"/>
            </a:pPr>
            <a:r>
              <a:rPr lang="en-US" sz="3600" b="1" cap="none" spc="0" dirty="0">
                <a:latin typeface="Calibri"/>
                <a:ea typeface="Calibri"/>
                <a:cs typeface="Times New Roman"/>
              </a:rPr>
              <a:t>look </a:t>
            </a:r>
            <a:r>
              <a:rPr lang="en-US" sz="3600" b="1" cap="none" spc="0" dirty="0" smtClean="0">
                <a:latin typeface="Calibri"/>
                <a:ea typeface="Calibri"/>
                <a:cs typeface="Times New Roman"/>
              </a:rPr>
              <a:t>at churches today and see:</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a trend </a:t>
            </a:r>
            <a:r>
              <a:rPr lang="en-US" sz="3600" b="1" cap="none" spc="0" dirty="0">
                <a:solidFill>
                  <a:srgbClr val="686868"/>
                </a:solidFill>
                <a:latin typeface="Calibri"/>
                <a:ea typeface="Calibri"/>
                <a:cs typeface="Times New Roman"/>
              </a:rPr>
              <a:t>to replace true, spiritual life with a fake, artificial </a:t>
            </a:r>
            <a:r>
              <a:rPr lang="en-US" sz="3600" b="1" cap="none" spc="0" dirty="0" smtClean="0">
                <a:solidFill>
                  <a:srgbClr val="686868"/>
                </a:solidFill>
                <a:latin typeface="Calibri"/>
                <a:ea typeface="Calibri"/>
                <a:cs typeface="Times New Roman"/>
              </a:rPr>
              <a:t>replica</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no </a:t>
            </a:r>
            <a:r>
              <a:rPr lang="en-US" sz="3600" b="1" cap="none" spc="0" dirty="0">
                <a:solidFill>
                  <a:srgbClr val="686868"/>
                </a:solidFill>
                <a:latin typeface="Calibri"/>
                <a:ea typeface="Calibri"/>
                <a:cs typeface="Times New Roman"/>
              </a:rPr>
              <a:t>tears for the lost on the </a:t>
            </a:r>
            <a:r>
              <a:rPr lang="en-US" sz="3600" b="1" cap="none" spc="0" dirty="0" smtClean="0">
                <a:solidFill>
                  <a:srgbClr val="686868"/>
                </a:solidFill>
                <a:latin typeface="Calibri"/>
                <a:ea typeface="Calibri"/>
                <a:cs typeface="Times New Roman"/>
              </a:rPr>
              <a:t>altars</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no </a:t>
            </a:r>
            <a:r>
              <a:rPr lang="en-US" sz="3600" b="1" cap="none" spc="0" dirty="0">
                <a:solidFill>
                  <a:srgbClr val="686868"/>
                </a:solidFill>
                <a:latin typeface="Calibri"/>
                <a:ea typeface="Calibri"/>
                <a:cs typeface="Times New Roman"/>
              </a:rPr>
              <a:t>hunger pains </a:t>
            </a:r>
            <a:r>
              <a:rPr lang="en-US" sz="3600" b="1" dirty="0" smtClean="0">
                <a:solidFill>
                  <a:srgbClr val="686868"/>
                </a:solidFill>
                <a:latin typeface="Calibri"/>
                <a:ea typeface="Calibri"/>
                <a:cs typeface="Times New Roman"/>
              </a:rPr>
              <a:t>for</a:t>
            </a:r>
            <a:r>
              <a:rPr lang="en-US" sz="3600" b="1" cap="none" spc="0" dirty="0" smtClean="0">
                <a:solidFill>
                  <a:srgbClr val="686868"/>
                </a:solidFill>
                <a:latin typeface="Calibri"/>
                <a:ea typeface="Calibri"/>
                <a:cs typeface="Times New Roman"/>
              </a:rPr>
              <a:t> digging </a:t>
            </a:r>
            <a:r>
              <a:rPr lang="en-US" sz="3600" b="1" cap="none" spc="0" dirty="0">
                <a:solidFill>
                  <a:srgbClr val="686868"/>
                </a:solidFill>
                <a:latin typeface="Calibri"/>
                <a:ea typeface="Calibri"/>
                <a:cs typeface="Times New Roman"/>
              </a:rPr>
              <a:t>into the Word of </a:t>
            </a:r>
            <a:r>
              <a:rPr lang="en-US" sz="3600" b="1" cap="none" spc="0" dirty="0" smtClean="0">
                <a:solidFill>
                  <a:srgbClr val="686868"/>
                </a:solidFill>
                <a:latin typeface="Calibri"/>
                <a:ea typeface="Calibri"/>
                <a:cs typeface="Times New Roman"/>
              </a:rPr>
              <a:t>God</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no </a:t>
            </a:r>
            <a:r>
              <a:rPr lang="en-US" sz="3600" b="1" cap="none" spc="0" dirty="0">
                <a:solidFill>
                  <a:srgbClr val="686868"/>
                </a:solidFill>
                <a:latin typeface="Calibri"/>
                <a:ea typeface="Calibri"/>
                <a:cs typeface="Times New Roman"/>
              </a:rPr>
              <a:t>thirst for the Holy Spirit of </a:t>
            </a:r>
            <a:r>
              <a:rPr lang="en-US" sz="3600" b="1" cap="none" spc="0" dirty="0" smtClean="0">
                <a:solidFill>
                  <a:srgbClr val="686868"/>
                </a:solidFill>
                <a:latin typeface="Calibri"/>
                <a:ea typeface="Calibri"/>
                <a:cs typeface="Times New Roman"/>
              </a:rPr>
              <a:t>Truth</a:t>
            </a:r>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1026" name="Picture 2" descr="C:\Users\Paige\AppData\Local\Microsoft\Windows\INetCache\IE\S65WWIS2\flowersn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 y="3276600"/>
            <a:ext cx="2099336" cy="358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Paige\AppData\Local\Microsoft\Windows\INetCache\IE\G6MDUIQ6\1cf0d7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40243">
            <a:off x="6957965" y="1056484"/>
            <a:ext cx="2062455" cy="21923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aige\AppData\Local\Microsoft\Windows\INetCache\IE\OG4C9PJI\flowers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05438">
            <a:off x="6350603" y="4462807"/>
            <a:ext cx="2336614" cy="349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5993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3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1000"/>
                            </p:stCondLst>
                            <p:childTnLst>
                              <p:par>
                                <p:cTn id="21" presetID="10" presetClass="entr" presetSubtype="0" fill="hold" nodeType="afterEffect">
                                  <p:stCondLst>
                                    <p:cond delay="3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297999" y="1687452"/>
            <a:ext cx="2527202"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2107183" y="1600200"/>
            <a:ext cx="6427218" cy="5105400"/>
          </a:xfrm>
          <a:solidFill>
            <a:srgbClr val="FFFFFF">
              <a:alpha val="50196"/>
            </a:srgbClr>
          </a:solidFill>
        </p:spPr>
        <p:txBody>
          <a:bodyPr>
            <a:noAutofit/>
          </a:bodyPr>
          <a:lstStyle/>
          <a:p>
            <a:pPr marL="350838" indent="-350838">
              <a:spcBef>
                <a:spcPts val="0"/>
              </a:spcBef>
              <a:buFont typeface="Arial" panose="020B0604020202020204" pitchFamily="34" charset="0"/>
              <a:buChar char="•"/>
            </a:pPr>
            <a:r>
              <a:rPr lang="en-US" sz="3600" b="1" cap="none" spc="0" dirty="0" smtClean="0">
                <a:latin typeface="Calibri"/>
                <a:ea typeface="Calibri"/>
                <a:cs typeface="Times New Roman"/>
              </a:rPr>
              <a:t>Instead they have:</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artificial methods </a:t>
            </a:r>
            <a:r>
              <a:rPr lang="en-US" sz="3600" b="1" cap="none" spc="0" dirty="0">
                <a:solidFill>
                  <a:srgbClr val="686868"/>
                </a:solidFill>
                <a:latin typeface="Calibri"/>
                <a:ea typeface="Calibri"/>
                <a:cs typeface="Times New Roman"/>
              </a:rPr>
              <a:t>designed for physical </a:t>
            </a:r>
            <a:r>
              <a:rPr lang="en-US" sz="3600" b="1" cap="none" spc="0" dirty="0" smtClean="0">
                <a:solidFill>
                  <a:srgbClr val="686868"/>
                </a:solidFill>
                <a:latin typeface="Calibri"/>
                <a:ea typeface="Calibri"/>
                <a:cs typeface="Times New Roman"/>
              </a:rPr>
              <a:t>growth</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mood-setting </a:t>
            </a:r>
            <a:r>
              <a:rPr lang="en-US" sz="3600" b="1" cap="none" spc="0" dirty="0">
                <a:solidFill>
                  <a:srgbClr val="686868"/>
                </a:solidFill>
                <a:latin typeface="Calibri"/>
                <a:ea typeface="Calibri"/>
                <a:cs typeface="Times New Roman"/>
              </a:rPr>
              <a:t>devices to activate the emotions </a:t>
            </a:r>
            <a:r>
              <a:rPr lang="en-US" sz="3600" b="1" cap="none" spc="0" dirty="0" smtClean="0">
                <a:solidFill>
                  <a:srgbClr val="686868"/>
                </a:solidFill>
                <a:latin typeface="Calibri"/>
                <a:ea typeface="Calibri"/>
                <a:cs typeface="Times New Roman"/>
              </a:rPr>
              <a:t>so </a:t>
            </a:r>
            <a:r>
              <a:rPr lang="en-US" sz="3600" b="1" cap="none" spc="0" dirty="0">
                <a:solidFill>
                  <a:srgbClr val="686868"/>
                </a:solidFill>
                <a:latin typeface="Calibri"/>
                <a:ea typeface="Calibri"/>
                <a:cs typeface="Times New Roman"/>
              </a:rPr>
              <a:t>people </a:t>
            </a:r>
            <a:r>
              <a:rPr lang="en-US" sz="3600" b="1" cap="none" spc="0" dirty="0" smtClean="0">
                <a:solidFill>
                  <a:srgbClr val="686868"/>
                </a:solidFill>
                <a:latin typeface="Calibri"/>
                <a:ea typeface="Calibri"/>
                <a:cs typeface="Times New Roman"/>
              </a:rPr>
              <a:t>“</a:t>
            </a:r>
            <a:r>
              <a:rPr lang="en-US" sz="3600" b="1" cap="none" spc="0" dirty="0">
                <a:solidFill>
                  <a:srgbClr val="686868"/>
                </a:solidFill>
                <a:latin typeface="Calibri"/>
                <a:ea typeface="Calibri"/>
                <a:cs typeface="Times New Roman"/>
              </a:rPr>
              <a:t>feel </a:t>
            </a:r>
            <a:r>
              <a:rPr lang="en-US" sz="3600" b="1" cap="none" spc="0" dirty="0" smtClean="0">
                <a:solidFill>
                  <a:srgbClr val="686868"/>
                </a:solidFill>
                <a:latin typeface="Calibri"/>
                <a:ea typeface="Calibri"/>
                <a:cs typeface="Times New Roman"/>
              </a:rPr>
              <a:t>good”</a:t>
            </a:r>
          </a:p>
          <a:p>
            <a:pPr marL="685800" lvl="1" indent="-350838">
              <a:spcBef>
                <a:spcPts val="0"/>
              </a:spcBef>
              <a:buFont typeface="Arial" panose="020B0604020202020204" pitchFamily="34" charset="0"/>
              <a:buChar char="•"/>
            </a:pPr>
            <a:r>
              <a:rPr lang="en-US" sz="3600" b="1" cap="none" spc="0" dirty="0" smtClean="0">
                <a:solidFill>
                  <a:srgbClr val="686868"/>
                </a:solidFill>
                <a:latin typeface="Calibri"/>
                <a:ea typeface="Calibri"/>
                <a:cs typeface="Times New Roman"/>
              </a:rPr>
              <a:t>positive-thinking </a:t>
            </a:r>
            <a:r>
              <a:rPr lang="en-US" sz="3600" b="1" cap="none" spc="0" dirty="0">
                <a:solidFill>
                  <a:srgbClr val="686868"/>
                </a:solidFill>
                <a:latin typeface="Calibri"/>
                <a:ea typeface="Calibri"/>
                <a:cs typeface="Times New Roman"/>
              </a:rPr>
              <a:t>type sermons to give a false </a:t>
            </a:r>
            <a:r>
              <a:rPr lang="en-US" sz="3600" b="1" cap="none" spc="0" dirty="0" smtClean="0">
                <a:solidFill>
                  <a:srgbClr val="686868"/>
                </a:solidFill>
                <a:latin typeface="Calibri"/>
                <a:ea typeface="Calibri"/>
                <a:cs typeface="Times New Roman"/>
              </a:rPr>
              <a:t>hope</a:t>
            </a:r>
            <a:endParaRPr lang="en-US" sz="4000" b="1" cap="none" spc="0" dirty="0">
              <a:solidFill>
                <a:srgbClr val="686868"/>
              </a:solidFill>
              <a:latin typeface="Calibri"/>
              <a:ea typeface="Calibri"/>
              <a:cs typeface="Times New Roman"/>
            </a:endParaRPr>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1026" name="Picture 2" descr="C:\Users\Paige\AppData\Local\Microsoft\Windows\INetCache\IE\S65WWIS2\flowersn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 y="3276600"/>
            <a:ext cx="2099336"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aige\AppData\Local\Microsoft\Windows\INetCache\IE\G6MDUIQ6\1cf0d7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94859">
            <a:off x="6030564" y="24027"/>
            <a:ext cx="2607841" cy="2772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Paige\AppData\Local\Microsoft\Windows\INetCache\IE\OG4C9PJI\flowers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16958">
            <a:off x="553916" y="-1159181"/>
            <a:ext cx="2649230" cy="39608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aige\AppData\Local\Microsoft\Windows\INetCache\IE\G6MDUIQ6\Entertainmen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 y="1"/>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ige\AppData\Local\Microsoft\Windows\INetCache\IE\LA8PJLKJ\clip-art-circus-600589[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90583">
            <a:off x="3511350" y="2426705"/>
            <a:ext cx="4531144" cy="2478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ige\AppData\Local\Microsoft\Windows\INetCache\IE\S65WWIS2\clip-art-circus-940685[1].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411" y="1200151"/>
            <a:ext cx="1638300" cy="17375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aige\AppData\Local\Microsoft\Windows\INetCache\IE\OG4C9PJI\Coloured_Lights_1_(512980202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16345">
            <a:off x="4978862" y="221721"/>
            <a:ext cx="4199853" cy="237675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ige\AppData\Local\Microsoft\Windows\INetCache\IE\G6MDUIQ6\wall_of_speakers_javedscircle_by_javedscircl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384825"/>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ige\AppData\Local\Microsoft\Windows\INetCache\IE\LA8PJLKJ\Politícos-demagogos-elecciones[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65" y="2819400"/>
            <a:ext cx="3293017" cy="392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0705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3500"/>
                            </p:stCondLst>
                            <p:childTnLst>
                              <p:par>
                                <p:cTn id="9" presetID="10" presetClass="entr" presetSubtype="0" fill="hold"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5500"/>
                            </p:stCondLst>
                            <p:childTnLst>
                              <p:par>
                                <p:cTn id="13" presetID="10" presetClass="entr" presetSubtype="0" fill="hold" nodeType="afterEffect">
                                  <p:stCondLst>
                                    <p:cond delay="3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9000"/>
                            </p:stCondLst>
                            <p:childTnLst>
                              <p:par>
                                <p:cTn id="17" presetID="10" presetClass="exit" presetSubtype="0" fill="hold" nodeType="afterEffect">
                                  <p:stCondLst>
                                    <p:cond delay="300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12500"/>
                            </p:stCondLst>
                            <p:childTnLst>
                              <p:par>
                                <p:cTn id="21" presetID="45"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2000"/>
                                        <p:tgtEl>
                                          <p:spTgt spid="2050"/>
                                        </p:tgtEl>
                                      </p:cBhvr>
                                    </p:animEffect>
                                    <p:anim calcmode="lin" valueType="num">
                                      <p:cBhvr>
                                        <p:cTn id="24" dur="2000" fill="hold"/>
                                        <p:tgtEl>
                                          <p:spTgt spid="2050"/>
                                        </p:tgtEl>
                                        <p:attrNameLst>
                                          <p:attrName>ppt_w</p:attrName>
                                        </p:attrNameLst>
                                      </p:cBhvr>
                                      <p:tavLst>
                                        <p:tav tm="0" fmla="#ppt_w*sin(2.5*pi*$)">
                                          <p:val>
                                            <p:fltVal val="0"/>
                                          </p:val>
                                        </p:tav>
                                        <p:tav tm="100000">
                                          <p:val>
                                            <p:fltVal val="1"/>
                                          </p:val>
                                        </p:tav>
                                      </p:tavLst>
                                    </p:anim>
                                    <p:anim calcmode="lin" valueType="num">
                                      <p:cBhvr>
                                        <p:cTn id="25" dur="2000" fill="hold"/>
                                        <p:tgtEl>
                                          <p:spTgt spid="2050"/>
                                        </p:tgtEl>
                                        <p:attrNameLst>
                                          <p:attrName>ppt_h</p:attrName>
                                        </p:attrNameLst>
                                      </p:cBhvr>
                                      <p:tavLst>
                                        <p:tav tm="0">
                                          <p:val>
                                            <p:strVal val="#ppt_h"/>
                                          </p:val>
                                        </p:tav>
                                        <p:tav tm="100000">
                                          <p:val>
                                            <p:strVal val="#ppt_h"/>
                                          </p:val>
                                        </p:tav>
                                      </p:tavLst>
                                    </p:anim>
                                  </p:childTnLst>
                                </p:cTn>
                              </p:par>
                            </p:childTnLst>
                          </p:cTn>
                        </p:par>
                        <p:par>
                          <p:cTn id="26" fill="hold">
                            <p:stCondLst>
                              <p:cond delay="14500"/>
                            </p:stCondLst>
                            <p:childTnLst>
                              <p:par>
                                <p:cTn id="27" presetID="31" presetClass="entr" presetSubtype="0" fill="hold" nodeType="after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p:cTn id="29" dur="1000" fill="hold"/>
                                        <p:tgtEl>
                                          <p:spTgt spid="2051"/>
                                        </p:tgtEl>
                                        <p:attrNameLst>
                                          <p:attrName>ppt_w</p:attrName>
                                        </p:attrNameLst>
                                      </p:cBhvr>
                                      <p:tavLst>
                                        <p:tav tm="0">
                                          <p:val>
                                            <p:fltVal val="0"/>
                                          </p:val>
                                        </p:tav>
                                        <p:tav tm="100000">
                                          <p:val>
                                            <p:strVal val="#ppt_w"/>
                                          </p:val>
                                        </p:tav>
                                      </p:tavLst>
                                    </p:anim>
                                    <p:anim calcmode="lin" valueType="num">
                                      <p:cBhvr>
                                        <p:cTn id="30" dur="1000" fill="hold"/>
                                        <p:tgtEl>
                                          <p:spTgt spid="2051"/>
                                        </p:tgtEl>
                                        <p:attrNameLst>
                                          <p:attrName>ppt_h</p:attrName>
                                        </p:attrNameLst>
                                      </p:cBhvr>
                                      <p:tavLst>
                                        <p:tav tm="0">
                                          <p:val>
                                            <p:fltVal val="0"/>
                                          </p:val>
                                        </p:tav>
                                        <p:tav tm="100000">
                                          <p:val>
                                            <p:strVal val="#ppt_h"/>
                                          </p:val>
                                        </p:tav>
                                      </p:tavLst>
                                    </p:anim>
                                    <p:anim calcmode="lin" valueType="num">
                                      <p:cBhvr>
                                        <p:cTn id="31" dur="1000" fill="hold"/>
                                        <p:tgtEl>
                                          <p:spTgt spid="2051"/>
                                        </p:tgtEl>
                                        <p:attrNameLst>
                                          <p:attrName>style.rotation</p:attrName>
                                        </p:attrNameLst>
                                      </p:cBhvr>
                                      <p:tavLst>
                                        <p:tav tm="0">
                                          <p:val>
                                            <p:fltVal val="90"/>
                                          </p:val>
                                        </p:tav>
                                        <p:tav tm="100000">
                                          <p:val>
                                            <p:fltVal val="0"/>
                                          </p:val>
                                        </p:tav>
                                      </p:tavLst>
                                    </p:anim>
                                    <p:animEffect transition="in" filter="fade">
                                      <p:cBhvr>
                                        <p:cTn id="32" dur="1000"/>
                                        <p:tgtEl>
                                          <p:spTgt spid="2051"/>
                                        </p:tgtEl>
                                      </p:cBhvr>
                                    </p:animEffect>
                                  </p:childTnLst>
                                </p:cTn>
                              </p:par>
                            </p:childTnLst>
                          </p:cTn>
                        </p:par>
                        <p:par>
                          <p:cTn id="33" fill="hold">
                            <p:stCondLst>
                              <p:cond delay="15500"/>
                            </p:stCondLst>
                            <p:childTnLst>
                              <p:par>
                                <p:cTn id="34" presetID="26" presetClass="entr" presetSubtype="0" fill="hold" nodeType="after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wipe(down)">
                                      <p:cBhvr>
                                        <p:cTn id="36" dur="580">
                                          <p:stCondLst>
                                            <p:cond delay="0"/>
                                          </p:stCondLst>
                                        </p:cTn>
                                        <p:tgtEl>
                                          <p:spTgt spid="2052"/>
                                        </p:tgtEl>
                                      </p:cBhvr>
                                    </p:animEffect>
                                    <p:anim calcmode="lin" valueType="num">
                                      <p:cBhvr>
                                        <p:cTn id="37"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42" dur="26">
                                          <p:stCondLst>
                                            <p:cond delay="650"/>
                                          </p:stCondLst>
                                        </p:cTn>
                                        <p:tgtEl>
                                          <p:spTgt spid="2052"/>
                                        </p:tgtEl>
                                      </p:cBhvr>
                                      <p:to x="100000" y="60000"/>
                                    </p:animScale>
                                    <p:animScale>
                                      <p:cBhvr>
                                        <p:cTn id="43" dur="166" decel="50000">
                                          <p:stCondLst>
                                            <p:cond delay="676"/>
                                          </p:stCondLst>
                                        </p:cTn>
                                        <p:tgtEl>
                                          <p:spTgt spid="2052"/>
                                        </p:tgtEl>
                                      </p:cBhvr>
                                      <p:to x="100000" y="100000"/>
                                    </p:animScale>
                                    <p:animScale>
                                      <p:cBhvr>
                                        <p:cTn id="44" dur="26">
                                          <p:stCondLst>
                                            <p:cond delay="1312"/>
                                          </p:stCondLst>
                                        </p:cTn>
                                        <p:tgtEl>
                                          <p:spTgt spid="2052"/>
                                        </p:tgtEl>
                                      </p:cBhvr>
                                      <p:to x="100000" y="80000"/>
                                    </p:animScale>
                                    <p:animScale>
                                      <p:cBhvr>
                                        <p:cTn id="45" dur="166" decel="50000">
                                          <p:stCondLst>
                                            <p:cond delay="1338"/>
                                          </p:stCondLst>
                                        </p:cTn>
                                        <p:tgtEl>
                                          <p:spTgt spid="2052"/>
                                        </p:tgtEl>
                                      </p:cBhvr>
                                      <p:to x="100000" y="100000"/>
                                    </p:animScale>
                                    <p:animScale>
                                      <p:cBhvr>
                                        <p:cTn id="46" dur="26">
                                          <p:stCondLst>
                                            <p:cond delay="1642"/>
                                          </p:stCondLst>
                                        </p:cTn>
                                        <p:tgtEl>
                                          <p:spTgt spid="2052"/>
                                        </p:tgtEl>
                                      </p:cBhvr>
                                      <p:to x="100000" y="90000"/>
                                    </p:animScale>
                                    <p:animScale>
                                      <p:cBhvr>
                                        <p:cTn id="47" dur="166" decel="50000">
                                          <p:stCondLst>
                                            <p:cond delay="1668"/>
                                          </p:stCondLst>
                                        </p:cTn>
                                        <p:tgtEl>
                                          <p:spTgt spid="2052"/>
                                        </p:tgtEl>
                                      </p:cBhvr>
                                      <p:to x="100000" y="100000"/>
                                    </p:animScale>
                                    <p:animScale>
                                      <p:cBhvr>
                                        <p:cTn id="48" dur="26">
                                          <p:stCondLst>
                                            <p:cond delay="1808"/>
                                          </p:stCondLst>
                                        </p:cTn>
                                        <p:tgtEl>
                                          <p:spTgt spid="2052"/>
                                        </p:tgtEl>
                                      </p:cBhvr>
                                      <p:to x="100000" y="95000"/>
                                    </p:animScale>
                                    <p:animScale>
                                      <p:cBhvr>
                                        <p:cTn id="49" dur="166" decel="50000">
                                          <p:stCondLst>
                                            <p:cond delay="1834"/>
                                          </p:stCondLst>
                                        </p:cTn>
                                        <p:tgtEl>
                                          <p:spTgt spid="2052"/>
                                        </p:tgtEl>
                                      </p:cBhvr>
                                      <p:to x="100000" y="100000"/>
                                    </p:animScale>
                                  </p:childTnLst>
                                </p:cTn>
                              </p:par>
                            </p:childTnLst>
                          </p:cTn>
                        </p:par>
                        <p:par>
                          <p:cTn id="50" fill="hold">
                            <p:stCondLst>
                              <p:cond delay="17500"/>
                            </p:stCondLst>
                            <p:childTnLst>
                              <p:par>
                                <p:cTn id="51" presetID="10" presetClass="exit" presetSubtype="0" fill="hold" nodeType="afterEffect">
                                  <p:stCondLst>
                                    <p:cond delay="100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par>
                          <p:cTn id="54" fill="hold">
                            <p:stCondLst>
                              <p:cond delay="19000"/>
                            </p:stCondLst>
                            <p:childTnLst>
                              <p:par>
                                <p:cTn id="55" presetID="35" presetClass="entr" presetSubtype="0" fill="hold" nodeType="after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fade">
                                      <p:cBhvr>
                                        <p:cTn id="57" dur="2000"/>
                                        <p:tgtEl>
                                          <p:spTgt spid="2054"/>
                                        </p:tgtEl>
                                      </p:cBhvr>
                                    </p:animEffect>
                                    <p:anim calcmode="lin" valueType="num">
                                      <p:cBhvr>
                                        <p:cTn id="58" dur="2000" fill="hold"/>
                                        <p:tgtEl>
                                          <p:spTgt spid="2054"/>
                                        </p:tgtEl>
                                        <p:attrNameLst>
                                          <p:attrName>style.rotation</p:attrName>
                                        </p:attrNameLst>
                                      </p:cBhvr>
                                      <p:tavLst>
                                        <p:tav tm="0">
                                          <p:val>
                                            <p:fltVal val="720"/>
                                          </p:val>
                                        </p:tav>
                                        <p:tav tm="100000">
                                          <p:val>
                                            <p:fltVal val="0"/>
                                          </p:val>
                                        </p:tav>
                                      </p:tavLst>
                                    </p:anim>
                                    <p:anim calcmode="lin" valueType="num">
                                      <p:cBhvr>
                                        <p:cTn id="59" dur="2000" fill="hold"/>
                                        <p:tgtEl>
                                          <p:spTgt spid="2054"/>
                                        </p:tgtEl>
                                        <p:attrNameLst>
                                          <p:attrName>ppt_h</p:attrName>
                                        </p:attrNameLst>
                                      </p:cBhvr>
                                      <p:tavLst>
                                        <p:tav tm="0">
                                          <p:val>
                                            <p:fltVal val="0"/>
                                          </p:val>
                                        </p:tav>
                                        <p:tav tm="100000">
                                          <p:val>
                                            <p:strVal val="#ppt_h"/>
                                          </p:val>
                                        </p:tav>
                                      </p:tavLst>
                                    </p:anim>
                                    <p:anim calcmode="lin" valueType="num">
                                      <p:cBhvr>
                                        <p:cTn id="60" dur="2000" fill="hold"/>
                                        <p:tgtEl>
                                          <p:spTgt spid="2054"/>
                                        </p:tgtEl>
                                        <p:attrNameLst>
                                          <p:attrName>ppt_w</p:attrName>
                                        </p:attrNameLst>
                                      </p:cBhvr>
                                      <p:tavLst>
                                        <p:tav tm="0">
                                          <p:val>
                                            <p:fltVal val="0"/>
                                          </p:val>
                                        </p:tav>
                                        <p:tav tm="100000">
                                          <p:val>
                                            <p:strVal val="#ppt_w"/>
                                          </p:val>
                                        </p:tav>
                                      </p:tavLst>
                                    </p:anim>
                                  </p:childTnLst>
                                </p:cTn>
                              </p:par>
                            </p:childTnLst>
                          </p:cTn>
                        </p:par>
                        <p:par>
                          <p:cTn id="61" fill="hold">
                            <p:stCondLst>
                              <p:cond delay="21000"/>
                            </p:stCondLst>
                            <p:childTnLst>
                              <p:par>
                                <p:cTn id="62" presetID="16" presetClass="entr" presetSubtype="37" fill="hold" nodeType="afterEffect">
                                  <p:stCondLst>
                                    <p:cond delay="0"/>
                                  </p:stCondLst>
                                  <p:childTnLst>
                                    <p:set>
                                      <p:cBhvr>
                                        <p:cTn id="63" dur="1" fill="hold">
                                          <p:stCondLst>
                                            <p:cond delay="0"/>
                                          </p:stCondLst>
                                        </p:cTn>
                                        <p:tgtEl>
                                          <p:spTgt spid="2055"/>
                                        </p:tgtEl>
                                        <p:attrNameLst>
                                          <p:attrName>style.visibility</p:attrName>
                                        </p:attrNameLst>
                                      </p:cBhvr>
                                      <p:to>
                                        <p:strVal val="visible"/>
                                      </p:to>
                                    </p:set>
                                    <p:animEffect transition="in" filter="barn(outVertical)">
                                      <p:cBhvr>
                                        <p:cTn id="64" dur="1000"/>
                                        <p:tgtEl>
                                          <p:spTgt spid="2055"/>
                                        </p:tgtEl>
                                      </p:cBhvr>
                                    </p:animEffect>
                                  </p:childTnLst>
                                </p:cTn>
                              </p:par>
                            </p:childTnLst>
                          </p:cTn>
                        </p:par>
                        <p:par>
                          <p:cTn id="65" fill="hold">
                            <p:stCondLst>
                              <p:cond delay="22000"/>
                            </p:stCondLst>
                            <p:childTnLst>
                              <p:par>
                                <p:cTn id="66" presetID="6" presetClass="emph" presetSubtype="0" accel="5000" decel="5000" fill="hold" nodeType="afterEffect">
                                  <p:stCondLst>
                                    <p:cond delay="2000"/>
                                  </p:stCondLst>
                                  <p:childTnLst>
                                    <p:animScale>
                                      <p:cBhvr>
                                        <p:cTn id="67" dur="2000" fill="hold"/>
                                        <p:tgtEl>
                                          <p:spTgt spid="2055"/>
                                        </p:tgtEl>
                                      </p:cBhvr>
                                      <p:by x="25000" y="25000"/>
                                    </p:animScale>
                                  </p:childTnLst>
                                </p:cTn>
                              </p:par>
                            </p:childTnLst>
                          </p:cTn>
                        </p:par>
                        <p:par>
                          <p:cTn id="68" fill="hold">
                            <p:stCondLst>
                              <p:cond delay="26000"/>
                            </p:stCondLst>
                            <p:childTnLst>
                              <p:par>
                                <p:cTn id="69" presetID="56" presetClass="path" presetSubtype="0" accel="50000" decel="50000" fill="hold" nodeType="afterEffect">
                                  <p:stCondLst>
                                    <p:cond delay="0"/>
                                  </p:stCondLst>
                                  <p:childTnLst>
                                    <p:animMotion origin="layout" path="M 0.13333 -0.03681 L 0.38333 -0.28681 " pathEditMode="relative" rAng="0" ptsTypes="AA">
                                      <p:cBhvr>
                                        <p:cTn id="70" dur="2000" fill="hold"/>
                                        <p:tgtEl>
                                          <p:spTgt spid="2055"/>
                                        </p:tgtEl>
                                        <p:attrNameLst>
                                          <p:attrName>ppt_x</p:attrName>
                                          <p:attrName>ppt_y</p:attrName>
                                        </p:attrNameLst>
                                      </p:cBhvr>
                                      <p:rCtr x="12500" y="-12500"/>
                                    </p:animMotion>
                                  </p:childTnLst>
                                </p:cTn>
                              </p:par>
                            </p:childTnLst>
                          </p:cTn>
                        </p:par>
                        <p:par>
                          <p:cTn id="71" fill="hold">
                            <p:stCondLst>
                              <p:cond delay="28000"/>
                            </p:stCondLst>
                            <p:childTnLst>
                              <p:par>
                                <p:cTn id="72" presetID="10" presetClass="exit" presetSubtype="0" fill="hold" nodeType="afterEffect">
                                  <p:stCondLst>
                                    <p:cond delay="750"/>
                                  </p:stCondLst>
                                  <p:childTnLst>
                                    <p:animEffect transition="out" filter="fade">
                                      <p:cBhvr>
                                        <p:cTn id="73" dur="500"/>
                                        <p:tgtEl>
                                          <p:spTgt spid="1026"/>
                                        </p:tgtEl>
                                      </p:cBhvr>
                                    </p:animEffect>
                                    <p:set>
                                      <p:cBhvr>
                                        <p:cTn id="74" dur="1" fill="hold">
                                          <p:stCondLst>
                                            <p:cond delay="499"/>
                                          </p:stCondLst>
                                        </p:cTn>
                                        <p:tgtEl>
                                          <p:spTgt spid="1026"/>
                                        </p:tgtEl>
                                        <p:attrNameLst>
                                          <p:attrName>style.visibility</p:attrName>
                                        </p:attrNameLst>
                                      </p:cBhvr>
                                      <p:to>
                                        <p:strVal val="hidden"/>
                                      </p:to>
                                    </p:set>
                                  </p:childTnLst>
                                </p:cTn>
                              </p:par>
                            </p:childTnLst>
                          </p:cTn>
                        </p:par>
                        <p:par>
                          <p:cTn id="75" fill="hold">
                            <p:stCondLst>
                              <p:cond delay="29250"/>
                            </p:stCondLst>
                            <p:childTnLst>
                              <p:par>
                                <p:cTn id="76" presetID="30" presetClass="entr" presetSubtype="0" fill="hold" nodeType="afterEffect">
                                  <p:stCondLst>
                                    <p:cond delay="0"/>
                                  </p:stCondLst>
                                  <p:childTnLst>
                                    <p:set>
                                      <p:cBhvr>
                                        <p:cTn id="77" dur="1" fill="hold">
                                          <p:stCondLst>
                                            <p:cond delay="0"/>
                                          </p:stCondLst>
                                        </p:cTn>
                                        <p:tgtEl>
                                          <p:spTgt spid="2056"/>
                                        </p:tgtEl>
                                        <p:attrNameLst>
                                          <p:attrName>style.visibility</p:attrName>
                                        </p:attrNameLst>
                                      </p:cBhvr>
                                      <p:to>
                                        <p:strVal val="visible"/>
                                      </p:to>
                                    </p:set>
                                    <p:animEffect transition="in" filter="fade">
                                      <p:cBhvr>
                                        <p:cTn id="78" dur="800" decel="100000"/>
                                        <p:tgtEl>
                                          <p:spTgt spid="2056"/>
                                        </p:tgtEl>
                                      </p:cBhvr>
                                    </p:animEffect>
                                    <p:anim calcmode="lin" valueType="num">
                                      <p:cBhvr>
                                        <p:cTn id="79" dur="800" decel="100000" fill="hold"/>
                                        <p:tgtEl>
                                          <p:spTgt spid="2056"/>
                                        </p:tgtEl>
                                        <p:attrNameLst>
                                          <p:attrName>style.rotation</p:attrName>
                                        </p:attrNameLst>
                                      </p:cBhvr>
                                      <p:tavLst>
                                        <p:tav tm="0">
                                          <p:val>
                                            <p:fltVal val="-90"/>
                                          </p:val>
                                        </p:tav>
                                        <p:tav tm="100000">
                                          <p:val>
                                            <p:fltVal val="0"/>
                                          </p:val>
                                        </p:tav>
                                      </p:tavLst>
                                    </p:anim>
                                    <p:anim calcmode="lin" valueType="num">
                                      <p:cBhvr>
                                        <p:cTn id="80" dur="800" decel="100000" fill="hold"/>
                                        <p:tgtEl>
                                          <p:spTgt spid="2056"/>
                                        </p:tgtEl>
                                        <p:attrNameLst>
                                          <p:attrName>ppt_x</p:attrName>
                                        </p:attrNameLst>
                                      </p:cBhvr>
                                      <p:tavLst>
                                        <p:tav tm="0">
                                          <p:val>
                                            <p:strVal val="#ppt_x+0.4"/>
                                          </p:val>
                                        </p:tav>
                                        <p:tav tm="100000">
                                          <p:val>
                                            <p:strVal val="#ppt_x-0.05"/>
                                          </p:val>
                                        </p:tav>
                                      </p:tavLst>
                                    </p:anim>
                                    <p:anim calcmode="lin" valueType="num">
                                      <p:cBhvr>
                                        <p:cTn id="81" dur="800" decel="100000" fill="hold"/>
                                        <p:tgtEl>
                                          <p:spTgt spid="2056"/>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056"/>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0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610215" y="3738148"/>
            <a:ext cx="2527202" cy="510820"/>
          </a:xfrm>
        </p:spPr>
        <p:txBody>
          <a:bodyPr/>
          <a:lstStyle/>
          <a:p>
            <a:r>
              <a:rPr lang="en-US" sz="3600" cap="none" dirty="0" smtClean="0"/>
              <a:t>Counsel</a:t>
            </a:r>
            <a:endParaRPr lang="en-US" sz="3600" cap="none" dirty="0"/>
          </a:p>
        </p:txBody>
      </p:sp>
      <p:sp>
        <p:nvSpPr>
          <p:cNvPr id="3" name="Text Placeholder 2"/>
          <p:cNvSpPr>
            <a:spLocks noGrp="1"/>
          </p:cNvSpPr>
          <p:nvPr>
            <p:ph type="body" idx="1"/>
          </p:nvPr>
        </p:nvSpPr>
        <p:spPr>
          <a:xfrm>
            <a:off x="76200" y="152400"/>
            <a:ext cx="8991600" cy="1905000"/>
          </a:xfrm>
          <a:solidFill>
            <a:srgbClr val="FFFFFF">
              <a:alpha val="50196"/>
            </a:srgbClr>
          </a:solidFill>
        </p:spPr>
        <p:txBody>
          <a:bodyPr>
            <a:noAutofit/>
          </a:bodyPr>
          <a:lstStyle/>
          <a:p>
            <a:pPr>
              <a:spcBef>
                <a:spcPts val="600"/>
              </a:spcBef>
              <a:spcAft>
                <a:spcPts val="1200"/>
              </a:spcAft>
            </a:pPr>
            <a:r>
              <a:rPr lang="en-US" sz="3600" b="1" i="1" cap="none" spc="0" dirty="0">
                <a:latin typeface="Calibri"/>
                <a:ea typeface="Calibri"/>
                <a:cs typeface="Times New Roman"/>
              </a:rPr>
              <a:t>Be watchful, and strengthen the things which remain, that are ready to die, for I have not found your works perfect before God.</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3075" name="Picture 3" descr="C:\Users\Paige\AppData\Local\Microsoft\Windows\INetCache\IE\LA8PJLKJ\25yxcb5[1].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187"/>
          <a:stretch/>
        </p:blipFill>
        <p:spPr bwMode="auto">
          <a:xfrm rot="11818755">
            <a:off x="4134508" y="3539621"/>
            <a:ext cx="3643374" cy="18517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ige\AppData\Local\Microsoft\Windows\INetCache\IE\LA8PJLKJ\ixora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388" y="4114800"/>
            <a:ext cx="5624796" cy="295901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ige\AppData\Local\Microsoft\Windows\INetCache\IE\LA8PJLKJ\grandfather-153659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399343"/>
            <a:ext cx="1916921" cy="442794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a:xfrm rot="20264837">
            <a:off x="71613" y="1620785"/>
            <a:ext cx="8991600" cy="2195041"/>
          </a:xfrm>
          <a:prstGeom prst="roundRect">
            <a:avLst/>
          </a:prstGeom>
          <a:solidFill>
            <a:srgbClr val="FFFF00"/>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600"/>
              </a:spcBef>
              <a:spcAft>
                <a:spcPts val="1200"/>
              </a:spcAft>
            </a:pPr>
            <a:r>
              <a:rPr lang="en-US" sz="4000" b="1" cap="none" spc="0" dirty="0" smtClean="0">
                <a:latin typeface="Calibri"/>
                <a:ea typeface="Calibri"/>
                <a:cs typeface="Times New Roman"/>
              </a:rPr>
              <a:t>We </a:t>
            </a:r>
            <a:r>
              <a:rPr lang="en-US" sz="4000" b="1" cap="none" spc="0" dirty="0">
                <a:latin typeface="Calibri"/>
                <a:ea typeface="Calibri"/>
                <a:cs typeface="Times New Roman"/>
              </a:rPr>
              <a:t>must watch and strengthen and pamper the areas where true spiritual life is </a:t>
            </a:r>
            <a:r>
              <a:rPr lang="en-US" sz="4000" b="1" cap="none" spc="0" dirty="0" smtClean="0">
                <a:latin typeface="Calibri"/>
                <a:ea typeface="Calibri"/>
                <a:cs typeface="Times New Roman"/>
              </a:rPr>
              <a:t>evident!</a:t>
            </a:r>
            <a:endParaRPr lang="en-US" sz="4000" b="1" cap="none" spc="0" dirty="0">
              <a:latin typeface="Calibri"/>
              <a:ea typeface="Calibri"/>
              <a:cs typeface="Times New Roman"/>
            </a:endParaRPr>
          </a:p>
        </p:txBody>
      </p:sp>
    </p:spTree>
    <p:extLst>
      <p:ext uri="{BB962C8B-B14F-4D97-AF65-F5344CB8AC3E}">
        <p14:creationId xmlns:p14="http://schemas.microsoft.com/office/powerpoint/2010/main" val="148156967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Effect transition="in" filter="fade">
                                      <p:cBhvr>
                                        <p:cTn id="9" dur="10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additive="base">
                                        <p:cTn id="14" dur="1250" fill="hold"/>
                                        <p:tgtEl>
                                          <p:spTgt spid="3075"/>
                                        </p:tgtEl>
                                        <p:attrNameLst>
                                          <p:attrName>ppt_x</p:attrName>
                                        </p:attrNameLst>
                                      </p:cBhvr>
                                      <p:tavLst>
                                        <p:tav tm="0">
                                          <p:val>
                                            <p:strVal val="0-#ppt_w/2"/>
                                          </p:val>
                                        </p:tav>
                                        <p:tav tm="100000">
                                          <p:val>
                                            <p:strVal val="#ppt_x"/>
                                          </p:val>
                                        </p:tav>
                                      </p:tavLst>
                                    </p:anim>
                                    <p:anim calcmode="lin" valueType="num">
                                      <p:cBhvr additive="base">
                                        <p:cTn id="15" dur="125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75"/>
                                        </p:tgtEl>
                                      </p:cBhvr>
                                    </p:animEffect>
                                    <p:set>
                                      <p:cBhvr>
                                        <p:cTn id="20" dur="1" fill="hold">
                                          <p:stCondLst>
                                            <p:cond delay="499"/>
                                          </p:stCondLst>
                                        </p:cTn>
                                        <p:tgtEl>
                                          <p:spTgt spid="3075"/>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dissolve">
                                      <p:cBhvr>
                                        <p:cTn id="24" dur="20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578180" y="3761801"/>
            <a:ext cx="2527202" cy="510820"/>
          </a:xfrm>
        </p:spPr>
        <p:txBody>
          <a:bodyPr/>
          <a:lstStyle/>
          <a:p>
            <a:r>
              <a:rPr lang="en-US" sz="3600" cap="none" dirty="0" smtClean="0"/>
              <a:t>Counsel</a:t>
            </a:r>
            <a:endParaRPr lang="en-US" sz="3600" cap="none" dirty="0"/>
          </a:p>
        </p:txBody>
      </p:sp>
      <p:sp>
        <p:nvSpPr>
          <p:cNvPr id="3" name="Text Placeholder 2"/>
          <p:cNvSpPr>
            <a:spLocks noGrp="1"/>
          </p:cNvSpPr>
          <p:nvPr>
            <p:ph type="body" idx="1"/>
          </p:nvPr>
        </p:nvSpPr>
        <p:spPr>
          <a:xfrm>
            <a:off x="76200" y="152400"/>
            <a:ext cx="8991600" cy="1219200"/>
          </a:xfrm>
          <a:solidFill>
            <a:srgbClr val="FFFFFF">
              <a:alpha val="50196"/>
            </a:srgbClr>
          </a:solidFill>
        </p:spPr>
        <p:txBody>
          <a:bodyPr>
            <a:noAutofit/>
          </a:bodyPr>
          <a:lstStyle/>
          <a:p>
            <a:pPr>
              <a:spcBef>
                <a:spcPts val="600"/>
              </a:spcBef>
              <a:spcAft>
                <a:spcPts val="1200"/>
              </a:spcAft>
            </a:pPr>
            <a:r>
              <a:rPr lang="en-US" sz="3600" b="1" i="1" cap="none" spc="0" dirty="0">
                <a:latin typeface="Calibri"/>
                <a:ea typeface="Calibri"/>
                <a:cs typeface="Times New Roman"/>
              </a:rPr>
              <a:t>Remember therefore how you have received and heard; hold fast and repent.</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4100" name="Picture 4" descr="C:\Users\Paige\AppData\Local\Microsoft\Windows\INetCache\IE\OG4C9PJI\obsesion-300x207[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1944" y="4267200"/>
            <a:ext cx="3733410" cy="2576053"/>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rot="1555811">
            <a:off x="4605553" y="1009564"/>
            <a:ext cx="4486364" cy="3971781"/>
          </a:xfrm>
          <a:prstGeom prst="cloudCallout">
            <a:avLst>
              <a:gd name="adj1" fmla="val -1939"/>
              <a:gd name="adj2" fmla="val 630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descr="C:\Users\Paige\AppData\Local\Microsoft\Windows\INetCache\IE\G6MDUIQ6\girl-praying-7100-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638" y="1957740"/>
            <a:ext cx="1227276" cy="17754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Paige\AppData\Local\Microsoft\Windows\INetCache\IE\G6MDUIQ6\angrywoman[1].jpg"/>
          <p:cNvPicPr>
            <a:picLocks noChangeAspect="1" noChangeArrowheads="1"/>
          </p:cNvPicPr>
          <p:nvPr/>
        </p:nvPicPr>
        <p:blipFill>
          <a:blip r:embed="rId4">
            <a:clrChange>
              <a:clrFrom>
                <a:srgbClr val="ACACAC"/>
              </a:clrFrom>
              <a:clrTo>
                <a:srgbClr val="ACACAC">
                  <a:alpha val="0"/>
                </a:srgbClr>
              </a:clrTo>
            </a:clrChange>
            <a:biLevel thresh="5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29200" y="1752600"/>
            <a:ext cx="120444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Paige\AppData\Local\Microsoft\Windows\INetCache\IE\OG4C9PJI\woman-happy-smiling-dancing-and-waving-hands-upwards-16028-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6245" y="1855866"/>
            <a:ext cx="1494356" cy="2411334"/>
          </a:xfrm>
          <a:prstGeom prst="rect">
            <a:avLst/>
          </a:prstGeom>
          <a:noFill/>
          <a:extLst>
            <a:ext uri="{909E8E84-426E-40DD-AFC4-6F175D3DCCD1}">
              <a14:hiddenFill xmlns:a14="http://schemas.microsoft.com/office/drawing/2010/main">
                <a:solidFill>
                  <a:srgbClr val="FFFFFF"/>
                </a:solidFill>
              </a14:hiddenFill>
            </a:ext>
          </a:extLst>
        </p:spPr>
      </p:pic>
      <p:sp>
        <p:nvSpPr>
          <p:cNvPr id="16" name="Cloud Callout 15"/>
          <p:cNvSpPr/>
          <p:nvPr/>
        </p:nvSpPr>
        <p:spPr>
          <a:xfrm rot="20585024" flipH="1">
            <a:off x="7626" y="742970"/>
            <a:ext cx="4787419" cy="3906879"/>
          </a:xfrm>
          <a:prstGeom prst="cloudCallout">
            <a:avLst>
              <a:gd name="adj1" fmla="val -13434"/>
              <a:gd name="adj2" fmla="val 556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aige\AppData\Local\Microsoft\Windows\INetCache\IE\G6MDUIQ6\3436452-506642-angry-ki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706222"/>
            <a:ext cx="1477147" cy="192845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Paige\AppData\Local\Microsoft\Windows\INetCache\IE\G6MDUIQ6\cartoon_boy[1].gif"/>
          <p:cNvPicPr>
            <a:picLocks noChangeAspect="1" noChangeArrowheads="1" noCrop="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11944" y="912275"/>
            <a:ext cx="1909763" cy="326949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Paige\AppData\Local\Microsoft\Windows\INetCache\IE\LA8PJLKJ\boy-1299588_960_72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82102" flipH="1">
            <a:off x="1468986" y="1674076"/>
            <a:ext cx="1585134" cy="238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2396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4104"/>
                                        </p:tgtEl>
                                        <p:attrNameLst>
                                          <p:attrName>style.visibility</p:attrName>
                                        </p:attrNameLst>
                                      </p:cBhvr>
                                      <p:to>
                                        <p:strVal val="visible"/>
                                      </p:to>
                                    </p:set>
                                    <p:animEffect transition="in" filter="fade">
                                      <p:cBhvr>
                                        <p:cTn id="13" dur="1000"/>
                                        <p:tgtEl>
                                          <p:spTgt spid="410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1000"/>
                                        <p:tgtEl>
                                          <p:spTgt spid="410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108"/>
                                        </p:tgtEl>
                                        <p:attrNameLst>
                                          <p:attrName>style.visibility</p:attrName>
                                        </p:attrNameLst>
                                      </p:cBhvr>
                                      <p:to>
                                        <p:strVal val="visible"/>
                                      </p:to>
                                    </p:set>
                                    <p:animEffect transition="in" filter="fade">
                                      <p:cBhvr>
                                        <p:cTn id="21" dur="1000"/>
                                        <p:tgtEl>
                                          <p:spTgt spid="410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fade">
                                      <p:cBhvr>
                                        <p:cTn id="25" dur="1000"/>
                                        <p:tgtEl>
                                          <p:spTgt spid="4101"/>
                                        </p:tgtEl>
                                      </p:cBhvr>
                                    </p:animEffect>
                                  </p:childTnLst>
                                </p:cTn>
                              </p:par>
                            </p:childTnLst>
                          </p:cTn>
                        </p:par>
                        <p:par>
                          <p:cTn id="26" fill="hold">
                            <p:stCondLst>
                              <p:cond delay="4000"/>
                            </p:stCondLst>
                            <p:childTnLst>
                              <p:par>
                                <p:cTn id="27" presetID="45" presetClass="entr" presetSubtype="0" fill="hold" nodeType="afterEffect">
                                  <p:stCondLst>
                                    <p:cond delay="0"/>
                                  </p:stCondLst>
                                  <p:childTnLst>
                                    <p:set>
                                      <p:cBhvr>
                                        <p:cTn id="28" dur="1" fill="hold">
                                          <p:stCondLst>
                                            <p:cond delay="0"/>
                                          </p:stCondLst>
                                        </p:cTn>
                                        <p:tgtEl>
                                          <p:spTgt spid="4106"/>
                                        </p:tgtEl>
                                        <p:attrNameLst>
                                          <p:attrName>style.visibility</p:attrName>
                                        </p:attrNameLst>
                                      </p:cBhvr>
                                      <p:to>
                                        <p:strVal val="visible"/>
                                      </p:to>
                                    </p:set>
                                    <p:animEffect transition="in" filter="fade">
                                      <p:cBhvr>
                                        <p:cTn id="29" dur="2000"/>
                                        <p:tgtEl>
                                          <p:spTgt spid="4106"/>
                                        </p:tgtEl>
                                      </p:cBhvr>
                                    </p:animEffect>
                                    <p:anim calcmode="lin" valueType="num">
                                      <p:cBhvr>
                                        <p:cTn id="30" dur="2000" fill="hold"/>
                                        <p:tgtEl>
                                          <p:spTgt spid="4106"/>
                                        </p:tgtEl>
                                        <p:attrNameLst>
                                          <p:attrName>ppt_w</p:attrName>
                                        </p:attrNameLst>
                                      </p:cBhvr>
                                      <p:tavLst>
                                        <p:tav tm="0" fmla="#ppt_w*sin(2.5*pi*$)">
                                          <p:val>
                                            <p:fltVal val="0"/>
                                          </p:val>
                                        </p:tav>
                                        <p:tav tm="100000">
                                          <p:val>
                                            <p:fltVal val="1"/>
                                          </p:val>
                                        </p:tav>
                                      </p:tavLst>
                                    </p:anim>
                                    <p:anim calcmode="lin" valueType="num">
                                      <p:cBhvr>
                                        <p:cTn id="31" dur="2000" fill="hold"/>
                                        <p:tgtEl>
                                          <p:spTgt spid="4106"/>
                                        </p:tgtEl>
                                        <p:attrNameLst>
                                          <p:attrName>ppt_h</p:attrName>
                                        </p:attrNameLst>
                                      </p:cBhvr>
                                      <p:tavLst>
                                        <p:tav tm="0">
                                          <p:val>
                                            <p:strVal val="#ppt_h"/>
                                          </p:val>
                                        </p:tav>
                                        <p:tav tm="100000">
                                          <p:val>
                                            <p:strVal val="#ppt_h"/>
                                          </p:val>
                                        </p:tav>
                                      </p:tavLst>
                                    </p:anim>
                                  </p:childTnLst>
                                </p:cTn>
                              </p:par>
                            </p:childTnLst>
                          </p:cTn>
                        </p:par>
                        <p:par>
                          <p:cTn id="32" fill="hold">
                            <p:stCondLst>
                              <p:cond delay="6000"/>
                            </p:stCondLst>
                            <p:childTnLst>
                              <p:par>
                                <p:cTn id="33" presetID="45" presetClass="entr" presetSubtype="0" fill="hold" nodeType="after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fade">
                                      <p:cBhvr>
                                        <p:cTn id="35" dur="2000"/>
                                        <p:tgtEl>
                                          <p:spTgt spid="4103"/>
                                        </p:tgtEl>
                                      </p:cBhvr>
                                    </p:animEffect>
                                    <p:anim calcmode="lin" valueType="num">
                                      <p:cBhvr>
                                        <p:cTn id="36" dur="2000" fill="hold"/>
                                        <p:tgtEl>
                                          <p:spTgt spid="4103"/>
                                        </p:tgtEl>
                                        <p:attrNameLst>
                                          <p:attrName>ppt_w</p:attrName>
                                        </p:attrNameLst>
                                      </p:cBhvr>
                                      <p:tavLst>
                                        <p:tav tm="0" fmla="#ppt_w*sin(2.5*pi*$)">
                                          <p:val>
                                            <p:fltVal val="0"/>
                                          </p:val>
                                        </p:tav>
                                        <p:tav tm="100000">
                                          <p:val>
                                            <p:fltVal val="1"/>
                                          </p:val>
                                        </p:tav>
                                      </p:tavLst>
                                    </p:anim>
                                    <p:anim calcmode="lin" valueType="num">
                                      <p:cBhvr>
                                        <p:cTn id="37" dur="2000" fill="hold"/>
                                        <p:tgtEl>
                                          <p:spTgt spid="4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610215" y="3738148"/>
            <a:ext cx="2527202" cy="510820"/>
          </a:xfrm>
        </p:spPr>
        <p:txBody>
          <a:bodyPr/>
          <a:lstStyle/>
          <a:p>
            <a:r>
              <a:rPr lang="en-US" sz="3600" cap="none" dirty="0" smtClean="0"/>
              <a:t>Warning!</a:t>
            </a:r>
            <a:endParaRPr lang="en-US" sz="3600" cap="none" dirty="0"/>
          </a:p>
        </p:txBody>
      </p:sp>
      <p:sp>
        <p:nvSpPr>
          <p:cNvPr id="3" name="Text Placeholder 2"/>
          <p:cNvSpPr>
            <a:spLocks noGrp="1"/>
          </p:cNvSpPr>
          <p:nvPr>
            <p:ph type="body" idx="1"/>
          </p:nvPr>
        </p:nvSpPr>
        <p:spPr>
          <a:xfrm>
            <a:off x="76200" y="152400"/>
            <a:ext cx="8991600" cy="1676400"/>
          </a:xfrm>
          <a:solidFill>
            <a:srgbClr val="FFFFFF">
              <a:alpha val="50196"/>
            </a:srgbClr>
          </a:solidFill>
        </p:spPr>
        <p:txBody>
          <a:bodyPr>
            <a:noAutofit/>
          </a:bodyPr>
          <a:lstStyle/>
          <a:p>
            <a:pPr>
              <a:spcBef>
                <a:spcPts val="600"/>
              </a:spcBef>
              <a:spcAft>
                <a:spcPts val="1200"/>
              </a:spcAft>
            </a:pPr>
            <a:r>
              <a:rPr lang="en-US" sz="3600" b="1" i="1" cap="none" spc="0" dirty="0">
                <a:latin typeface="Calibri"/>
                <a:ea typeface="Calibri"/>
                <a:cs typeface="Times New Roman"/>
              </a:rPr>
              <a:t>Therefore if you will not watch, I will come upon you as a thief, and you will not know what hour I will come upon you.</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4100" name="Picture 4" descr="C:\Users\Paige\AppData\Local\Microsoft\Windows\INetCache\IE\OG4C9PJI\obsesion-300x207[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0" y="4254910"/>
            <a:ext cx="3733410" cy="25760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752992" y="1829794"/>
            <a:ext cx="5391008" cy="5002163"/>
          </a:xfrm>
          <a:prstGeom prst="rect">
            <a:avLst/>
          </a:prstGeom>
          <a:solidFill>
            <a:srgbClr val="FFFFFF">
              <a:alpha val="65098"/>
            </a:srgbClr>
          </a:solidFill>
        </p:spPr>
        <p:txBody>
          <a:bodyPr vert="horz" lIns="91440" tIns="45720" rIns="91440" bIns="45720" rtlCol="0" anchor="t">
            <a:normAutofit fontScale="92500" lnSpcReduction="100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3600" b="1" cap="none" dirty="0" smtClean="0">
                <a:solidFill>
                  <a:srgbClr val="8B3403"/>
                </a:solidFill>
                <a:effectLst>
                  <a:outerShdw blurRad="38100" dist="38100" dir="8100000" algn="tr" rotWithShape="0">
                    <a:prstClr val="black">
                      <a:alpha val="75000"/>
                    </a:prstClr>
                  </a:outerShdw>
                </a:effectLst>
                <a:latin typeface="Calibri"/>
                <a:ea typeface="Calibri"/>
                <a:cs typeface="Times New Roman"/>
              </a:rPr>
              <a:t>Sound familiar?</a:t>
            </a:r>
          </a:p>
          <a:p>
            <a:r>
              <a:rPr lang="en-US" sz="3600" b="1" cap="none" dirty="0" smtClean="0">
                <a:solidFill>
                  <a:srgbClr val="8B3403"/>
                </a:solidFill>
                <a:effectLst>
                  <a:outerShdw blurRad="38100" dist="38100" dir="8100000" algn="tr" rotWithShape="0">
                    <a:prstClr val="black">
                      <a:alpha val="75000"/>
                    </a:prstClr>
                  </a:outerShdw>
                </a:effectLst>
              </a:rPr>
              <a:t>The Lord wants us to watch out for His church!</a:t>
            </a:r>
          </a:p>
          <a:p>
            <a:r>
              <a:rPr lang="en-US" sz="3600" b="1" cap="none" dirty="0" smtClean="0">
                <a:solidFill>
                  <a:srgbClr val="8B3403"/>
                </a:solidFill>
                <a:effectLst>
                  <a:outerShdw blurRad="38100" dist="38100" dir="8100000" algn="tr" rotWithShape="0">
                    <a:prstClr val="black">
                      <a:alpha val="75000"/>
                    </a:prstClr>
                  </a:outerShdw>
                </a:effectLst>
              </a:rPr>
              <a:t>He didn’t speak with joy for His coming but as a warning.</a:t>
            </a:r>
          </a:p>
          <a:p>
            <a:r>
              <a:rPr lang="en-US" sz="3600" b="1" cap="none" dirty="0" smtClean="0">
                <a:solidFill>
                  <a:srgbClr val="8B3403"/>
                </a:solidFill>
                <a:effectLst>
                  <a:outerShdw blurRad="38100" dist="38100" dir="8100000" algn="tr" rotWithShape="0">
                    <a:prstClr val="black">
                      <a:alpha val="75000"/>
                    </a:prstClr>
                  </a:outerShdw>
                </a:effectLst>
              </a:rPr>
              <a:t>We </a:t>
            </a:r>
            <a:r>
              <a:rPr lang="en-US" sz="3600" b="1" u="sng" cap="none" dirty="0" smtClean="0">
                <a:solidFill>
                  <a:srgbClr val="8B3403"/>
                </a:solidFill>
                <a:effectLst>
                  <a:outerShdw blurRad="38100" dist="38100" dir="8100000" algn="tr" rotWithShape="0">
                    <a:prstClr val="black">
                      <a:alpha val="75000"/>
                    </a:prstClr>
                  </a:outerShdw>
                </a:effectLst>
              </a:rPr>
              <a:t>must</a:t>
            </a:r>
            <a:r>
              <a:rPr lang="en-US" sz="3600" b="1" cap="none" dirty="0" smtClean="0">
                <a:solidFill>
                  <a:srgbClr val="8B3403"/>
                </a:solidFill>
                <a:effectLst>
                  <a:outerShdw blurRad="38100" dist="38100" dir="8100000" algn="tr" rotWithShape="0">
                    <a:prstClr val="black">
                      <a:alpha val="75000"/>
                    </a:prstClr>
                  </a:outerShdw>
                </a:effectLst>
              </a:rPr>
              <a:t> watch and care for life in the church!</a:t>
            </a:r>
            <a:endParaRPr lang="en-US" sz="3600" b="1" cap="none" dirty="0">
              <a:solidFill>
                <a:srgbClr val="8B3403"/>
              </a:solidFill>
              <a:effectLst>
                <a:outerShdw blurRad="38100" dist="38100" dir="8100000" algn="tr" rotWithShape="0">
                  <a:prstClr val="black">
                    <a:alpha val="75000"/>
                  </a:prstClr>
                </a:outerShdw>
              </a:effectLst>
            </a:endParaRPr>
          </a:p>
        </p:txBody>
      </p:sp>
    </p:spTree>
    <p:extLst>
      <p:ext uri="{BB962C8B-B14F-4D97-AF65-F5344CB8AC3E}">
        <p14:creationId xmlns:p14="http://schemas.microsoft.com/office/powerpoint/2010/main" val="76018743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610215" y="3738148"/>
            <a:ext cx="2527202" cy="510820"/>
          </a:xfrm>
        </p:spPr>
        <p:txBody>
          <a:bodyPr/>
          <a:lstStyle/>
          <a:p>
            <a:r>
              <a:rPr lang="en-US" sz="3600" cap="none" dirty="0" smtClean="0"/>
              <a:t>Closing</a:t>
            </a:r>
            <a:endParaRPr lang="en-US" sz="3600" cap="none" dirty="0"/>
          </a:p>
        </p:txBody>
      </p:sp>
      <p:sp>
        <p:nvSpPr>
          <p:cNvPr id="3" name="Text Placeholder 2"/>
          <p:cNvSpPr>
            <a:spLocks noGrp="1"/>
          </p:cNvSpPr>
          <p:nvPr>
            <p:ph type="body" idx="1"/>
          </p:nvPr>
        </p:nvSpPr>
        <p:spPr>
          <a:xfrm>
            <a:off x="304800" y="152400"/>
            <a:ext cx="8763000" cy="2286000"/>
          </a:xfrm>
          <a:solidFill>
            <a:srgbClr val="FFFFFF">
              <a:alpha val="50196"/>
            </a:srgbClr>
          </a:solidFill>
        </p:spPr>
        <p:txBody>
          <a:bodyPr>
            <a:noAutofit/>
          </a:bodyPr>
          <a:lstStyle/>
          <a:p>
            <a:pPr>
              <a:spcBef>
                <a:spcPts val="600"/>
              </a:spcBef>
              <a:spcAft>
                <a:spcPts val="1200"/>
              </a:spcAft>
            </a:pPr>
            <a:r>
              <a:rPr lang="en-US" sz="3600" b="1" i="1" cap="none" spc="0" dirty="0">
                <a:latin typeface="Calibri"/>
                <a:ea typeface="Calibri"/>
                <a:cs typeface="Times New Roman"/>
              </a:rPr>
              <a:t>You have a few names even in Sardis who have not defiled their garments; and they shall walk with Me in white, for they are worthy. </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6" name="Content Placeholder 2"/>
          <p:cNvSpPr txBox="1">
            <a:spLocks/>
          </p:cNvSpPr>
          <p:nvPr/>
        </p:nvSpPr>
        <p:spPr>
          <a:xfrm>
            <a:off x="3352800" y="2438400"/>
            <a:ext cx="5715000" cy="4267200"/>
          </a:xfrm>
          <a:prstGeom prst="rect">
            <a:avLst/>
          </a:prstGeom>
          <a:solidFill>
            <a:srgbClr val="FFFFFF">
              <a:alpha val="65098"/>
            </a:srgbClr>
          </a:solidFill>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3600" b="1" cap="none" dirty="0" smtClean="0">
                <a:solidFill>
                  <a:srgbClr val="8B3403"/>
                </a:solidFill>
                <a:effectLst>
                  <a:innerShdw blurRad="38100" dist="38100" dir="8100000">
                    <a:prstClr val="black"/>
                  </a:innerShdw>
                </a:effectLst>
                <a:latin typeface="Calibri"/>
                <a:ea typeface="Calibri"/>
                <a:cs typeface="Times New Roman"/>
              </a:rPr>
              <a:t>A few names… </a:t>
            </a:r>
          </a:p>
          <a:p>
            <a:r>
              <a:rPr lang="en-US" sz="3600" b="1" cap="none" dirty="0" smtClean="0">
                <a:solidFill>
                  <a:srgbClr val="8B3403"/>
                </a:solidFill>
                <a:effectLst>
                  <a:innerShdw blurRad="38100" dist="38100" dir="8100000">
                    <a:prstClr val="black"/>
                  </a:innerShdw>
                </a:effectLst>
                <a:latin typeface="Calibri"/>
                <a:ea typeface="Calibri"/>
                <a:cs typeface="Times New Roman"/>
              </a:rPr>
              <a:t>Apparently, these few believers among the dead had very little influence.</a:t>
            </a:r>
          </a:p>
          <a:p>
            <a:r>
              <a:rPr lang="en-US" sz="3600" b="1" cap="none" dirty="0" smtClean="0">
                <a:solidFill>
                  <a:srgbClr val="8B3403"/>
                </a:solidFill>
                <a:effectLst>
                  <a:innerShdw blurRad="38100" dist="38100" dir="8100000">
                    <a:prstClr val="black"/>
                  </a:innerShdw>
                </a:effectLst>
                <a:latin typeface="Calibri"/>
                <a:ea typeface="Calibri"/>
                <a:cs typeface="Times New Roman"/>
              </a:rPr>
              <a:t>But… they are worthy!! Wow!</a:t>
            </a:r>
            <a:endParaRPr lang="en-US" sz="3600" b="1" cap="none" dirty="0">
              <a:solidFill>
                <a:srgbClr val="8B3403"/>
              </a:solidFill>
              <a:effectLst>
                <a:innerShdw blurRad="38100" dist="38100" dir="8100000">
                  <a:prstClr val="black"/>
                </a:innerShdw>
              </a:effectLst>
            </a:endParaRPr>
          </a:p>
        </p:txBody>
      </p:sp>
    </p:spTree>
    <p:extLst>
      <p:ext uri="{BB962C8B-B14F-4D97-AF65-F5344CB8AC3E}">
        <p14:creationId xmlns:p14="http://schemas.microsoft.com/office/powerpoint/2010/main" val="177002437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4672" y="15026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438400" y="228600"/>
            <a:ext cx="6477000" cy="6477000"/>
          </a:xfrm>
          <a:solidFill>
            <a:srgbClr val="FFFFFF">
              <a:alpha val="60000"/>
            </a:srgbClr>
          </a:solidFill>
        </p:spPr>
        <p:txBody>
          <a:bodyPr>
            <a:normAutofit/>
          </a:bodyPr>
          <a:lstStyle/>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These </a:t>
            </a:r>
            <a:r>
              <a:rPr lang="en-US" sz="3600" b="0" dirty="0">
                <a:solidFill>
                  <a:srgbClr val="8B3403"/>
                </a:solidFill>
                <a:effectLst>
                  <a:innerShdw blurRad="38100" dist="38100" dir="8100000">
                    <a:prstClr val="black"/>
                  </a:innerShdw>
                </a:effectLst>
                <a:latin typeface="Calibri"/>
                <a:ea typeface="Calibri"/>
                <a:cs typeface="Times New Roman"/>
              </a:rPr>
              <a:t>few never dirtied themselves with a</a:t>
            </a:r>
            <a:r>
              <a:rPr lang="en-US" sz="3600" b="0" dirty="0" smtClean="0">
                <a:solidFill>
                  <a:srgbClr val="8B3403"/>
                </a:solidFill>
                <a:effectLst>
                  <a:innerShdw blurRad="38100" dist="38100" dir="8100000">
                    <a:prstClr val="black"/>
                  </a:innerShdw>
                </a:effectLst>
                <a:latin typeface="Calibri"/>
                <a:ea typeface="Calibri"/>
                <a:cs typeface="Times New Roman"/>
              </a:rPr>
              <a:t> </a:t>
            </a:r>
            <a:r>
              <a:rPr lang="en-US" sz="3600" b="0" dirty="0">
                <a:solidFill>
                  <a:srgbClr val="8B3403"/>
                </a:solidFill>
                <a:effectLst>
                  <a:innerShdw blurRad="38100" dist="38100" dir="8100000">
                    <a:prstClr val="black"/>
                  </a:innerShdw>
                </a:effectLst>
                <a:latin typeface="Calibri"/>
                <a:ea typeface="Calibri"/>
                <a:cs typeface="Times New Roman"/>
              </a:rPr>
              <a:t>fake, artificial front like the dead who were running things in the </a:t>
            </a:r>
            <a:r>
              <a:rPr lang="en-US" sz="3600" b="0" dirty="0" smtClean="0">
                <a:solidFill>
                  <a:srgbClr val="8B3403"/>
                </a:solidFill>
                <a:effectLst>
                  <a:innerShdw blurRad="38100" dist="38100" dir="8100000">
                    <a:prstClr val="black"/>
                  </a:innerShdw>
                </a:effectLst>
                <a:latin typeface="Calibri"/>
                <a:ea typeface="Calibri"/>
                <a:cs typeface="Times New Roman"/>
              </a:rPr>
              <a:t>church.</a:t>
            </a:r>
          </a:p>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Watch </a:t>
            </a:r>
            <a:r>
              <a:rPr lang="en-US" sz="3600" b="0" dirty="0">
                <a:solidFill>
                  <a:srgbClr val="8B3403"/>
                </a:solidFill>
                <a:effectLst>
                  <a:innerShdw blurRad="38100" dist="38100" dir="8100000">
                    <a:prstClr val="black"/>
                  </a:innerShdw>
                </a:effectLst>
                <a:latin typeface="Calibri"/>
                <a:ea typeface="Calibri"/>
                <a:cs typeface="Times New Roman"/>
              </a:rPr>
              <a:t>out for lifelessness! Watch for the leading of the Holy Spirit </a:t>
            </a:r>
            <a:r>
              <a:rPr lang="en-US" sz="3600" b="0" dirty="0" smtClean="0">
                <a:solidFill>
                  <a:srgbClr val="8B3403"/>
                </a:solidFill>
                <a:effectLst>
                  <a:innerShdw blurRad="38100" dist="38100" dir="8100000">
                    <a:prstClr val="black"/>
                  </a:innerShdw>
                </a:effectLst>
                <a:latin typeface="Calibri"/>
                <a:ea typeface="Calibri"/>
                <a:cs typeface="Times New Roman"/>
              </a:rPr>
              <a:t>– </a:t>
            </a:r>
            <a:r>
              <a:rPr lang="en-US" sz="3600" b="0" dirty="0">
                <a:solidFill>
                  <a:srgbClr val="8B3403"/>
                </a:solidFill>
                <a:effectLst>
                  <a:innerShdw blurRad="38100" dist="38100" dir="8100000">
                    <a:prstClr val="black"/>
                  </a:innerShdw>
                </a:effectLst>
                <a:latin typeface="Calibri"/>
                <a:ea typeface="Calibri"/>
                <a:cs typeface="Times New Roman"/>
              </a:rPr>
              <a:t>not the leading of </a:t>
            </a:r>
            <a:r>
              <a:rPr lang="en-US" sz="3600" b="0" dirty="0" smtClean="0">
                <a:solidFill>
                  <a:srgbClr val="8B3403"/>
                </a:solidFill>
                <a:effectLst>
                  <a:innerShdw blurRad="38100" dist="38100" dir="8100000">
                    <a:prstClr val="black"/>
                  </a:innerShdw>
                </a:effectLst>
                <a:latin typeface="Calibri"/>
                <a:ea typeface="Calibri"/>
                <a:cs typeface="Times New Roman"/>
              </a:rPr>
              <a:t>men.</a:t>
            </a:r>
          </a:p>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Keep </a:t>
            </a:r>
            <a:r>
              <a:rPr lang="en-US" sz="3600" b="0" dirty="0">
                <a:solidFill>
                  <a:srgbClr val="8B3403"/>
                </a:solidFill>
                <a:effectLst>
                  <a:innerShdw blurRad="38100" dist="38100" dir="8100000">
                    <a:prstClr val="black"/>
                  </a:innerShdw>
                </a:effectLst>
                <a:latin typeface="Calibri"/>
                <a:ea typeface="Calibri"/>
                <a:cs typeface="Times New Roman"/>
              </a:rPr>
              <a:t>your spirit in tune with God’s Spirit and not with the dead spirit of the world!</a:t>
            </a:r>
            <a:endParaRPr lang="en-US" sz="3600" b="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583214" y="2293594"/>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35412866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4672" y="15026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438400" y="228600"/>
            <a:ext cx="6553200" cy="6477000"/>
          </a:xfrm>
          <a:solidFill>
            <a:srgbClr val="FFFFFF">
              <a:alpha val="60000"/>
            </a:srgbClr>
          </a:solidFill>
        </p:spPr>
        <p:txBody>
          <a:bodyPr>
            <a:normAutofit/>
          </a:bodyPr>
          <a:lstStyle/>
          <a:p>
            <a:pPr marL="0" indent="0"/>
            <a:r>
              <a:rPr lang="en-US" sz="3600" i="1" dirty="0">
                <a:latin typeface="Calibri"/>
                <a:ea typeface="Calibri"/>
                <a:cs typeface="Times New Roman"/>
              </a:rPr>
              <a:t>He who overcomes shall be clothed in white garments, and I will not blot out his name from the Book of Life; but I will confess his name before My Father and before His angels</a:t>
            </a:r>
            <a:r>
              <a:rPr lang="en-US" sz="3600" i="1" dirty="0" smtClean="0">
                <a:latin typeface="Calibri"/>
                <a:ea typeface="Calibri"/>
                <a:cs typeface="Times New Roman"/>
              </a:rPr>
              <a:t>.</a:t>
            </a:r>
          </a:p>
          <a:p>
            <a:pPr marL="0" indent="0"/>
            <a:r>
              <a:rPr lang="en-US" sz="3600" b="0" dirty="0">
                <a:solidFill>
                  <a:srgbClr val="8B3403"/>
                </a:solidFill>
                <a:effectLst>
                  <a:innerShdw blurRad="38100" dist="38100" dir="8100000">
                    <a:prstClr val="black"/>
                  </a:innerShdw>
                </a:effectLst>
                <a:latin typeface="Calibri"/>
                <a:ea typeface="Calibri"/>
                <a:cs typeface="Times New Roman"/>
              </a:rPr>
              <a:t>God’s people will never be blotted out of the Book of </a:t>
            </a:r>
            <a:r>
              <a:rPr lang="en-US" sz="3600" b="0" dirty="0" smtClean="0">
                <a:solidFill>
                  <a:srgbClr val="8B3403"/>
                </a:solidFill>
                <a:effectLst>
                  <a:innerShdw blurRad="38100" dist="38100" dir="8100000">
                    <a:prstClr val="black"/>
                  </a:innerShdw>
                </a:effectLst>
                <a:latin typeface="Calibri"/>
                <a:ea typeface="Calibri"/>
                <a:cs typeface="Times New Roman"/>
              </a:rPr>
              <a:t>Life!</a:t>
            </a:r>
          </a:p>
          <a:p>
            <a:pPr marL="0" indent="0"/>
            <a:r>
              <a:rPr lang="en-US" sz="3600" b="0" dirty="0" smtClean="0">
                <a:solidFill>
                  <a:srgbClr val="8B3403"/>
                </a:solidFill>
                <a:effectLst>
                  <a:innerShdw blurRad="38100" dist="38100" dir="8100000">
                    <a:prstClr val="black"/>
                  </a:innerShdw>
                </a:effectLst>
                <a:latin typeface="Calibri"/>
                <a:ea typeface="Calibri"/>
                <a:cs typeface="Times New Roman"/>
              </a:rPr>
              <a:t>God’s </a:t>
            </a:r>
            <a:r>
              <a:rPr lang="en-US" sz="3600" b="0" dirty="0">
                <a:solidFill>
                  <a:srgbClr val="8B3403"/>
                </a:solidFill>
                <a:effectLst>
                  <a:innerShdw blurRad="38100" dist="38100" dir="8100000">
                    <a:prstClr val="black"/>
                  </a:innerShdw>
                </a:effectLst>
                <a:latin typeface="Calibri"/>
                <a:ea typeface="Calibri"/>
                <a:cs typeface="Times New Roman"/>
              </a:rPr>
              <a:t>people are overcomers. They cannot be deceived into unbelief. </a:t>
            </a:r>
            <a:r>
              <a:rPr lang="en-US" sz="2800" dirty="0">
                <a:solidFill>
                  <a:srgbClr val="8B3403"/>
                </a:solidFill>
                <a:effectLst>
                  <a:innerShdw blurRad="38100" dist="38100" dir="8100000">
                    <a:prstClr val="black"/>
                  </a:innerShdw>
                </a:effectLst>
                <a:latin typeface="Calibri"/>
                <a:ea typeface="Calibri"/>
                <a:cs typeface="Times New Roman"/>
              </a:rPr>
              <a:t>(Matthew 24:24)</a:t>
            </a:r>
            <a:endParaRPr lang="en-US" sz="280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583214" y="2293594"/>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144130086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4672" y="15026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438400" y="228600"/>
            <a:ext cx="6477000" cy="6477000"/>
          </a:xfrm>
          <a:solidFill>
            <a:srgbClr val="FFFFFF">
              <a:alpha val="60000"/>
            </a:srgbClr>
          </a:solidFill>
        </p:spPr>
        <p:txBody>
          <a:bodyPr>
            <a:normAutofit/>
          </a:bodyPr>
          <a:lstStyle/>
          <a:p>
            <a:pPr marL="0" indent="0">
              <a:spcAft>
                <a:spcPts val="1200"/>
              </a:spcAft>
            </a:pPr>
            <a:r>
              <a:rPr lang="en-US" sz="2800" dirty="0" smtClean="0">
                <a:solidFill>
                  <a:srgbClr val="8B3403"/>
                </a:solidFill>
                <a:effectLst>
                  <a:innerShdw blurRad="38100" dist="38100" dir="8100000">
                    <a:prstClr val="black"/>
                  </a:innerShdw>
                </a:effectLst>
                <a:latin typeface="Calibri"/>
                <a:ea typeface="Calibri"/>
                <a:cs typeface="Times New Roman"/>
              </a:rPr>
              <a:t>Quote from Jamison, </a:t>
            </a:r>
            <a:r>
              <a:rPr lang="en-US" sz="2800" dirty="0" err="1" smtClean="0">
                <a:solidFill>
                  <a:srgbClr val="8B3403"/>
                </a:solidFill>
                <a:effectLst>
                  <a:innerShdw blurRad="38100" dist="38100" dir="8100000">
                    <a:prstClr val="black"/>
                  </a:innerShdw>
                </a:effectLst>
                <a:latin typeface="Calibri"/>
                <a:ea typeface="Calibri"/>
                <a:cs typeface="Times New Roman"/>
              </a:rPr>
              <a:t>Fausset</a:t>
            </a:r>
            <a:r>
              <a:rPr lang="en-US" sz="2800" dirty="0" smtClean="0">
                <a:solidFill>
                  <a:srgbClr val="8B3403"/>
                </a:solidFill>
                <a:effectLst>
                  <a:innerShdw blurRad="38100" dist="38100" dir="8100000">
                    <a:prstClr val="black"/>
                  </a:innerShdw>
                </a:effectLst>
                <a:latin typeface="Calibri"/>
                <a:ea typeface="Calibri"/>
                <a:cs typeface="Times New Roman"/>
              </a:rPr>
              <a:t>, &amp; Brown:</a:t>
            </a:r>
          </a:p>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“A </a:t>
            </a:r>
            <a:r>
              <a:rPr lang="en-US" sz="3600" b="0" dirty="0">
                <a:solidFill>
                  <a:srgbClr val="8B3403"/>
                </a:solidFill>
                <a:effectLst>
                  <a:innerShdw blurRad="38100" dist="38100" dir="8100000">
                    <a:prstClr val="black"/>
                  </a:innerShdw>
                </a:effectLst>
                <a:latin typeface="Calibri"/>
                <a:ea typeface="Calibri"/>
                <a:cs typeface="Times New Roman"/>
              </a:rPr>
              <a:t>register was kept in ancient cities of their citizens: the names of the dead were of course erased. So those who have a name that they live and are dead </a:t>
            </a:r>
            <a:r>
              <a:rPr lang="en-US" sz="2800" dirty="0">
                <a:solidFill>
                  <a:srgbClr val="8B3403"/>
                </a:solidFill>
                <a:effectLst>
                  <a:innerShdw blurRad="38100" dist="38100" dir="8100000">
                    <a:prstClr val="black"/>
                  </a:innerShdw>
                </a:effectLst>
                <a:latin typeface="Calibri"/>
                <a:ea typeface="Calibri"/>
                <a:cs typeface="Times New Roman"/>
              </a:rPr>
              <a:t>(</a:t>
            </a:r>
            <a:r>
              <a:rPr lang="en-US" sz="2800" dirty="0" smtClean="0">
                <a:solidFill>
                  <a:srgbClr val="8B3403"/>
                </a:solidFill>
                <a:effectLst>
                  <a:innerShdw blurRad="38100" dist="38100" dir="8100000">
                    <a:prstClr val="black"/>
                  </a:innerShdw>
                </a:effectLst>
                <a:latin typeface="Calibri"/>
                <a:ea typeface="Calibri"/>
                <a:cs typeface="Times New Roman"/>
              </a:rPr>
              <a:t>Rev 3:1</a:t>
            </a:r>
            <a:r>
              <a:rPr lang="en-US" sz="2800" dirty="0">
                <a:solidFill>
                  <a:srgbClr val="8B3403"/>
                </a:solidFill>
                <a:effectLst>
                  <a:innerShdw blurRad="38100" dist="38100" dir="8100000">
                    <a:prstClr val="black"/>
                  </a:innerShdw>
                </a:effectLst>
                <a:latin typeface="Calibri"/>
                <a:ea typeface="Calibri"/>
                <a:cs typeface="Times New Roman"/>
              </a:rPr>
              <a:t>)</a:t>
            </a:r>
            <a:r>
              <a:rPr lang="en-US" sz="3600" b="0" dirty="0">
                <a:solidFill>
                  <a:srgbClr val="8B3403"/>
                </a:solidFill>
                <a:effectLst>
                  <a:innerShdw blurRad="38100" dist="38100" dir="8100000">
                    <a:prstClr val="black"/>
                  </a:innerShdw>
                </a:effectLst>
                <a:latin typeface="Calibri"/>
                <a:ea typeface="Calibri"/>
                <a:cs typeface="Times New Roman"/>
              </a:rPr>
              <a:t>, are blotted out of God’s roll of the heavenly citizens and heirs of eternal life; not that in God’s electing decree they ever were in His book of life</a:t>
            </a:r>
            <a:r>
              <a:rPr lang="en-US" sz="3600" b="0" dirty="0" smtClean="0">
                <a:solidFill>
                  <a:srgbClr val="8B3403"/>
                </a:solidFill>
                <a:effectLst>
                  <a:innerShdw blurRad="38100" dist="38100" dir="8100000">
                    <a:prstClr val="black"/>
                  </a:innerShdw>
                </a:effectLst>
                <a:latin typeface="Calibri"/>
                <a:ea typeface="Calibri"/>
                <a:cs typeface="Times New Roman"/>
              </a:rPr>
              <a:t>.”</a:t>
            </a:r>
            <a:endParaRPr lang="en-US" sz="3600" b="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583214" y="2293594"/>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157490780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4672" y="15026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438400" y="228600"/>
            <a:ext cx="6477000" cy="6477000"/>
          </a:xfrm>
          <a:solidFill>
            <a:srgbClr val="FFFFFF">
              <a:alpha val="60000"/>
            </a:srgbClr>
          </a:solidFill>
        </p:spPr>
        <p:txBody>
          <a:bodyPr>
            <a:normAutofit/>
          </a:bodyPr>
          <a:lstStyle/>
          <a:p>
            <a:pPr marL="0" indent="0">
              <a:spcAft>
                <a:spcPts val="1200"/>
              </a:spcAft>
            </a:pPr>
            <a:r>
              <a:rPr lang="en-US" sz="2800" dirty="0" smtClean="0">
                <a:solidFill>
                  <a:srgbClr val="8B3403"/>
                </a:solidFill>
                <a:effectLst>
                  <a:innerShdw blurRad="38100" dist="38100" dir="8100000">
                    <a:prstClr val="black"/>
                  </a:innerShdw>
                </a:effectLst>
                <a:latin typeface="Calibri"/>
                <a:ea typeface="Calibri"/>
                <a:cs typeface="Times New Roman"/>
              </a:rPr>
              <a:t>Quote from Dr. John Gill:</a:t>
            </a:r>
          </a:p>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“…this </a:t>
            </a:r>
            <a:r>
              <a:rPr lang="en-US" sz="3600" b="0" dirty="0">
                <a:solidFill>
                  <a:srgbClr val="8B3403"/>
                </a:solidFill>
                <a:effectLst>
                  <a:innerShdw blurRad="38100" dist="38100" dir="8100000">
                    <a:prstClr val="black"/>
                  </a:innerShdw>
                </a:effectLst>
                <a:latin typeface="Calibri"/>
                <a:ea typeface="Calibri"/>
                <a:cs typeface="Times New Roman"/>
              </a:rPr>
              <a:t>being signified by a book, and by writing names in it, shows the exact knowledge God has of his elect, the value he has for them, his remembrance of them, his love to them, and care for them; and that this election is of particular persons by name, and is sure and certain; </a:t>
            </a:r>
            <a:r>
              <a:rPr lang="en-US" sz="3600" b="0" dirty="0" smtClean="0">
                <a:solidFill>
                  <a:srgbClr val="8B3403"/>
                </a:solidFill>
                <a:effectLst>
                  <a:innerShdw blurRad="38100" dist="38100" dir="8100000">
                    <a:prstClr val="black"/>
                  </a:innerShdw>
                </a:effectLst>
                <a:latin typeface="Calibri"/>
                <a:ea typeface="Calibri"/>
                <a:cs typeface="Times New Roman"/>
              </a:rPr>
              <a:t>…</a:t>
            </a:r>
            <a:endParaRPr lang="en-US" sz="3600" b="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583214" y="2293594"/>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359880763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smtClean="0"/>
              <a:t>Revelation 3:1-6</a:t>
            </a:r>
            <a:endParaRPr lang="en-US" cap="none" dirty="0"/>
          </a:p>
        </p:txBody>
      </p:sp>
      <p:sp>
        <p:nvSpPr>
          <p:cNvPr id="3" name="Content Placeholder 2"/>
          <p:cNvSpPr>
            <a:spLocks noGrp="1"/>
          </p:cNvSpPr>
          <p:nvPr>
            <p:ph idx="1"/>
          </p:nvPr>
        </p:nvSpPr>
        <p:spPr>
          <a:xfrm>
            <a:off x="685800" y="1219200"/>
            <a:ext cx="7696200" cy="5334000"/>
          </a:xfrm>
          <a:solidFill>
            <a:srgbClr val="FFFFFF">
              <a:alpha val="50196"/>
            </a:srgbClr>
          </a:solidFill>
        </p:spPr>
        <p:txBody>
          <a:bodyPr>
            <a:normAutofit/>
          </a:bodyPr>
          <a:lstStyle/>
          <a:p>
            <a:r>
              <a:rPr lang="en-US" sz="4000" i="1" dirty="0" smtClean="0"/>
              <a:t>“‘Be watchful</a:t>
            </a:r>
            <a:r>
              <a:rPr lang="en-US" sz="4000" i="1" dirty="0"/>
              <a:t>, and strengthen the things which remain, that are ready to die, for I have not found your works perfect before God.</a:t>
            </a:r>
            <a:endParaRPr lang="en-US" sz="4000" dirty="0"/>
          </a:p>
          <a:p>
            <a:r>
              <a:rPr lang="en-US" sz="4000" i="1" dirty="0" smtClean="0"/>
              <a:t>Remember </a:t>
            </a:r>
            <a:r>
              <a:rPr lang="en-US" sz="4000" i="1" dirty="0"/>
              <a:t>therefore how you have received and heard; hold fast and repent. </a:t>
            </a:r>
            <a:r>
              <a:rPr lang="en-US" sz="4000" i="1" dirty="0" smtClean="0"/>
              <a:t> </a:t>
            </a:r>
            <a:endParaRPr lang="en-US" sz="4000" dirty="0"/>
          </a:p>
        </p:txBody>
      </p:sp>
    </p:spTree>
    <p:extLst>
      <p:ext uri="{BB962C8B-B14F-4D97-AF65-F5344CB8AC3E}">
        <p14:creationId xmlns:p14="http://schemas.microsoft.com/office/powerpoint/2010/main" val="1337015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4672" y="15026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438400" y="228600"/>
            <a:ext cx="6477000" cy="6477000"/>
          </a:xfrm>
          <a:solidFill>
            <a:srgbClr val="FFFFFF">
              <a:alpha val="60000"/>
            </a:srgbClr>
          </a:solidFill>
        </p:spPr>
        <p:txBody>
          <a:bodyPr>
            <a:normAutofit/>
          </a:bodyPr>
          <a:lstStyle/>
          <a:p>
            <a:pPr marL="0" indent="0">
              <a:spcAft>
                <a:spcPts val="1200"/>
              </a:spcAft>
            </a:pPr>
            <a:r>
              <a:rPr lang="en-US" sz="2800" dirty="0" smtClean="0">
                <a:solidFill>
                  <a:srgbClr val="8B3403"/>
                </a:solidFill>
                <a:effectLst>
                  <a:innerShdw blurRad="38100" dist="38100" dir="8100000">
                    <a:prstClr val="black"/>
                  </a:innerShdw>
                </a:effectLst>
                <a:latin typeface="Calibri"/>
                <a:ea typeface="Calibri"/>
                <a:cs typeface="Times New Roman"/>
              </a:rPr>
              <a:t>Quote from Dr. John Gill:</a:t>
            </a:r>
          </a:p>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“…for </a:t>
            </a:r>
            <a:r>
              <a:rPr lang="en-US" sz="3600" b="0" dirty="0">
                <a:solidFill>
                  <a:srgbClr val="8B3403"/>
                </a:solidFill>
                <a:effectLst>
                  <a:innerShdw blurRad="38100" dist="38100" dir="8100000">
                    <a:prstClr val="black"/>
                  </a:innerShdw>
                </a:effectLst>
                <a:latin typeface="Calibri"/>
                <a:ea typeface="Calibri"/>
                <a:cs typeface="Times New Roman"/>
              </a:rPr>
              <a:t>those whose names are written in it shall never be blotted out, they will always remain in the number of God's elect, and can never become reprobates, or shall ever perish; because of the unchangeableness of the nature and love of God, the firmness of his purposes, </a:t>
            </a:r>
            <a:r>
              <a:rPr lang="en-US" sz="3600" b="0" dirty="0" smtClean="0">
                <a:solidFill>
                  <a:srgbClr val="8B3403"/>
                </a:solidFill>
                <a:effectLst>
                  <a:innerShdw blurRad="38100" dist="38100" dir="8100000">
                    <a:prstClr val="black"/>
                  </a:innerShdw>
                </a:effectLst>
                <a:latin typeface="Calibri"/>
                <a:ea typeface="Calibri"/>
                <a:cs typeface="Times New Roman"/>
              </a:rPr>
              <a:t>….</a:t>
            </a:r>
            <a:endParaRPr lang="en-US" sz="3600" b="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583214" y="2293594"/>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280529518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4672" y="15026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438400" y="228600"/>
            <a:ext cx="6477000" cy="6477000"/>
          </a:xfrm>
          <a:solidFill>
            <a:srgbClr val="FFFFFF">
              <a:alpha val="60000"/>
            </a:srgbClr>
          </a:solidFill>
        </p:spPr>
        <p:txBody>
          <a:bodyPr>
            <a:normAutofit/>
          </a:bodyPr>
          <a:lstStyle/>
          <a:p>
            <a:pPr marL="0" indent="0">
              <a:spcAft>
                <a:spcPts val="1200"/>
              </a:spcAft>
            </a:pPr>
            <a:r>
              <a:rPr lang="en-US" sz="2800" dirty="0" smtClean="0">
                <a:solidFill>
                  <a:srgbClr val="8B3403"/>
                </a:solidFill>
                <a:effectLst>
                  <a:innerShdw blurRad="38100" dist="38100" dir="8100000">
                    <a:prstClr val="black"/>
                  </a:innerShdw>
                </a:effectLst>
                <a:latin typeface="Calibri"/>
                <a:ea typeface="Calibri"/>
                <a:cs typeface="Times New Roman"/>
              </a:rPr>
              <a:t>Quote from Dr. John Gill:</a:t>
            </a:r>
          </a:p>
          <a:p>
            <a:pPr marL="0" indent="0">
              <a:spcAft>
                <a:spcPts val="1200"/>
              </a:spcAft>
            </a:pPr>
            <a:r>
              <a:rPr lang="en-US" sz="3600" b="0" dirty="0" smtClean="0">
                <a:solidFill>
                  <a:srgbClr val="8B3403"/>
                </a:solidFill>
                <a:effectLst>
                  <a:innerShdw blurRad="38100" dist="38100" dir="8100000">
                    <a:prstClr val="black"/>
                  </a:innerShdw>
                </a:effectLst>
                <a:latin typeface="Calibri"/>
                <a:ea typeface="Calibri"/>
                <a:cs typeface="Times New Roman"/>
              </a:rPr>
              <a:t>“…the </a:t>
            </a:r>
            <a:r>
              <a:rPr lang="en-US" sz="3600" b="0" dirty="0">
                <a:solidFill>
                  <a:srgbClr val="8B3403"/>
                </a:solidFill>
                <a:effectLst>
                  <a:innerShdw blurRad="38100" dist="38100" dir="8100000">
                    <a:prstClr val="black"/>
                  </a:innerShdw>
                </a:effectLst>
                <a:latin typeface="Calibri"/>
                <a:ea typeface="Calibri"/>
                <a:cs typeface="Times New Roman"/>
              </a:rPr>
              <a:t>omnipotence of his arm, the death and intercession of Christ for them, their union to him, and being in him, the impossibility of their seduction by false teachers, and the security of their persons, grace, and glory in Christ, and in whose keeping this book of life is….”</a:t>
            </a:r>
            <a:endParaRPr lang="en-US" sz="3600" b="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583214" y="2293594"/>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88333056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04869" y="23408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3276600" y="457200"/>
            <a:ext cx="5562600" cy="5943600"/>
          </a:xfrm>
          <a:solidFill>
            <a:srgbClr val="FFFFFF">
              <a:alpha val="60000"/>
            </a:srgbClr>
          </a:solidFill>
        </p:spPr>
        <p:txBody>
          <a:bodyPr>
            <a:normAutofit/>
          </a:bodyPr>
          <a:lstStyle/>
          <a:p>
            <a:pPr marL="0" indent="0"/>
            <a:r>
              <a:rPr lang="en-US" sz="3600" i="1" dirty="0">
                <a:latin typeface="Calibri"/>
                <a:ea typeface="Calibri"/>
                <a:cs typeface="Times New Roman"/>
              </a:rPr>
              <a:t>He who has an ear, let him hear what the Spirit says to the churches</a:t>
            </a:r>
            <a:r>
              <a:rPr lang="en-US" sz="3600" i="1" dirty="0" smtClean="0">
                <a:latin typeface="Calibri"/>
                <a:ea typeface="Calibri"/>
                <a:cs typeface="Times New Roman"/>
              </a:rPr>
              <a:t>.</a:t>
            </a:r>
          </a:p>
          <a:p>
            <a:pPr marL="0" indent="0"/>
            <a:r>
              <a:rPr lang="en-US" sz="3600" b="0" dirty="0">
                <a:solidFill>
                  <a:srgbClr val="8B3403"/>
                </a:solidFill>
                <a:effectLst>
                  <a:innerShdw blurRad="38100" dist="38100" dir="8100000">
                    <a:prstClr val="black"/>
                  </a:innerShdw>
                </a:effectLst>
                <a:latin typeface="Calibri"/>
                <a:ea typeface="Calibri"/>
                <a:cs typeface="Times New Roman"/>
              </a:rPr>
              <a:t>Again, the continual reminder that not everyone has the spiritual ears to hear what the Spirit says</a:t>
            </a:r>
            <a:r>
              <a:rPr lang="en-US" sz="3600" b="0" dirty="0" smtClean="0">
                <a:solidFill>
                  <a:srgbClr val="8B3403"/>
                </a:solidFill>
                <a:effectLst>
                  <a:innerShdw blurRad="38100" dist="38100" dir="8100000">
                    <a:prstClr val="black"/>
                  </a:innerShdw>
                </a:effectLst>
                <a:latin typeface="Calibri"/>
                <a:ea typeface="Calibri"/>
                <a:cs typeface="Times New Roman"/>
              </a:rPr>
              <a:t>.</a:t>
            </a:r>
          </a:p>
          <a:p>
            <a:pPr marL="0" indent="0"/>
            <a:r>
              <a:rPr lang="en-US" sz="3600" b="0" dirty="0" smtClean="0">
                <a:solidFill>
                  <a:srgbClr val="8B3403"/>
                </a:solidFill>
                <a:effectLst>
                  <a:innerShdw blurRad="38100" dist="38100" dir="8100000">
                    <a:prstClr val="black"/>
                  </a:innerShdw>
                </a:effectLst>
                <a:latin typeface="Calibri"/>
                <a:cs typeface="Times New Roman"/>
              </a:rPr>
              <a:t>But if we do… we have the responsibility to listen and respond.</a:t>
            </a:r>
            <a:endParaRPr lang="en-US" sz="280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1269013" y="3131791"/>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152209697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669664" y="1782722"/>
            <a:ext cx="5650992" cy="751038"/>
          </a:xfrm>
        </p:spPr>
        <p:txBody>
          <a:bodyPr/>
          <a:lstStyle/>
          <a:p>
            <a:r>
              <a:rPr lang="en-US" sz="3600" dirty="0" smtClean="0"/>
              <a:t>Church Age Timeline</a:t>
            </a:r>
            <a:endParaRPr lang="en-US" sz="3600" dirty="0"/>
          </a:p>
        </p:txBody>
      </p:sp>
      <p:sp>
        <p:nvSpPr>
          <p:cNvPr id="3" name="Text Placeholder 2"/>
          <p:cNvSpPr>
            <a:spLocks noGrp="1"/>
          </p:cNvSpPr>
          <p:nvPr>
            <p:ph type="body" idx="1"/>
          </p:nvPr>
        </p:nvSpPr>
        <p:spPr>
          <a:xfrm rot="19140000">
            <a:off x="1072254" y="2083430"/>
            <a:ext cx="6510528" cy="767859"/>
          </a:xfrm>
        </p:spPr>
        <p:txBody>
          <a:bodyPr>
            <a:normAutofit/>
          </a:bodyPr>
          <a:lstStyle/>
          <a:p>
            <a:r>
              <a:rPr lang="en-US" sz="3600" dirty="0" smtClean="0"/>
              <a:t>1517 – 1720</a:t>
            </a:r>
            <a:endParaRPr lang="en-US" sz="3600" dirty="0"/>
          </a:p>
        </p:txBody>
      </p:sp>
    </p:spTree>
    <p:extLst>
      <p:ext uri="{BB962C8B-B14F-4D97-AF65-F5344CB8AC3E}">
        <p14:creationId xmlns:p14="http://schemas.microsoft.com/office/powerpoint/2010/main" val="1825859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914400"/>
            <a:ext cx="8153400" cy="4114800"/>
          </a:xfrm>
          <a:solidFill>
            <a:srgbClr val="FFFFFF">
              <a:alpha val="60000"/>
            </a:srgbClr>
          </a:solidFill>
        </p:spPr>
        <p:txBody>
          <a:bodyPr>
            <a:noAutofit/>
          </a:bodyPr>
          <a:lstStyle/>
          <a:p>
            <a:pPr marL="0" marR="0">
              <a:lnSpc>
                <a:spcPct val="115000"/>
              </a:lnSpc>
              <a:spcBef>
                <a:spcPts val="0"/>
              </a:spcBef>
              <a:spcAft>
                <a:spcPts val="1000"/>
              </a:spcAft>
            </a:pPr>
            <a:r>
              <a:rPr lang="en-US" sz="4000" dirty="0">
                <a:latin typeface="Calibri"/>
                <a:ea typeface="Calibri"/>
                <a:cs typeface="Times New Roman"/>
              </a:rPr>
              <a:t>In this study, we are searching out a theory that the seven churches of the Revelation are representative of the different phases in the completed Church Age</a:t>
            </a:r>
            <a:r>
              <a:rPr lang="en-US" sz="4000" dirty="0" smtClean="0">
                <a:latin typeface="Calibri"/>
                <a:ea typeface="Calibri"/>
                <a:cs typeface="Times New Roman"/>
              </a:rPr>
              <a:t>.</a:t>
            </a:r>
            <a:endParaRPr lang="en-US" sz="3200" dirty="0">
              <a:latin typeface="Calibri"/>
              <a:ea typeface="Calibri"/>
              <a:cs typeface="Times New Roman"/>
            </a:endParaRPr>
          </a:p>
        </p:txBody>
      </p:sp>
      <p:graphicFrame>
        <p:nvGraphicFramePr>
          <p:cNvPr id="4" name="Diagram 3"/>
          <p:cNvGraphicFramePr/>
          <p:nvPr>
            <p:extLst>
              <p:ext uri="{D42A27DB-BD31-4B8C-83A1-F6EECF244321}">
                <p14:modId xmlns:p14="http://schemas.microsoft.com/office/powerpoint/2010/main" val="606337372"/>
              </p:ext>
            </p:extLst>
          </p:nvPr>
        </p:nvGraphicFramePr>
        <p:xfrm>
          <a:off x="27038" y="4800600"/>
          <a:ext cx="9116961" cy="205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1693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1000"/>
            <a:ext cx="8458200" cy="6096000"/>
          </a:xfrm>
          <a:solidFill>
            <a:schemeClr val="accent3">
              <a:lumMod val="40000"/>
              <a:lumOff val="60000"/>
              <a:alpha val="60000"/>
            </a:schemeClr>
          </a:solidFill>
        </p:spPr>
        <p:txBody>
          <a:bodyPr>
            <a:noAutofit/>
          </a:bodyPr>
          <a:lstStyle/>
          <a:p>
            <a:pPr marL="0" marR="0">
              <a:lnSpc>
                <a:spcPct val="115000"/>
              </a:lnSpc>
              <a:spcBef>
                <a:spcPts val="0"/>
              </a:spcBef>
              <a:spcAft>
                <a:spcPts val="1000"/>
              </a:spcAft>
            </a:pPr>
            <a:r>
              <a:rPr lang="en-US" sz="3800" dirty="0" smtClean="0">
                <a:latin typeface="Calibri"/>
                <a:ea typeface="Calibri"/>
                <a:cs typeface="Times New Roman"/>
              </a:rPr>
              <a:t>In </a:t>
            </a:r>
            <a:r>
              <a:rPr lang="en-US" sz="3800" dirty="0">
                <a:latin typeface="Calibri"/>
                <a:ea typeface="Calibri"/>
                <a:cs typeface="Times New Roman"/>
              </a:rPr>
              <a:t>the preceding era represented by the Church of Thyatira, the Roman religion took over the church – the beginning of the popery &amp; laity. No longer were the members on equal footing – there was a showy distinction and power of the clergy, putting them on a higher plane than the common members.  Traditions and dogma were added to the church</a:t>
            </a:r>
            <a:r>
              <a:rPr lang="en-US" sz="3800" dirty="0" smtClean="0">
                <a:latin typeface="Calibri"/>
                <a:ea typeface="Calibri"/>
                <a:cs typeface="Times New Roman"/>
              </a:rPr>
              <a:t>.</a:t>
            </a:r>
            <a:endParaRPr lang="en-US" sz="3800" dirty="0">
              <a:latin typeface="Calibri"/>
              <a:ea typeface="Calibri"/>
              <a:cs typeface="Times New Roman"/>
            </a:endParaRPr>
          </a:p>
        </p:txBody>
      </p:sp>
    </p:spTree>
    <p:extLst>
      <p:ext uri="{BB962C8B-B14F-4D97-AF65-F5344CB8AC3E}">
        <p14:creationId xmlns:p14="http://schemas.microsoft.com/office/powerpoint/2010/main" val="153519270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lstStyle/>
          <a:p>
            <a:r>
              <a:rPr lang="en-US" cap="none" dirty="0" smtClean="0"/>
              <a:t>Quote from Dr. Dan W. </a:t>
            </a:r>
            <a:r>
              <a:rPr lang="en-US" cap="none" dirty="0" err="1" smtClean="0"/>
              <a:t>Cozart</a:t>
            </a:r>
            <a:r>
              <a:rPr lang="en-US" cap="none" dirty="0" smtClean="0"/>
              <a:t> (2009):</a:t>
            </a:r>
            <a:endParaRPr lang="en-US" cap="none" dirty="0"/>
          </a:p>
        </p:txBody>
      </p:sp>
      <p:sp>
        <p:nvSpPr>
          <p:cNvPr id="3" name="Content Placeholder 2"/>
          <p:cNvSpPr>
            <a:spLocks noGrp="1"/>
          </p:cNvSpPr>
          <p:nvPr>
            <p:ph idx="1"/>
          </p:nvPr>
        </p:nvSpPr>
        <p:spPr>
          <a:xfrm>
            <a:off x="381000" y="1295400"/>
            <a:ext cx="8458200" cy="3733800"/>
          </a:xfrm>
          <a:solidFill>
            <a:srgbClr val="FFFFFF">
              <a:alpha val="60000"/>
            </a:srgbClr>
          </a:solidFill>
        </p:spPr>
        <p:txBody>
          <a:bodyPr>
            <a:noAutofit/>
          </a:bodyPr>
          <a:lstStyle/>
          <a:p>
            <a:pPr marL="0" marR="0">
              <a:lnSpc>
                <a:spcPct val="115000"/>
              </a:lnSpc>
              <a:spcBef>
                <a:spcPts val="0"/>
              </a:spcBef>
              <a:spcAft>
                <a:spcPts val="1000"/>
              </a:spcAft>
            </a:pPr>
            <a:r>
              <a:rPr lang="en-US" sz="3800" dirty="0">
                <a:latin typeface="Calibri"/>
                <a:ea typeface="Calibri"/>
                <a:cs typeface="Times New Roman"/>
              </a:rPr>
              <a:t>“The church that had emerged out of the Dark Ages may not have had the gross corruption and idolatry, but soon began to slumber and die, and this seems to be the church of Sardis.”</a:t>
            </a:r>
          </a:p>
        </p:txBody>
      </p:sp>
    </p:spTree>
    <p:extLst>
      <p:ext uri="{BB962C8B-B14F-4D97-AF65-F5344CB8AC3E}">
        <p14:creationId xmlns:p14="http://schemas.microsoft.com/office/powerpoint/2010/main" val="403046327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lstStyle/>
          <a:p>
            <a:r>
              <a:rPr lang="en-US" cap="none" dirty="0" smtClean="0"/>
              <a:t>Quote from Dr. John Gill (1747):</a:t>
            </a:r>
            <a:endParaRPr lang="en-US" cap="none" dirty="0"/>
          </a:p>
        </p:txBody>
      </p:sp>
      <p:sp>
        <p:nvSpPr>
          <p:cNvPr id="3" name="Content Placeholder 2"/>
          <p:cNvSpPr>
            <a:spLocks noGrp="1"/>
          </p:cNvSpPr>
          <p:nvPr>
            <p:ph idx="1"/>
          </p:nvPr>
        </p:nvSpPr>
        <p:spPr>
          <a:xfrm>
            <a:off x="381000" y="1143000"/>
            <a:ext cx="8458200" cy="5334000"/>
          </a:xfrm>
          <a:solidFill>
            <a:schemeClr val="accent2">
              <a:lumMod val="60000"/>
              <a:lumOff val="40000"/>
              <a:alpha val="60000"/>
            </a:schemeClr>
          </a:solidFill>
        </p:spPr>
        <p:txBody>
          <a:bodyPr>
            <a:noAutofit/>
          </a:bodyPr>
          <a:lstStyle/>
          <a:p>
            <a:pPr marL="0" marR="0">
              <a:lnSpc>
                <a:spcPct val="115000"/>
              </a:lnSpc>
              <a:spcBef>
                <a:spcPts val="0"/>
              </a:spcBef>
              <a:spcAft>
                <a:spcPts val="1000"/>
              </a:spcAft>
            </a:pPr>
            <a:r>
              <a:rPr lang="en-US" sz="3800" dirty="0">
                <a:latin typeface="Calibri"/>
                <a:ea typeface="Calibri"/>
                <a:cs typeface="Times New Roman"/>
              </a:rPr>
              <a:t>“This church represents the state of the church from the time of the Reformation by Luther and others, until a more glorious state of the church appears, or until the spiritual reign of Christ in the Philadelphian period; under the </a:t>
            </a:r>
            <a:r>
              <a:rPr lang="en-US" sz="3800" dirty="0" err="1">
                <a:latin typeface="Calibri"/>
                <a:ea typeface="Calibri"/>
                <a:cs typeface="Times New Roman"/>
              </a:rPr>
              <a:t>Sardian</a:t>
            </a:r>
            <a:r>
              <a:rPr lang="en-US" sz="3800" dirty="0">
                <a:latin typeface="Calibri"/>
                <a:ea typeface="Calibri"/>
                <a:cs typeface="Times New Roman"/>
              </a:rPr>
              <a:t> church state we now are</a:t>
            </a:r>
            <a:r>
              <a:rPr lang="en-US" sz="3800" dirty="0" smtClean="0">
                <a:latin typeface="Calibri"/>
                <a:ea typeface="Calibri"/>
                <a:cs typeface="Times New Roman"/>
              </a:rPr>
              <a:t>:…</a:t>
            </a:r>
            <a:endParaRPr lang="en-US" sz="3800" dirty="0">
              <a:latin typeface="Calibri"/>
              <a:ea typeface="Calibri"/>
              <a:cs typeface="Times New Roman"/>
            </a:endParaRPr>
          </a:p>
        </p:txBody>
      </p:sp>
      <p:sp>
        <p:nvSpPr>
          <p:cNvPr id="4" name="Content Placeholder 2"/>
          <p:cNvSpPr txBox="1">
            <a:spLocks/>
          </p:cNvSpPr>
          <p:nvPr/>
        </p:nvSpPr>
        <p:spPr>
          <a:xfrm>
            <a:off x="381000" y="1066800"/>
            <a:ext cx="8458200" cy="5410200"/>
          </a:xfrm>
          <a:prstGeom prst="rect">
            <a:avLst/>
          </a:prstGeom>
          <a:solidFill>
            <a:srgbClr val="FDC3A4"/>
          </a:solidFill>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a:lnSpc>
                <a:spcPct val="115000"/>
              </a:lnSpc>
              <a:spcBef>
                <a:spcPts val="0"/>
              </a:spcBef>
              <a:spcAft>
                <a:spcPts val="1000"/>
              </a:spcAft>
            </a:pPr>
            <a:r>
              <a:rPr lang="en-US" sz="3800" dirty="0" smtClean="0">
                <a:latin typeface="Calibri"/>
                <a:ea typeface="Calibri"/>
                <a:cs typeface="Times New Roman"/>
              </a:rPr>
              <a:t>“…that this church is an emblem of the reformed churches from Popery, is evident not only from its following the </a:t>
            </a:r>
            <a:r>
              <a:rPr lang="en-US" sz="3800" dirty="0" err="1" smtClean="0">
                <a:latin typeface="Calibri"/>
                <a:ea typeface="Calibri"/>
                <a:cs typeface="Times New Roman"/>
              </a:rPr>
              <a:t>Thyatirian</a:t>
            </a:r>
            <a:r>
              <a:rPr lang="en-US" sz="3800" dirty="0" smtClean="0">
                <a:latin typeface="Calibri"/>
                <a:ea typeface="Calibri"/>
                <a:cs typeface="Times New Roman"/>
              </a:rPr>
              <a:t> state, which expresses the darkness of Popery, and the depths of Satan in it; but from its being clear of Balaam, and those that held his doctrine;…</a:t>
            </a:r>
            <a:endParaRPr lang="en-US" sz="3800" dirty="0">
              <a:latin typeface="Calibri"/>
              <a:ea typeface="Calibri"/>
              <a:cs typeface="Times New Roman"/>
            </a:endParaRPr>
          </a:p>
        </p:txBody>
      </p:sp>
    </p:spTree>
    <p:extLst>
      <p:ext uri="{BB962C8B-B14F-4D97-AF65-F5344CB8AC3E}">
        <p14:creationId xmlns:p14="http://schemas.microsoft.com/office/powerpoint/2010/main" val="2593841587"/>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lstStyle/>
          <a:p>
            <a:r>
              <a:rPr lang="en-US" cap="none" dirty="0" smtClean="0"/>
              <a:t>Quote from Dr. John Gill (1747):</a:t>
            </a:r>
            <a:endParaRPr lang="en-US" cap="none" dirty="0"/>
          </a:p>
        </p:txBody>
      </p:sp>
      <p:sp>
        <p:nvSpPr>
          <p:cNvPr id="3" name="Content Placeholder 2"/>
          <p:cNvSpPr>
            <a:spLocks noGrp="1"/>
          </p:cNvSpPr>
          <p:nvPr>
            <p:ph idx="1"/>
          </p:nvPr>
        </p:nvSpPr>
        <p:spPr>
          <a:xfrm>
            <a:off x="381000" y="1676400"/>
            <a:ext cx="8458200" cy="4114800"/>
          </a:xfrm>
          <a:solidFill>
            <a:srgbClr val="FFFFFF">
              <a:alpha val="60000"/>
            </a:srgbClr>
          </a:solidFill>
        </p:spPr>
        <p:txBody>
          <a:bodyPr>
            <a:noAutofit/>
          </a:bodyPr>
          <a:lstStyle/>
          <a:p>
            <a:pPr marL="0" marR="0">
              <a:lnSpc>
                <a:spcPct val="115000"/>
              </a:lnSpc>
              <a:spcBef>
                <a:spcPts val="0"/>
              </a:spcBef>
              <a:spcAft>
                <a:spcPts val="1000"/>
              </a:spcAft>
            </a:pPr>
            <a:r>
              <a:rPr lang="en-US" sz="3800" dirty="0">
                <a:latin typeface="Calibri"/>
                <a:ea typeface="Calibri"/>
                <a:cs typeface="Times New Roman"/>
              </a:rPr>
              <a:t>“…and from the </a:t>
            </a:r>
            <a:r>
              <a:rPr lang="en-US" sz="3800" dirty="0" err="1">
                <a:latin typeface="Calibri"/>
                <a:ea typeface="Calibri"/>
                <a:cs typeface="Times New Roman"/>
              </a:rPr>
              <a:t>Nicolaitans</a:t>
            </a:r>
            <a:r>
              <a:rPr lang="en-US" sz="3800" dirty="0">
                <a:latin typeface="Calibri"/>
                <a:ea typeface="Calibri"/>
                <a:cs typeface="Times New Roman"/>
              </a:rPr>
              <a:t> and their tenets, and from Jezebel, and those that committed adultery with her; things which the two former churches are charged with; but from these the present church reformed</a:t>
            </a:r>
            <a:r>
              <a:rPr lang="en-US" sz="3800" dirty="0" smtClean="0">
                <a:latin typeface="Calibri"/>
                <a:ea typeface="Calibri"/>
                <a:cs typeface="Times New Roman"/>
              </a:rPr>
              <a:t>.”</a:t>
            </a:r>
            <a:endParaRPr lang="en-US" sz="3800" dirty="0">
              <a:latin typeface="Calibri"/>
              <a:ea typeface="Calibri"/>
              <a:cs typeface="Times New Roman"/>
            </a:endParaRPr>
          </a:p>
        </p:txBody>
      </p:sp>
      <p:sp>
        <p:nvSpPr>
          <p:cNvPr id="4" name="Text Placeholder 2"/>
          <p:cNvSpPr txBox="1">
            <a:spLocks/>
          </p:cNvSpPr>
          <p:nvPr/>
        </p:nvSpPr>
        <p:spPr>
          <a:xfrm rot="20264837">
            <a:off x="71613" y="1620785"/>
            <a:ext cx="8991600" cy="2195041"/>
          </a:xfrm>
          <a:prstGeom prst="roundRect">
            <a:avLst/>
          </a:prstGeom>
          <a:solidFill>
            <a:srgbClr val="FFFF00"/>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600"/>
              </a:spcBef>
              <a:spcAft>
                <a:spcPts val="1200"/>
              </a:spcAft>
            </a:pPr>
            <a:r>
              <a:rPr lang="en-US" sz="4000" b="1" cap="none" spc="0" dirty="0">
                <a:latin typeface="Calibri"/>
                <a:ea typeface="Calibri"/>
                <a:cs typeface="Times New Roman"/>
              </a:rPr>
              <a:t>Dr. Gill shows an amazing insight into the Church Age and how the seven churches of Revelation depict it! </a:t>
            </a:r>
          </a:p>
        </p:txBody>
      </p:sp>
      <p:sp>
        <p:nvSpPr>
          <p:cNvPr id="5" name="Text Placeholder 2"/>
          <p:cNvSpPr txBox="1">
            <a:spLocks/>
          </p:cNvSpPr>
          <p:nvPr/>
        </p:nvSpPr>
        <p:spPr>
          <a:xfrm>
            <a:off x="605013" y="1447800"/>
            <a:ext cx="7924800" cy="4446012"/>
          </a:xfrm>
          <a:prstGeom prst="trapezoid">
            <a:avLst/>
          </a:prstGeom>
          <a:solidFill>
            <a:schemeClr val="accent4">
              <a:lumMod val="60000"/>
              <a:lumOff val="4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Though </a:t>
            </a: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when he wrote </a:t>
            </a: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this,</a:t>
            </a:r>
          </a:p>
          <a:p>
            <a:pPr algn="ctr">
              <a:spcBef>
                <a:spcPts val="0"/>
              </a:spcBef>
            </a:pP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he </a:t>
            </a: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was twenty years into the Philadelphian period and had not yet detected the change, he knew he was not living in the last of the end times!</a:t>
            </a: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6" name="Text Placeholder 2"/>
          <p:cNvSpPr txBox="1">
            <a:spLocks/>
          </p:cNvSpPr>
          <p:nvPr/>
        </p:nvSpPr>
        <p:spPr>
          <a:xfrm>
            <a:off x="947912" y="1447800"/>
            <a:ext cx="7239001" cy="4446012"/>
          </a:xfrm>
          <a:prstGeom prst="plaque">
            <a:avLst/>
          </a:prstGeom>
          <a:solidFill>
            <a:schemeClr val="accent3">
              <a:lumMod val="75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He accurately pinpointed the approximate era and recognized that the Philadelphian period had to come before the Laodicean period could emerge. </a:t>
            </a: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7" name="Text Placeholder 2"/>
          <p:cNvSpPr txBox="1">
            <a:spLocks/>
          </p:cNvSpPr>
          <p:nvPr/>
        </p:nvSpPr>
        <p:spPr>
          <a:xfrm>
            <a:off x="774169" y="990600"/>
            <a:ext cx="7586488" cy="5257800"/>
          </a:xfrm>
          <a:prstGeom prst="bevel">
            <a:avLst/>
          </a:prstGeom>
          <a:solidFill>
            <a:schemeClr val="accent2">
              <a:lumMod val="75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This concept began to ring true for many others after the Reformation – </a:t>
            </a: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recognizing </a:t>
            </a: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the Dark Ages </a:t>
            </a: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with </a:t>
            </a: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the lack of God’s </a:t>
            </a: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Word.</a:t>
            </a:r>
          </a:p>
          <a:p>
            <a:pPr algn="ctr">
              <a:spcBef>
                <a:spcPts val="0"/>
              </a:spcBef>
            </a:pPr>
            <a:r>
              <a:rPr lang="en-US" sz="3600" b="1" cap="none" spc="0" dirty="0" smtClean="0">
                <a:solidFill>
                  <a:schemeClr val="bg1"/>
                </a:solidFill>
                <a:effectLst>
                  <a:outerShdw blurRad="38100" dist="50800" dir="8100000" algn="tr" rotWithShape="0">
                    <a:prstClr val="black"/>
                  </a:outerShdw>
                </a:effectLst>
                <a:latin typeface="Calibri"/>
                <a:ea typeface="Calibri"/>
                <a:cs typeface="Times New Roman"/>
              </a:rPr>
              <a:t>Suddenly</a:t>
            </a:r>
            <a:r>
              <a:rPr lang="en-US" sz="3600" b="1" cap="none" spc="0" dirty="0">
                <a:solidFill>
                  <a:schemeClr val="bg1"/>
                </a:solidFill>
                <a:effectLst>
                  <a:outerShdw blurRad="38100" dist="50800" dir="8100000" algn="tr" rotWithShape="0">
                    <a:prstClr val="black"/>
                  </a:outerShdw>
                </a:effectLst>
                <a:latin typeface="Calibri"/>
                <a:ea typeface="Calibri"/>
                <a:cs typeface="Times New Roman"/>
              </a:rPr>
              <a:t>, the prophecy became clear in the light of the Gospel!</a:t>
            </a: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Tree>
    <p:extLst>
      <p:ext uri="{BB962C8B-B14F-4D97-AF65-F5344CB8AC3E}">
        <p14:creationId xmlns:p14="http://schemas.microsoft.com/office/powerpoint/2010/main" val="364205672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3">
                                            <p:bg/>
                                          </p:spTgt>
                                        </p:tgtEl>
                                      </p:cBhvr>
                                    </p:animEffect>
                                    <p:anim calcmode="lin" valueType="num">
                                      <p:cBhvr>
                                        <p:cTn id="41" dur="1000"/>
                                        <p:tgtEl>
                                          <p:spTgt spid="3">
                                            <p:bg/>
                                          </p:spTgt>
                                        </p:tgtEl>
                                        <p:attrNameLst>
                                          <p:attrName>ppt_x</p:attrName>
                                        </p:attrNameLst>
                                      </p:cBhvr>
                                      <p:tavLst>
                                        <p:tav tm="0">
                                          <p:val>
                                            <p:strVal val="ppt_x"/>
                                          </p:val>
                                        </p:tav>
                                        <p:tav tm="100000">
                                          <p:val>
                                            <p:strVal val="ppt_x"/>
                                          </p:val>
                                        </p:tav>
                                      </p:tavLst>
                                    </p:anim>
                                    <p:anim calcmode="lin" valueType="num">
                                      <p:cBhvr>
                                        <p:cTn id="42" dur="1000"/>
                                        <p:tgtEl>
                                          <p:spTgt spid="3">
                                            <p:bg/>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bg/>
                                          </p:spTgt>
                                        </p:tgtEl>
                                        <p:attrNameLst>
                                          <p:attrName>style.visibility</p:attrName>
                                        </p:attrNameLst>
                                      </p:cBhvr>
                                      <p:to>
                                        <p:strVal val="hidden"/>
                                      </p:to>
                                    </p:set>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animBg="1"/>
      <p:bldP spid="4" grpId="1" animBg="1"/>
      <p:bldP spid="5" grpId="0" animBg="1"/>
      <p:bldP spid="5" grpId="1"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37987" y="1038864"/>
            <a:ext cx="4038897" cy="1089427"/>
          </a:xfrm>
        </p:spPr>
        <p:txBody>
          <a:bodyPr/>
          <a:lstStyle/>
          <a:p>
            <a:r>
              <a:rPr lang="en-US" sz="3200" dirty="0"/>
              <a:t>European General Renaissance</a:t>
            </a:r>
          </a:p>
        </p:txBody>
      </p:sp>
      <p:sp>
        <p:nvSpPr>
          <p:cNvPr id="3" name="Content Placeholder 2"/>
          <p:cNvSpPr>
            <a:spLocks noGrp="1"/>
          </p:cNvSpPr>
          <p:nvPr>
            <p:ph idx="1"/>
          </p:nvPr>
        </p:nvSpPr>
        <p:spPr>
          <a:xfrm>
            <a:off x="3276600" y="228600"/>
            <a:ext cx="5715000" cy="6400800"/>
          </a:xfrm>
          <a:solidFill>
            <a:srgbClr val="FFFFFF">
              <a:alpha val="60000"/>
            </a:srgbClr>
          </a:solidFill>
          <a:scene3d>
            <a:camera prst="orthographicFront"/>
            <a:lightRig rig="sunrise" dir="t"/>
          </a:scene3d>
        </p:spPr>
        <p:txBody>
          <a:bodyPr>
            <a:normAutofit/>
          </a:bodyPr>
          <a:lstStyle/>
          <a:p>
            <a:pPr marL="339725" indent="-339725">
              <a:buFont typeface="Arial" panose="020B0604020202020204" pitchFamily="34" charset="0"/>
              <a:buChar char="•"/>
            </a:pPr>
            <a:r>
              <a:rPr lang="en-US" sz="3600" dirty="0" smtClean="0"/>
              <a:t>Late </a:t>
            </a:r>
            <a:r>
              <a:rPr lang="en-US" sz="3600" dirty="0"/>
              <a:t>15</a:t>
            </a:r>
            <a:r>
              <a:rPr lang="en-US" sz="3600" baseline="30000" dirty="0"/>
              <a:t>th</a:t>
            </a:r>
            <a:r>
              <a:rPr lang="en-US" sz="3600" dirty="0"/>
              <a:t> Century through </a:t>
            </a:r>
            <a:r>
              <a:rPr lang="en-US" sz="3600" dirty="0" smtClean="0"/>
              <a:t>late </a:t>
            </a:r>
            <a:r>
              <a:rPr lang="en-US" sz="3600" dirty="0"/>
              <a:t>16</a:t>
            </a:r>
            <a:r>
              <a:rPr lang="en-US" sz="3600" baseline="30000" dirty="0"/>
              <a:t>th</a:t>
            </a:r>
            <a:r>
              <a:rPr lang="en-US" sz="3600" dirty="0"/>
              <a:t> </a:t>
            </a:r>
            <a:r>
              <a:rPr lang="en-US" sz="3600" dirty="0" smtClean="0"/>
              <a:t>Century</a:t>
            </a:r>
          </a:p>
          <a:p>
            <a:pPr marL="339725" indent="-339725">
              <a:buFont typeface="Arial" panose="020B0604020202020204" pitchFamily="34" charset="0"/>
              <a:buChar char="•"/>
            </a:pPr>
            <a:r>
              <a:rPr lang="en-US" sz="3600" dirty="0"/>
              <a:t>R</a:t>
            </a:r>
            <a:r>
              <a:rPr lang="en-US" sz="3600" dirty="0" smtClean="0"/>
              <a:t>ebirth </a:t>
            </a:r>
            <a:r>
              <a:rPr lang="en-US" sz="3600" dirty="0"/>
              <a:t>of education in </a:t>
            </a:r>
            <a:r>
              <a:rPr lang="en-US" sz="3600" dirty="0" smtClean="0"/>
              <a:t>Europe</a:t>
            </a:r>
          </a:p>
          <a:p>
            <a:pPr marL="339725" indent="-339725">
              <a:buFont typeface="Arial" panose="020B0604020202020204" pitchFamily="34" charset="0"/>
              <a:buChar char="•"/>
            </a:pPr>
            <a:r>
              <a:rPr lang="en-US" sz="3600" dirty="0" smtClean="0"/>
              <a:t>Began </a:t>
            </a:r>
            <a:r>
              <a:rPr lang="en-US" sz="3600" dirty="0"/>
              <a:t>among the </a:t>
            </a:r>
            <a:r>
              <a:rPr lang="en-US" sz="3600" dirty="0" smtClean="0"/>
              <a:t>wealthy</a:t>
            </a:r>
          </a:p>
          <a:p>
            <a:pPr marL="339725" indent="-339725">
              <a:buFont typeface="Arial" panose="020B0604020202020204" pitchFamily="34" charset="0"/>
              <a:buChar char="•"/>
            </a:pPr>
            <a:r>
              <a:rPr lang="en-US" sz="3600" dirty="0" smtClean="0"/>
              <a:t>Return to </a:t>
            </a:r>
            <a:r>
              <a:rPr lang="en-US" sz="3600" dirty="0"/>
              <a:t>earlier </a:t>
            </a:r>
            <a:r>
              <a:rPr lang="en-US" sz="3600" dirty="0" smtClean="0"/>
              <a:t>forms of education</a:t>
            </a:r>
            <a:endParaRPr lang="en-US" dirty="0"/>
          </a:p>
          <a:p>
            <a:pPr marL="457200" lvl="1" indent="-339725">
              <a:buFont typeface="Arial" panose="020B0604020202020204" pitchFamily="34" charset="0"/>
              <a:buChar char="•"/>
            </a:pPr>
            <a:r>
              <a:rPr lang="en-US" sz="3200" dirty="0" smtClean="0"/>
              <a:t>logic </a:t>
            </a:r>
            <a:r>
              <a:rPr lang="en-US" sz="3200" dirty="0"/>
              <a:t>of the </a:t>
            </a:r>
            <a:r>
              <a:rPr lang="en-US" sz="3200" dirty="0" smtClean="0"/>
              <a:t>Greeks</a:t>
            </a:r>
          </a:p>
          <a:p>
            <a:pPr marL="457200" lvl="1" indent="-339725">
              <a:buFont typeface="Arial" panose="020B0604020202020204" pitchFamily="34" charset="0"/>
              <a:buChar char="•"/>
            </a:pPr>
            <a:r>
              <a:rPr lang="en-US" sz="3200" dirty="0" smtClean="0"/>
              <a:t>Linguistics</a:t>
            </a:r>
          </a:p>
          <a:p>
            <a:pPr marL="457200" lvl="1" indent="-339725">
              <a:buFont typeface="Arial" panose="020B0604020202020204" pitchFamily="34" charset="0"/>
              <a:buChar char="•"/>
            </a:pPr>
            <a:r>
              <a:rPr lang="en-US" sz="3200" dirty="0" smtClean="0"/>
              <a:t>Rediscovery of Arts </a:t>
            </a:r>
            <a:r>
              <a:rPr lang="en-US" sz="3200" dirty="0"/>
              <a:t>and </a:t>
            </a:r>
            <a:r>
              <a:rPr lang="en-US" sz="3200" dirty="0" smtClean="0"/>
              <a:t>Architecture </a:t>
            </a:r>
          </a:p>
        </p:txBody>
      </p:sp>
      <p:sp>
        <p:nvSpPr>
          <p:cNvPr id="4" name="Text Placeholder 3"/>
          <p:cNvSpPr>
            <a:spLocks noGrp="1"/>
          </p:cNvSpPr>
          <p:nvPr>
            <p:ph type="body" sz="half" idx="2"/>
          </p:nvPr>
        </p:nvSpPr>
        <p:spPr>
          <a:xfrm rot="19140000">
            <a:off x="458749" y="1986310"/>
            <a:ext cx="4139717" cy="623314"/>
          </a:xfrm>
        </p:spPr>
        <p:txBody>
          <a:bodyPr/>
          <a:lstStyle/>
          <a:p>
            <a:endParaRPr lang="en-US" dirty="0"/>
          </a:p>
        </p:txBody>
      </p:sp>
      <p:sp>
        <p:nvSpPr>
          <p:cNvPr id="5" name="Text Placeholder 2"/>
          <p:cNvSpPr txBox="1">
            <a:spLocks/>
          </p:cNvSpPr>
          <p:nvPr/>
        </p:nvSpPr>
        <p:spPr>
          <a:xfrm>
            <a:off x="-1" y="983226"/>
            <a:ext cx="9112045" cy="1478824"/>
          </a:xfrm>
          <a:prstGeom prst="roundRect">
            <a:avLst/>
          </a:prstGeom>
          <a:solidFill>
            <a:schemeClr val="accent4">
              <a:lumMod val="60000"/>
              <a:lumOff val="4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600"/>
              </a:spcBef>
              <a:spcAft>
                <a:spcPts val="1200"/>
              </a:spcAft>
            </a:pP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Slowly</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 the social culture and posture of the people began to change. </a:t>
            </a:r>
          </a:p>
        </p:txBody>
      </p:sp>
      <p:sp>
        <p:nvSpPr>
          <p:cNvPr id="6" name="Text Placeholder 2"/>
          <p:cNvSpPr txBox="1">
            <a:spLocks/>
          </p:cNvSpPr>
          <p:nvPr/>
        </p:nvSpPr>
        <p:spPr>
          <a:xfrm>
            <a:off x="1447800" y="228600"/>
            <a:ext cx="5791200" cy="6248400"/>
          </a:xfrm>
          <a:prstGeom prst="rect">
            <a:avLst/>
          </a:prstGeom>
          <a:solidFill>
            <a:schemeClr val="accent2">
              <a:lumMod val="75000"/>
            </a:schemeClr>
          </a:solidFill>
          <a:scene3d>
            <a:camera prst="perspectiveLeft"/>
            <a:lightRig rig="sunset" dir="t"/>
          </a:scene3d>
          <a:sp3d extrusionH="50800" contourW="25400" prstMaterial="matte">
            <a:bevelT w="25400"/>
            <a:bevelB w="25400"/>
            <a:extrusionClr>
              <a:srgbClr val="FFF7F3"/>
            </a:extrusionClr>
            <a:contourClr>
              <a:srgbClr val="5D2303"/>
            </a:contourClr>
          </a:sp3d>
        </p:spPr>
        <p:txBody>
          <a:bodyPr vert="horz" lIns="45720" tIns="0" rIns="457200" bIns="91440" rtlCol="0" anchor="ctr" anchorCtr="0">
            <a:noAutofit/>
            <a:sp3d extrusionH="38100" contourW="12700" prstMaterial="plastic"/>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176213" algn="ctr">
              <a:spcBef>
                <a:spcPts val="0"/>
              </a:spcBef>
            </a:pP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Though </a:t>
            </a: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among</a:t>
            </a:r>
          </a:p>
          <a:p>
            <a:pPr marL="176213" algn="ctr">
              <a:spcBef>
                <a:spcPts val="600"/>
              </a:spcBef>
              <a:spcAft>
                <a:spcPts val="1200"/>
              </a:spcAft>
            </a:pP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the </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peasants, life remained virtually unchanged for most of this period, the wealthier paved a way for dramatic changes to take place</a:t>
            </a: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a:t>
            </a:r>
          </a:p>
        </p:txBody>
      </p:sp>
    </p:spTree>
    <p:extLst>
      <p:ext uri="{BB962C8B-B14F-4D97-AF65-F5344CB8AC3E}">
        <p14:creationId xmlns:p14="http://schemas.microsoft.com/office/powerpoint/2010/main" val="11602797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anim calcmode="lin" valueType="num">
                                      <p:cBhvr>
                                        <p:cTn id="16" dur="1500" fill="hold"/>
                                        <p:tgtEl>
                                          <p:spTgt spid="6"/>
                                        </p:tgtEl>
                                        <p:attrNameLst>
                                          <p:attrName>ppt_w</p:attrName>
                                        </p:attrNameLst>
                                      </p:cBhvr>
                                      <p:tavLst>
                                        <p:tav tm="0" fmla="#ppt_w*sin(2.5*pi*$)">
                                          <p:val>
                                            <p:fltVal val="0"/>
                                          </p:val>
                                        </p:tav>
                                        <p:tav tm="100000">
                                          <p:val>
                                            <p:fltVal val="1"/>
                                          </p:val>
                                        </p:tav>
                                      </p:tavLst>
                                    </p:anim>
                                    <p:anim calcmode="lin" valueType="num">
                                      <p:cBhvr>
                                        <p:cTn id="17" dur="1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smtClean="0"/>
              <a:t>Revelation 3:1-6</a:t>
            </a:r>
            <a:endParaRPr lang="en-US" cap="none" dirty="0"/>
          </a:p>
        </p:txBody>
      </p:sp>
      <p:sp>
        <p:nvSpPr>
          <p:cNvPr id="3" name="Content Placeholder 2"/>
          <p:cNvSpPr>
            <a:spLocks noGrp="1"/>
          </p:cNvSpPr>
          <p:nvPr>
            <p:ph idx="1"/>
          </p:nvPr>
        </p:nvSpPr>
        <p:spPr>
          <a:xfrm>
            <a:off x="533400" y="1143000"/>
            <a:ext cx="8077200" cy="5410200"/>
          </a:xfrm>
          <a:solidFill>
            <a:srgbClr val="FFFFFF">
              <a:alpha val="50196"/>
            </a:srgbClr>
          </a:solidFill>
        </p:spPr>
        <p:txBody>
          <a:bodyPr>
            <a:normAutofit/>
          </a:bodyPr>
          <a:lstStyle/>
          <a:p>
            <a:r>
              <a:rPr lang="en-US" sz="4000" i="1" dirty="0" smtClean="0"/>
              <a:t>“‘Therefore </a:t>
            </a:r>
            <a:r>
              <a:rPr lang="en-US" sz="4000" i="1" dirty="0"/>
              <a:t>if you will not watch, I will come upon you as a thief, and you will not know what hour I will come upon you. </a:t>
            </a:r>
            <a:endParaRPr lang="en-US" sz="4000" dirty="0"/>
          </a:p>
          <a:p>
            <a:r>
              <a:rPr lang="en-US" sz="4000" i="1" dirty="0" smtClean="0"/>
              <a:t>You </a:t>
            </a:r>
            <a:r>
              <a:rPr lang="en-US" sz="4000" i="1" dirty="0"/>
              <a:t>have a few names even in Sardis who have not defiled their garments; and they shall walk with Me in white, for they are worthy</a:t>
            </a:r>
            <a:r>
              <a:rPr lang="en-US" sz="4000" i="1" dirty="0" smtClean="0"/>
              <a:t>.</a:t>
            </a:r>
            <a:endParaRPr lang="en-US" sz="4000" dirty="0"/>
          </a:p>
        </p:txBody>
      </p:sp>
    </p:spTree>
    <p:extLst>
      <p:ext uri="{BB962C8B-B14F-4D97-AF65-F5344CB8AC3E}">
        <p14:creationId xmlns:p14="http://schemas.microsoft.com/office/powerpoint/2010/main" val="2058912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90600"/>
          </a:xfrm>
        </p:spPr>
        <p:txBody>
          <a:bodyPr/>
          <a:lstStyle/>
          <a:p>
            <a:r>
              <a:rPr lang="en-US" sz="3200" cap="none" dirty="0" smtClean="0"/>
              <a:t>Some significant discoveries that affected change were:</a:t>
            </a:r>
            <a:endParaRPr lang="en-US" sz="3200" cap="none" dirty="0"/>
          </a:p>
        </p:txBody>
      </p:sp>
      <p:sp>
        <p:nvSpPr>
          <p:cNvPr id="3" name="Content Placeholder 2"/>
          <p:cNvSpPr>
            <a:spLocks noGrp="1"/>
          </p:cNvSpPr>
          <p:nvPr>
            <p:ph idx="1"/>
          </p:nvPr>
        </p:nvSpPr>
        <p:spPr>
          <a:xfrm>
            <a:off x="822960" y="1219200"/>
            <a:ext cx="7520940" cy="5257800"/>
          </a:xfrm>
          <a:solidFill>
            <a:schemeClr val="accent2">
              <a:lumMod val="20000"/>
              <a:lumOff val="80000"/>
            </a:schemeClr>
          </a:solidFill>
        </p:spPr>
        <p:txBody>
          <a:bodyPr>
            <a:normAutofit/>
          </a:bodyPr>
          <a:lstStyle/>
          <a:p>
            <a:pPr marL="457200" lvl="0" indent="-457200">
              <a:lnSpc>
                <a:spcPct val="115000"/>
              </a:lnSpc>
              <a:spcBef>
                <a:spcPts val="0"/>
              </a:spcBef>
              <a:buFont typeface="+mj-lt"/>
              <a:buAutoNum type="arabicPeriod"/>
            </a:pPr>
            <a:r>
              <a:rPr lang="en-US" sz="3600" dirty="0">
                <a:latin typeface="Calibri"/>
                <a:ea typeface="Calibri"/>
                <a:cs typeface="Times New Roman"/>
              </a:rPr>
              <a:t>Discovery of the Americas</a:t>
            </a:r>
            <a:endParaRPr lang="en-US" sz="2800" dirty="0">
              <a:latin typeface="Calibri"/>
              <a:ea typeface="Calibri"/>
              <a:cs typeface="Times New Roman"/>
            </a:endParaRPr>
          </a:p>
          <a:p>
            <a:pPr marL="457200" lvl="0" indent="-457200">
              <a:lnSpc>
                <a:spcPct val="115000"/>
              </a:lnSpc>
              <a:spcBef>
                <a:spcPts val="0"/>
              </a:spcBef>
              <a:buFont typeface="+mj-lt"/>
              <a:buAutoNum type="arabicPeriod"/>
            </a:pPr>
            <a:r>
              <a:rPr lang="en-US" sz="3600" dirty="0">
                <a:latin typeface="Calibri"/>
                <a:ea typeface="Calibri"/>
                <a:cs typeface="Times New Roman"/>
              </a:rPr>
              <a:t>Invention of the printing </a:t>
            </a:r>
            <a:r>
              <a:rPr lang="en-US" sz="3600" dirty="0" smtClean="0">
                <a:latin typeface="Calibri"/>
                <a:ea typeface="Calibri"/>
                <a:cs typeface="Times New Roman"/>
              </a:rPr>
              <a:t>press–by </a:t>
            </a:r>
            <a:r>
              <a:rPr lang="en-US" sz="3600" dirty="0">
                <a:latin typeface="Calibri"/>
                <a:ea typeface="Calibri"/>
                <a:cs typeface="Times New Roman"/>
              </a:rPr>
              <a:t>Johanna Gutenberg</a:t>
            </a:r>
            <a:endParaRPr lang="en-US" sz="2800" dirty="0">
              <a:latin typeface="Calibri"/>
              <a:ea typeface="Calibri"/>
              <a:cs typeface="Times New Roman"/>
            </a:endParaRPr>
          </a:p>
          <a:p>
            <a:pPr marL="457200" lvl="0" indent="-457200">
              <a:lnSpc>
                <a:spcPct val="115000"/>
              </a:lnSpc>
              <a:spcBef>
                <a:spcPts val="0"/>
              </a:spcBef>
              <a:buFont typeface="+mj-lt"/>
              <a:buAutoNum type="arabicPeriod"/>
            </a:pPr>
            <a:r>
              <a:rPr lang="en-US" sz="3600" dirty="0">
                <a:latin typeface="Calibri"/>
                <a:ea typeface="Calibri"/>
                <a:cs typeface="Times New Roman"/>
              </a:rPr>
              <a:t>Printed Word of God – “You shall know the Truth and the Truth shall set you free!”</a:t>
            </a:r>
            <a:endParaRPr lang="en-US" sz="2800" dirty="0">
              <a:latin typeface="Calibri"/>
              <a:ea typeface="Calibri"/>
              <a:cs typeface="Times New Roman"/>
            </a:endParaRPr>
          </a:p>
          <a:p>
            <a:pPr marL="457200" lvl="0" indent="-457200">
              <a:lnSpc>
                <a:spcPct val="115000"/>
              </a:lnSpc>
              <a:spcBef>
                <a:spcPts val="0"/>
              </a:spcBef>
              <a:spcAft>
                <a:spcPts val="1000"/>
              </a:spcAft>
              <a:buFont typeface="+mj-lt"/>
              <a:buAutoNum type="arabicPeriod"/>
            </a:pPr>
            <a:r>
              <a:rPr lang="en-US" sz="3600" dirty="0">
                <a:latin typeface="Calibri"/>
                <a:ea typeface="Calibri"/>
                <a:cs typeface="Times New Roman"/>
              </a:rPr>
              <a:t>Expression in music, poetry, &amp; literature flourished!</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40533258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84928" y="1556438"/>
            <a:ext cx="5212080" cy="1089427"/>
          </a:xfrm>
        </p:spPr>
        <p:txBody>
          <a:bodyPr/>
          <a:lstStyle/>
          <a:p>
            <a:r>
              <a:rPr lang="en-US" sz="3600" dirty="0"/>
              <a:t>The Scientific Revolution </a:t>
            </a:r>
          </a:p>
        </p:txBody>
      </p:sp>
      <p:sp>
        <p:nvSpPr>
          <p:cNvPr id="3" name="Content Placeholder 2"/>
          <p:cNvSpPr>
            <a:spLocks noGrp="1"/>
          </p:cNvSpPr>
          <p:nvPr>
            <p:ph idx="1"/>
          </p:nvPr>
        </p:nvSpPr>
        <p:spPr>
          <a:xfrm>
            <a:off x="4724400" y="2971800"/>
            <a:ext cx="3985331" cy="2971799"/>
          </a:xfrm>
        </p:spPr>
        <p:txBody>
          <a:bodyPr>
            <a:normAutofit/>
          </a:bodyPr>
          <a:lstStyle/>
          <a:p>
            <a:pPr marL="0" indent="0" algn="ctr"/>
            <a:r>
              <a:rPr lang="en-US" sz="4400" dirty="0" smtClean="0"/>
              <a:t>The Emergence of Modern Science </a:t>
            </a:r>
            <a:endParaRPr lang="en-US" sz="4400" dirty="0"/>
          </a:p>
        </p:txBody>
      </p:sp>
      <p:sp>
        <p:nvSpPr>
          <p:cNvPr id="4" name="Text Placeholder 3"/>
          <p:cNvSpPr>
            <a:spLocks noGrp="1"/>
          </p:cNvSpPr>
          <p:nvPr>
            <p:ph type="body" sz="half" idx="2"/>
          </p:nvPr>
        </p:nvSpPr>
        <p:spPr/>
        <p:txBody>
          <a:bodyPr>
            <a:normAutofit/>
          </a:bodyPr>
          <a:lstStyle/>
          <a:p>
            <a:r>
              <a:rPr lang="en-US" sz="3200" dirty="0" smtClean="0"/>
              <a:t>1545 – 1795 AD</a:t>
            </a:r>
            <a:endParaRPr lang="en-US" sz="3200" dirty="0"/>
          </a:p>
        </p:txBody>
      </p:sp>
    </p:spTree>
    <p:extLst>
      <p:ext uri="{BB962C8B-B14F-4D97-AF65-F5344CB8AC3E}">
        <p14:creationId xmlns:p14="http://schemas.microsoft.com/office/powerpoint/2010/main" val="362561249"/>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734300" cy="548640"/>
          </a:xfrm>
        </p:spPr>
        <p:txBody>
          <a:bodyPr/>
          <a:lstStyle/>
          <a:p>
            <a:r>
              <a:rPr lang="en-US" dirty="0" smtClean="0"/>
              <a:t>Emergence of Modern Science</a:t>
            </a:r>
            <a:endParaRPr lang="en-US" dirty="0"/>
          </a:p>
        </p:txBody>
      </p:sp>
      <p:sp>
        <p:nvSpPr>
          <p:cNvPr id="3" name="Content Placeholder 2"/>
          <p:cNvSpPr>
            <a:spLocks noGrp="1"/>
          </p:cNvSpPr>
          <p:nvPr>
            <p:ph idx="1"/>
          </p:nvPr>
        </p:nvSpPr>
        <p:spPr>
          <a:xfrm>
            <a:off x="533400" y="1100628"/>
            <a:ext cx="8077200" cy="5223972"/>
          </a:xfrm>
          <a:solidFill>
            <a:schemeClr val="accent2">
              <a:lumMod val="20000"/>
              <a:lumOff val="80000"/>
              <a:alpha val="60000"/>
            </a:schemeClr>
          </a:solidFill>
        </p:spPr>
        <p:txBody>
          <a:bodyPr>
            <a:noAutofit/>
          </a:bodyPr>
          <a:lstStyle/>
          <a:p>
            <a:pPr marL="339725" indent="-339725">
              <a:buFont typeface="Arial" panose="020B0604020202020204" pitchFamily="34" charset="0"/>
              <a:buChar char="•"/>
            </a:pPr>
            <a:r>
              <a:rPr lang="en-US" sz="4000" dirty="0"/>
              <a:t>Science made great </a:t>
            </a:r>
            <a:r>
              <a:rPr lang="en-US" sz="4000" dirty="0" smtClean="0"/>
              <a:t>achievements!</a:t>
            </a:r>
          </a:p>
          <a:p>
            <a:pPr marL="339725" indent="-339725">
              <a:buFont typeface="Arial" panose="020B0604020202020204" pitchFamily="34" charset="0"/>
              <a:buChar char="•"/>
            </a:pPr>
            <a:r>
              <a:rPr lang="en-US" sz="4000" dirty="0" smtClean="0"/>
              <a:t>Sir Isaac </a:t>
            </a:r>
            <a:r>
              <a:rPr lang="en-US" sz="4000" dirty="0"/>
              <a:t>Newton’s work most assuredly! </a:t>
            </a:r>
            <a:endParaRPr lang="en-US" sz="4000" dirty="0" smtClean="0"/>
          </a:p>
          <a:p>
            <a:pPr marL="339725" indent="-339725">
              <a:buFont typeface="Arial" panose="020B0604020202020204" pitchFamily="34" charset="0"/>
              <a:buChar char="•"/>
            </a:pPr>
            <a:r>
              <a:rPr lang="en-US" sz="4000" dirty="0" smtClean="0"/>
              <a:t>Developments </a:t>
            </a:r>
            <a:r>
              <a:rPr lang="en-US" sz="4000" dirty="0"/>
              <a:t>in mathematics, physics, astronomy, biology, medicine, and chemistry transformed views of society and nature.</a:t>
            </a:r>
          </a:p>
        </p:txBody>
      </p:sp>
    </p:spTree>
    <p:extLst>
      <p:ext uri="{BB962C8B-B14F-4D97-AF65-F5344CB8AC3E}">
        <p14:creationId xmlns:p14="http://schemas.microsoft.com/office/powerpoint/2010/main" val="369912718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Reformation </a:t>
            </a:r>
          </a:p>
        </p:txBody>
      </p:sp>
      <p:sp>
        <p:nvSpPr>
          <p:cNvPr id="3" name="Content Placeholder 2"/>
          <p:cNvSpPr>
            <a:spLocks noGrp="1"/>
          </p:cNvSpPr>
          <p:nvPr>
            <p:ph idx="1"/>
          </p:nvPr>
        </p:nvSpPr>
        <p:spPr>
          <a:xfrm>
            <a:off x="4749552" y="2971800"/>
            <a:ext cx="3807779" cy="2971799"/>
          </a:xfrm>
        </p:spPr>
        <p:txBody>
          <a:bodyPr>
            <a:normAutofit/>
          </a:bodyPr>
          <a:lstStyle/>
          <a:p>
            <a:pPr marL="0" indent="0" algn="ctr"/>
            <a:r>
              <a:rPr lang="en-US" sz="4400" dirty="0" smtClean="0"/>
              <a:t>Exposing </a:t>
            </a:r>
            <a:r>
              <a:rPr lang="en-US" sz="4400" dirty="0"/>
              <a:t>the heresy of the Roman Church</a:t>
            </a:r>
          </a:p>
        </p:txBody>
      </p:sp>
      <p:sp>
        <p:nvSpPr>
          <p:cNvPr id="4" name="Text Placeholder 3"/>
          <p:cNvSpPr>
            <a:spLocks noGrp="1"/>
          </p:cNvSpPr>
          <p:nvPr>
            <p:ph type="body" sz="half" idx="2"/>
          </p:nvPr>
        </p:nvSpPr>
        <p:spPr/>
        <p:txBody>
          <a:bodyPr>
            <a:noAutofit/>
          </a:bodyPr>
          <a:lstStyle/>
          <a:p>
            <a:r>
              <a:rPr lang="en-US" sz="3600" dirty="0" smtClean="0"/>
              <a:t>1517 – 1750 AD</a:t>
            </a:r>
            <a:endParaRPr lang="en-US" sz="3600" dirty="0"/>
          </a:p>
        </p:txBody>
      </p:sp>
    </p:spTree>
    <p:extLst>
      <p:ext uri="{BB962C8B-B14F-4D97-AF65-F5344CB8AC3E}">
        <p14:creationId xmlns:p14="http://schemas.microsoft.com/office/powerpoint/2010/main" val="37048446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3" y="304800"/>
            <a:ext cx="8423787" cy="6324600"/>
          </a:xfrm>
          <a:solidFill>
            <a:srgbClr val="DEF6FE"/>
          </a:solidFill>
        </p:spPr>
        <p:txBody>
          <a:bodyPr>
            <a:normAutofit lnSpcReduction="10000"/>
          </a:bodyPr>
          <a:lstStyle/>
          <a:p>
            <a:pPr marL="339725" indent="-339725">
              <a:buFont typeface="Arial" panose="020B0604020202020204" pitchFamily="34" charset="0"/>
              <a:buChar char="•"/>
            </a:pPr>
            <a:r>
              <a:rPr lang="en-US" sz="3600" dirty="0">
                <a:latin typeface="Calibri"/>
                <a:ea typeface="Calibri"/>
                <a:cs typeface="Times New Roman"/>
              </a:rPr>
              <a:t>Different denominations appeared as they came out of the Roman </a:t>
            </a:r>
            <a:r>
              <a:rPr lang="en-US" sz="3600" dirty="0" smtClean="0">
                <a:latin typeface="Calibri"/>
                <a:ea typeface="Calibri"/>
                <a:cs typeface="Times New Roman"/>
              </a:rPr>
              <a:t>Church.</a:t>
            </a:r>
          </a:p>
          <a:p>
            <a:pPr marL="339725" indent="-339725">
              <a:buFont typeface="Arial" panose="020B0604020202020204" pitchFamily="34" charset="0"/>
              <a:buChar char="•"/>
            </a:pPr>
            <a:r>
              <a:rPr lang="en-US" sz="3600" dirty="0" smtClean="0">
                <a:latin typeface="Calibri"/>
                <a:ea typeface="Calibri"/>
                <a:cs typeface="Times New Roman"/>
              </a:rPr>
              <a:t>The </a:t>
            </a:r>
            <a:r>
              <a:rPr lang="en-US" sz="3600" dirty="0">
                <a:latin typeface="Calibri"/>
                <a:ea typeface="Calibri"/>
                <a:cs typeface="Times New Roman"/>
              </a:rPr>
              <a:t>Anabaptists who had been in hiding for centuries also emerged. </a:t>
            </a:r>
            <a:endParaRPr lang="en-US" sz="3600" dirty="0" smtClean="0">
              <a:latin typeface="Calibri"/>
              <a:ea typeface="Calibri"/>
              <a:cs typeface="Times New Roman"/>
            </a:endParaRPr>
          </a:p>
          <a:p>
            <a:pPr marL="339725" indent="-339725">
              <a:buFont typeface="Arial" panose="020B0604020202020204" pitchFamily="34" charset="0"/>
              <a:buChar char="•"/>
            </a:pPr>
            <a:r>
              <a:rPr lang="en-US" sz="3600" dirty="0" smtClean="0">
                <a:latin typeface="Calibri"/>
                <a:ea typeface="Calibri"/>
                <a:cs typeface="Times New Roman"/>
              </a:rPr>
              <a:t>It </a:t>
            </a:r>
            <a:r>
              <a:rPr lang="en-US" sz="3600" dirty="0">
                <a:latin typeface="Calibri"/>
                <a:ea typeface="Calibri"/>
                <a:cs typeface="Times New Roman"/>
              </a:rPr>
              <a:t>exploded when Martin Luther nailed his ninety-five thesis on the door of his church, using </a:t>
            </a:r>
            <a:r>
              <a:rPr lang="en-US" sz="3600" dirty="0" smtClean="0">
                <a:latin typeface="Calibri"/>
                <a:ea typeface="Calibri"/>
                <a:cs typeface="Times New Roman"/>
              </a:rPr>
              <a:t>Scripture </a:t>
            </a:r>
            <a:r>
              <a:rPr lang="en-US" sz="3600" dirty="0">
                <a:latin typeface="Calibri"/>
                <a:ea typeface="Calibri"/>
                <a:cs typeface="Times New Roman"/>
              </a:rPr>
              <a:t>to expose the Roman Church’s </a:t>
            </a:r>
            <a:r>
              <a:rPr lang="en-US" sz="3600" dirty="0" smtClean="0">
                <a:latin typeface="Calibri"/>
                <a:ea typeface="Calibri"/>
                <a:cs typeface="Times New Roman"/>
              </a:rPr>
              <a:t>misleading</a:t>
            </a:r>
          </a:p>
          <a:p>
            <a:pPr marL="339725" indent="-339725">
              <a:buFont typeface="Arial" panose="020B0604020202020204" pitchFamily="34" charset="0"/>
              <a:buChar char="•"/>
            </a:pPr>
            <a:r>
              <a:rPr lang="en-US" sz="3600" dirty="0" smtClean="0">
                <a:latin typeface="Calibri"/>
                <a:ea typeface="Calibri"/>
                <a:cs typeface="Times New Roman"/>
              </a:rPr>
              <a:t>This brought </a:t>
            </a:r>
            <a:r>
              <a:rPr lang="en-US" sz="3600" dirty="0">
                <a:latin typeface="Calibri"/>
                <a:ea typeface="Calibri"/>
                <a:cs typeface="Times New Roman"/>
              </a:rPr>
              <a:t>about her violent rage in Europe and subsided when the Roman Church drove out most of those who came against her into America</a:t>
            </a:r>
            <a:endParaRPr lang="en-US" sz="3600" dirty="0"/>
          </a:p>
        </p:txBody>
      </p:sp>
    </p:spTree>
    <p:extLst>
      <p:ext uri="{BB962C8B-B14F-4D97-AF65-F5344CB8AC3E}">
        <p14:creationId xmlns:p14="http://schemas.microsoft.com/office/powerpoint/2010/main" val="3064609965"/>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260" y="503903"/>
            <a:ext cx="8423787" cy="5562600"/>
          </a:xfrm>
          <a:solidFill>
            <a:srgbClr val="DEF6FE"/>
          </a:solidFill>
        </p:spPr>
        <p:txBody>
          <a:bodyPr>
            <a:normAutofit/>
          </a:bodyPr>
          <a:lstStyle/>
          <a:p>
            <a:pPr marL="574675" indent="-574675">
              <a:spcAft>
                <a:spcPts val="1200"/>
              </a:spcAft>
            </a:pPr>
            <a:r>
              <a:rPr lang="en-US" sz="3600" dirty="0" smtClean="0">
                <a:latin typeface="Bookman Old Style" panose="02050604050505020204" pitchFamily="18" charset="0"/>
              </a:rPr>
              <a:t>Some Anabaptists who </a:t>
            </a:r>
            <a:r>
              <a:rPr lang="en-US" sz="3600" dirty="0">
                <a:latin typeface="Bookman Old Style" panose="02050604050505020204" pitchFamily="18" charset="0"/>
              </a:rPr>
              <a:t>paved the way for the Reformation to occur </a:t>
            </a:r>
            <a:r>
              <a:rPr lang="en-US" sz="3600" dirty="0" smtClean="0">
                <a:latin typeface="Bookman Old Style" panose="02050604050505020204" pitchFamily="18" charset="0"/>
              </a:rPr>
              <a:t>are:</a:t>
            </a:r>
          </a:p>
          <a:p>
            <a:pPr marL="914400" indent="-339725">
              <a:spcAft>
                <a:spcPts val="1200"/>
              </a:spcAft>
              <a:buFont typeface="Arial" panose="020B0604020202020204" pitchFamily="34" charset="0"/>
              <a:buChar char="•"/>
            </a:pPr>
            <a:r>
              <a:rPr lang="en-US" sz="3600" dirty="0" smtClean="0">
                <a:solidFill>
                  <a:schemeClr val="accent2">
                    <a:lumMod val="50000"/>
                  </a:schemeClr>
                </a:solidFill>
                <a:latin typeface="Bookman Old Style" panose="02050604050505020204" pitchFamily="18" charset="0"/>
              </a:rPr>
              <a:t>Peter Waldo – 1140–1205 AD Began his work in 1170 AD</a:t>
            </a:r>
          </a:p>
          <a:p>
            <a:pPr marL="914400" indent="-339725">
              <a:spcAft>
                <a:spcPts val="1200"/>
              </a:spcAft>
              <a:buFont typeface="Arial" panose="020B0604020202020204" pitchFamily="34" charset="0"/>
              <a:buChar char="•"/>
            </a:pPr>
            <a:r>
              <a:rPr lang="en-US" sz="3600" dirty="0">
                <a:solidFill>
                  <a:schemeClr val="accent2">
                    <a:lumMod val="50000"/>
                  </a:schemeClr>
                </a:solidFill>
                <a:latin typeface="Bookman Old Style" panose="02050604050505020204" pitchFamily="18" charset="0"/>
              </a:rPr>
              <a:t>John </a:t>
            </a:r>
            <a:r>
              <a:rPr lang="en-US" sz="3600" dirty="0" smtClean="0">
                <a:solidFill>
                  <a:schemeClr val="accent2">
                    <a:lumMod val="50000"/>
                  </a:schemeClr>
                </a:solidFill>
                <a:latin typeface="Bookman Old Style" panose="02050604050505020204" pitchFamily="18" charset="0"/>
              </a:rPr>
              <a:t>Wycliffe – 1320–1384 AD</a:t>
            </a:r>
          </a:p>
          <a:p>
            <a:pPr marL="914400" indent="-339725">
              <a:spcAft>
                <a:spcPts val="1200"/>
              </a:spcAft>
              <a:buFont typeface="Arial" panose="020B0604020202020204" pitchFamily="34" charset="0"/>
              <a:buChar char="•"/>
            </a:pPr>
            <a:r>
              <a:rPr lang="en-US" sz="3600" dirty="0">
                <a:solidFill>
                  <a:schemeClr val="accent2">
                    <a:lumMod val="50000"/>
                  </a:schemeClr>
                </a:solidFill>
                <a:latin typeface="Bookman Old Style" panose="02050604050505020204" pitchFamily="18" charset="0"/>
              </a:rPr>
              <a:t>John </a:t>
            </a:r>
            <a:r>
              <a:rPr lang="en-US" sz="3600" dirty="0" smtClean="0">
                <a:solidFill>
                  <a:schemeClr val="accent2">
                    <a:lumMod val="50000"/>
                  </a:schemeClr>
                </a:solidFill>
                <a:latin typeface="Bookman Old Style" panose="02050604050505020204" pitchFamily="18" charset="0"/>
              </a:rPr>
              <a:t>Huss – 1369–1415 AD</a:t>
            </a:r>
          </a:p>
        </p:txBody>
      </p:sp>
      <p:sp>
        <p:nvSpPr>
          <p:cNvPr id="11" name="Rectangle 10"/>
          <p:cNvSpPr/>
          <p:nvPr/>
        </p:nvSpPr>
        <p:spPr>
          <a:xfrm>
            <a:off x="390634" y="533400"/>
            <a:ext cx="8404122" cy="6019800"/>
          </a:xfrm>
          <a:prstGeom prst="rect">
            <a:avLst/>
          </a:prstGeom>
          <a:solidFill>
            <a:srgbClr val="FFF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4000" b="1" dirty="0" smtClean="0">
                <a:solidFill>
                  <a:schemeClr val="tx1"/>
                </a:solidFill>
                <a:latin typeface="Bookman Old Style" panose="02050604050505020204" pitchFamily="18" charset="0"/>
              </a:rPr>
              <a:t>Waldo </a:t>
            </a:r>
            <a:r>
              <a:rPr lang="en-US" sz="4000" b="1" dirty="0">
                <a:solidFill>
                  <a:schemeClr val="tx1"/>
                </a:solidFill>
                <a:latin typeface="Bookman Old Style" panose="02050604050505020204" pitchFamily="18" charset="0"/>
              </a:rPr>
              <a:t>appears on the scene of history in 1170, long before the Reformation in Lyons as a successful businessman who, touched to his core by a traveling minstrel's religious ballad, gave away his money to live in poverty as a preacher of the Gospel. </a:t>
            </a:r>
          </a:p>
          <a:p>
            <a:pPr algn="ctr"/>
            <a:endParaRPr lang="en-US" dirty="0"/>
          </a:p>
        </p:txBody>
      </p:sp>
      <p:sp>
        <p:nvSpPr>
          <p:cNvPr id="9" name="Rectangle 8"/>
          <p:cNvSpPr/>
          <p:nvPr/>
        </p:nvSpPr>
        <p:spPr>
          <a:xfrm>
            <a:off x="423818" y="533400"/>
            <a:ext cx="8404122" cy="5791200"/>
          </a:xfrm>
          <a:prstGeom prst="rect">
            <a:avLst/>
          </a:prstGeom>
          <a:solidFill>
            <a:srgbClr val="FFF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Bookman Old Style" panose="02050604050505020204" pitchFamily="18" charset="0"/>
              </a:rPr>
              <a:t>Having persuaded a sympathetic priest to translate large sections of the New Testament from Latin into the regional language, Provençal, Peter wandered through Lyons, bringing the message of Christ to anyone who would listen to him.</a:t>
            </a:r>
          </a:p>
          <a:p>
            <a:pPr algn="ctr"/>
            <a:endParaRPr lang="en-US" sz="2000" dirty="0"/>
          </a:p>
        </p:txBody>
      </p:sp>
      <p:sp>
        <p:nvSpPr>
          <p:cNvPr id="8" name="Rectangle 7"/>
          <p:cNvSpPr/>
          <p:nvPr/>
        </p:nvSpPr>
        <p:spPr>
          <a:xfrm>
            <a:off x="390634" y="533400"/>
            <a:ext cx="8404122" cy="5486400"/>
          </a:xfrm>
          <a:prstGeom prst="rect">
            <a:avLst/>
          </a:prstGeom>
          <a:solidFill>
            <a:srgbClr val="FFF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Bookman Old Style" panose="02050604050505020204" pitchFamily="18" charset="0"/>
              </a:rPr>
              <a:t>He soon had the Gospels memorized. A number of young men, impressed by his intelligence and sincerity, followed him in giving away their possessions and found a new joy and freedom in living according to the spirit of the Gospels.</a:t>
            </a:r>
          </a:p>
          <a:p>
            <a:pPr algn="ctr"/>
            <a:endParaRPr lang="en-US" dirty="0"/>
          </a:p>
        </p:txBody>
      </p:sp>
      <p:sp>
        <p:nvSpPr>
          <p:cNvPr id="2" name="Oval 1"/>
          <p:cNvSpPr/>
          <p:nvPr/>
        </p:nvSpPr>
        <p:spPr>
          <a:xfrm rot="20168436">
            <a:off x="734764" y="1916208"/>
            <a:ext cx="7841222" cy="394667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Bookman Old Style" panose="02050604050505020204" pitchFamily="18" charset="0"/>
              </a:rPr>
              <a:t>In 1208 a </a:t>
            </a:r>
            <a:r>
              <a:rPr lang="en-US" sz="3600" b="1" dirty="0" smtClean="0">
                <a:solidFill>
                  <a:schemeClr val="tx1"/>
                </a:solidFill>
                <a:latin typeface="Bookman Old Style" panose="02050604050505020204" pitchFamily="18" charset="0"/>
              </a:rPr>
              <a:t>third</a:t>
            </a:r>
          </a:p>
          <a:p>
            <a:pPr algn="ctr"/>
            <a:r>
              <a:rPr lang="en-US" sz="3600" b="1" dirty="0" smtClean="0">
                <a:solidFill>
                  <a:schemeClr val="tx1"/>
                </a:solidFill>
                <a:latin typeface="Bookman Old Style" panose="02050604050505020204" pitchFamily="18" charset="0"/>
              </a:rPr>
              <a:t>of </a:t>
            </a:r>
            <a:r>
              <a:rPr lang="en-US" sz="3600" b="1" dirty="0">
                <a:solidFill>
                  <a:schemeClr val="tx1"/>
                </a:solidFill>
                <a:latin typeface="Bookman Old Style" panose="02050604050505020204" pitchFamily="18" charset="0"/>
              </a:rPr>
              <a:t>the </a:t>
            </a:r>
            <a:r>
              <a:rPr lang="en-US" sz="3600" b="1" dirty="0" err="1">
                <a:solidFill>
                  <a:schemeClr val="tx1"/>
                </a:solidFill>
                <a:latin typeface="Bookman Old Style" panose="02050604050505020204" pitchFamily="18" charset="0"/>
              </a:rPr>
              <a:t>Waldenses</a:t>
            </a:r>
            <a:r>
              <a:rPr lang="en-US" sz="3600" b="1" dirty="0">
                <a:solidFill>
                  <a:schemeClr val="tx1"/>
                </a:solidFill>
                <a:latin typeface="Bookman Old Style" panose="02050604050505020204" pitchFamily="18" charset="0"/>
              </a:rPr>
              <a:t> and Albigenses had been murdered by the Church of Rome.</a:t>
            </a:r>
          </a:p>
          <a:p>
            <a:pPr algn="ctr"/>
            <a:endParaRPr lang="en-US" dirty="0"/>
          </a:p>
        </p:txBody>
      </p:sp>
      <p:sp>
        <p:nvSpPr>
          <p:cNvPr id="12" name="Rectangle 11"/>
          <p:cNvSpPr/>
          <p:nvPr/>
        </p:nvSpPr>
        <p:spPr>
          <a:xfrm>
            <a:off x="383260" y="533400"/>
            <a:ext cx="8404122" cy="6101594"/>
          </a:xfrm>
          <a:prstGeom prst="rect">
            <a:avLst/>
          </a:prstGeom>
          <a:solidFill>
            <a:srgbClr val="C8E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Bookman Old Style" panose="02050604050505020204" pitchFamily="18" charset="0"/>
              </a:rPr>
              <a:t>Two </a:t>
            </a:r>
            <a:r>
              <a:rPr lang="en-US" sz="4000" b="1" dirty="0">
                <a:solidFill>
                  <a:schemeClr val="tx1"/>
                </a:solidFill>
                <a:latin typeface="Bookman Old Style" panose="02050604050505020204" pitchFamily="18" charset="0"/>
              </a:rPr>
              <a:t>hundred years before Luther posted his 95 </a:t>
            </a:r>
            <a:r>
              <a:rPr lang="en-US" sz="4000" b="1" dirty="0" smtClean="0">
                <a:solidFill>
                  <a:schemeClr val="tx1"/>
                </a:solidFill>
                <a:latin typeface="Bookman Old Style" panose="02050604050505020204" pitchFamily="18" charset="0"/>
              </a:rPr>
              <a:t>Thesis! </a:t>
            </a:r>
            <a:r>
              <a:rPr lang="en-US" sz="4000" b="1" dirty="0">
                <a:solidFill>
                  <a:schemeClr val="tx1"/>
                </a:solidFill>
                <a:latin typeface="Bookman Old Style" panose="02050604050505020204" pitchFamily="18" charset="0"/>
              </a:rPr>
              <a:t>“Believing that every Christian should have access to Scripture (only Latin translations were available at the time), he began translating the Bible into English, with the help of his good friend John Purvey.”</a:t>
            </a:r>
            <a:endParaRPr lang="en-US" dirty="0"/>
          </a:p>
        </p:txBody>
      </p:sp>
      <p:sp>
        <p:nvSpPr>
          <p:cNvPr id="13" name="Rectangle 12"/>
          <p:cNvSpPr/>
          <p:nvPr/>
        </p:nvSpPr>
        <p:spPr>
          <a:xfrm>
            <a:off x="380802" y="516191"/>
            <a:ext cx="8404122" cy="6101594"/>
          </a:xfrm>
          <a:prstGeom prst="rect">
            <a:avLst/>
          </a:prstGeom>
          <a:solidFill>
            <a:srgbClr val="C8E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Bookman Old Style" panose="02050604050505020204" pitchFamily="18" charset="0"/>
              </a:rPr>
              <a:t>He opposed many of the Roman Church doctrines, and died before he could be sentenced to death by the church. </a:t>
            </a:r>
            <a:r>
              <a:rPr lang="en-US" sz="4000" b="1" dirty="0" smtClean="0">
                <a:solidFill>
                  <a:schemeClr val="tx1"/>
                </a:solidFill>
                <a:latin typeface="Bookman Old Style" panose="02050604050505020204" pitchFamily="18" charset="0"/>
              </a:rPr>
              <a:t>43 </a:t>
            </a:r>
            <a:r>
              <a:rPr lang="en-US" sz="4000" b="1" dirty="0">
                <a:solidFill>
                  <a:schemeClr val="tx1"/>
                </a:solidFill>
                <a:latin typeface="Bookman Old Style" panose="02050604050505020204" pitchFamily="18" charset="0"/>
              </a:rPr>
              <a:t>years after his death, officials dug up his body, burned his remains, and threw the ashes into the </a:t>
            </a:r>
            <a:r>
              <a:rPr lang="en-US" sz="4000" b="1" dirty="0" smtClean="0">
                <a:solidFill>
                  <a:schemeClr val="tx1"/>
                </a:solidFill>
                <a:latin typeface="Bookman Old Style" panose="02050604050505020204" pitchFamily="18" charset="0"/>
              </a:rPr>
              <a:t>River </a:t>
            </a:r>
            <a:r>
              <a:rPr lang="en-US" sz="4000" b="1" dirty="0">
                <a:solidFill>
                  <a:schemeClr val="tx1"/>
                </a:solidFill>
                <a:latin typeface="Bookman Old Style" panose="02050604050505020204" pitchFamily="18" charset="0"/>
              </a:rPr>
              <a:t>Swift. Still, they couldn't get rid of him. </a:t>
            </a:r>
            <a:endParaRPr lang="en-US" dirty="0"/>
          </a:p>
        </p:txBody>
      </p:sp>
      <p:sp>
        <p:nvSpPr>
          <p:cNvPr id="14" name="Oval 13"/>
          <p:cNvSpPr/>
          <p:nvPr/>
        </p:nvSpPr>
        <p:spPr>
          <a:xfrm rot="20168436">
            <a:off x="571455" y="1843145"/>
            <a:ext cx="7980948" cy="409280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Bookman Old Style" panose="02050604050505020204" pitchFamily="18" charset="0"/>
              </a:rPr>
              <a:t>Wycliffe's teachings, though suppressed, continued to spread.</a:t>
            </a:r>
            <a:endParaRPr lang="en-US" sz="2000" dirty="0"/>
          </a:p>
        </p:txBody>
      </p:sp>
      <p:sp>
        <p:nvSpPr>
          <p:cNvPr id="15" name="Rectangle 14"/>
          <p:cNvSpPr/>
          <p:nvPr/>
        </p:nvSpPr>
        <p:spPr>
          <a:xfrm>
            <a:off x="295998" y="146614"/>
            <a:ext cx="8544232" cy="65647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Bookman Old Style" panose="02050604050505020204" pitchFamily="18" charset="0"/>
              </a:rPr>
              <a:t>Huss heard </a:t>
            </a:r>
            <a:r>
              <a:rPr lang="en-US" sz="4000" b="1" dirty="0">
                <a:solidFill>
                  <a:schemeClr val="tx1"/>
                </a:solidFill>
                <a:latin typeface="Bookman Old Style" panose="02050604050505020204" pitchFamily="18" charset="0"/>
              </a:rPr>
              <a:t>the gospel through the writings of John </a:t>
            </a:r>
            <a:r>
              <a:rPr lang="en-US" sz="4000" b="1" dirty="0" smtClean="0">
                <a:solidFill>
                  <a:schemeClr val="tx1"/>
                </a:solidFill>
                <a:latin typeface="Bookman Old Style" panose="02050604050505020204" pitchFamily="18" charset="0"/>
              </a:rPr>
              <a:t>Wycliffe. </a:t>
            </a:r>
            <a:r>
              <a:rPr lang="en-US" sz="4000" b="1" dirty="0">
                <a:solidFill>
                  <a:schemeClr val="tx1"/>
                </a:solidFill>
                <a:latin typeface="Bookman Old Style" panose="02050604050505020204" pitchFamily="18" charset="0"/>
              </a:rPr>
              <a:t>Upon finding his writings, Martin Luther proclaimed, "I was overwhelmed with astonishment! I could not understand for what cause they had burnt so great a man, who explained the Scriptures with so much gravity and skill."</a:t>
            </a:r>
            <a:endParaRPr lang="en-US" dirty="0"/>
          </a:p>
        </p:txBody>
      </p:sp>
      <p:sp>
        <p:nvSpPr>
          <p:cNvPr id="16" name="Rectangle 15"/>
          <p:cNvSpPr/>
          <p:nvPr/>
        </p:nvSpPr>
        <p:spPr>
          <a:xfrm>
            <a:off x="313205" y="146613"/>
            <a:ext cx="8544232" cy="65647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Bookman Old Style" panose="02050604050505020204" pitchFamily="18" charset="0"/>
              </a:rPr>
              <a:t>Huss </a:t>
            </a:r>
            <a:r>
              <a:rPr lang="en-US" sz="4000" b="1" dirty="0">
                <a:solidFill>
                  <a:schemeClr val="tx1"/>
                </a:solidFill>
                <a:latin typeface="Bookman Old Style" panose="02050604050505020204" pitchFamily="18" charset="0"/>
              </a:rPr>
              <a:t>preached key Reformation themes </a:t>
            </a:r>
            <a:r>
              <a:rPr lang="en-US" sz="4000" dirty="0">
                <a:solidFill>
                  <a:schemeClr val="tx1"/>
                </a:solidFill>
                <a:latin typeface="Bookman Old Style" panose="02050604050505020204" pitchFamily="18" charset="0"/>
              </a:rPr>
              <a:t>(like hostility to indulgences)</a:t>
            </a:r>
            <a:r>
              <a:rPr lang="en-US" sz="4000" b="1" dirty="0">
                <a:solidFill>
                  <a:schemeClr val="tx1"/>
                </a:solidFill>
                <a:latin typeface="Bookman Old Style" panose="02050604050505020204" pitchFamily="18" charset="0"/>
              </a:rPr>
              <a:t> a century before Luther drew up his 95 Theses. But the Reformers also looked to Huss's </a:t>
            </a:r>
            <a:r>
              <a:rPr lang="en-US" sz="4000" b="1" u="sng" dirty="0">
                <a:solidFill>
                  <a:schemeClr val="tx1"/>
                </a:solidFill>
                <a:latin typeface="Bookman Old Style" panose="02050604050505020204" pitchFamily="18" charset="0"/>
              </a:rPr>
              <a:t>life</a:t>
            </a:r>
            <a:r>
              <a:rPr lang="en-US" sz="4000" b="1" dirty="0">
                <a:solidFill>
                  <a:schemeClr val="tx1"/>
                </a:solidFill>
                <a:latin typeface="Bookman Old Style" panose="02050604050505020204" pitchFamily="18" charset="0"/>
              </a:rPr>
              <a:t>, in particular, his steadfast commitment in the face of the church's cunning brutality</a:t>
            </a:r>
            <a:r>
              <a:rPr lang="en-US" sz="4000" b="1" dirty="0" smtClean="0">
                <a:solidFill>
                  <a:schemeClr val="tx1"/>
                </a:solidFill>
                <a:latin typeface="Bookman Old Style" panose="02050604050505020204" pitchFamily="18" charset="0"/>
              </a:rPr>
              <a:t>.</a:t>
            </a:r>
            <a:endParaRPr lang="en-US" dirty="0"/>
          </a:p>
        </p:txBody>
      </p:sp>
    </p:spTree>
    <p:extLst>
      <p:ext uri="{BB962C8B-B14F-4D97-AF65-F5344CB8AC3E}">
        <p14:creationId xmlns:p14="http://schemas.microsoft.com/office/powerpoint/2010/main" val="1849974006"/>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style.rotation</p:attrName>
                                        </p:attrNameLst>
                                      </p:cBhvr>
                                      <p:tavLst>
                                        <p:tav tm="0">
                                          <p:val>
                                            <p:fltVal val="720"/>
                                          </p:val>
                                        </p:tav>
                                        <p:tav tm="100000">
                                          <p:val>
                                            <p:fltVal val="0"/>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 calcmode="lin" valueType="num">
                                      <p:cBhvr>
                                        <p:cTn id="14"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style.rotation</p:attrName>
                                        </p:attrNameLst>
                                      </p:cBhvr>
                                      <p:tavLst>
                                        <p:tav tm="0">
                                          <p:val>
                                            <p:fltVal val="720"/>
                                          </p:val>
                                        </p:tav>
                                        <p:tav tm="100000">
                                          <p:val>
                                            <p:fltVal val="0"/>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 calcmode="lin" valueType="num">
                                      <p:cBhvr>
                                        <p:cTn id="48"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000"/>
                                        <p:tgtEl>
                                          <p:spTgt spid="15"/>
                                        </p:tgtEl>
                                      </p:cBhvr>
                                    </p:animEffect>
                                    <p:anim calcmode="lin" valueType="num">
                                      <p:cBhvr>
                                        <p:cTn id="74" dur="2000" fill="hold"/>
                                        <p:tgtEl>
                                          <p:spTgt spid="15"/>
                                        </p:tgtEl>
                                        <p:attrNameLst>
                                          <p:attrName>style.rotation</p:attrName>
                                        </p:attrNameLst>
                                      </p:cBhvr>
                                      <p:tavLst>
                                        <p:tav tm="0">
                                          <p:val>
                                            <p:fltVal val="720"/>
                                          </p:val>
                                        </p:tav>
                                        <p:tav tm="100000">
                                          <p:val>
                                            <p:fltVal val="0"/>
                                          </p:val>
                                        </p:tav>
                                      </p:tavLst>
                                    </p:anim>
                                    <p:anim calcmode="lin" valueType="num">
                                      <p:cBhvr>
                                        <p:cTn id="75" dur="2000" fill="hold"/>
                                        <p:tgtEl>
                                          <p:spTgt spid="15"/>
                                        </p:tgtEl>
                                        <p:attrNameLst>
                                          <p:attrName>ppt_h</p:attrName>
                                        </p:attrNameLst>
                                      </p:cBhvr>
                                      <p:tavLst>
                                        <p:tav tm="0">
                                          <p:val>
                                            <p:fltVal val="0"/>
                                          </p:val>
                                        </p:tav>
                                        <p:tav tm="100000">
                                          <p:val>
                                            <p:strVal val="#ppt_h"/>
                                          </p:val>
                                        </p:tav>
                                      </p:tavLst>
                                    </p:anim>
                                    <p:anim calcmode="lin" valueType="num">
                                      <p:cBhvr>
                                        <p:cTn id="76"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9" grpId="1" animBg="1"/>
      <p:bldP spid="8" grpId="0" animBg="1"/>
      <p:bldP spid="8" grpId="1" animBg="1"/>
      <p:bldP spid="2" grpId="0" animBg="1"/>
      <p:bldP spid="2"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23787" cy="6324600"/>
          </a:xfrm>
          <a:solidFill>
            <a:srgbClr val="DEF6FE"/>
          </a:solidFill>
        </p:spPr>
        <p:txBody>
          <a:bodyPr>
            <a:normAutofit/>
          </a:bodyPr>
          <a:lstStyle/>
          <a:p>
            <a:pPr marL="574675" indent="-574675">
              <a:spcAft>
                <a:spcPts val="1200"/>
              </a:spcAft>
            </a:pPr>
            <a:r>
              <a:rPr lang="en-US" sz="3600" dirty="0">
                <a:latin typeface="Bookman Old Style" panose="02050604050505020204" pitchFamily="18" charset="0"/>
              </a:rPr>
              <a:t>Some who stand out in the </a:t>
            </a:r>
            <a:r>
              <a:rPr lang="en-US" sz="3600" dirty="0" smtClean="0">
                <a:latin typeface="Bookman Old Style" panose="02050604050505020204" pitchFamily="18" charset="0"/>
              </a:rPr>
              <a:t>Reformation:</a:t>
            </a:r>
          </a:p>
          <a:p>
            <a:pPr marL="914400" indent="-339725">
              <a:spcAft>
                <a:spcPts val="1200"/>
              </a:spcAft>
              <a:buFont typeface="Arial" panose="020B0604020202020204" pitchFamily="34" charset="0"/>
              <a:buChar char="•"/>
            </a:pPr>
            <a:r>
              <a:rPr lang="en-US" sz="3600" dirty="0" smtClean="0">
                <a:solidFill>
                  <a:schemeClr val="accent2">
                    <a:lumMod val="50000"/>
                  </a:schemeClr>
                </a:solidFill>
                <a:latin typeface="Bookman Old Style" panose="02050604050505020204" pitchFamily="18" charset="0"/>
              </a:rPr>
              <a:t>Martin Luther 1483–1546 AD</a:t>
            </a:r>
          </a:p>
          <a:p>
            <a:pPr marL="914400" indent="-339725">
              <a:spcAft>
                <a:spcPts val="1200"/>
              </a:spcAft>
              <a:buFont typeface="Arial" panose="020B0604020202020204" pitchFamily="34" charset="0"/>
              <a:buChar char="•"/>
            </a:pPr>
            <a:r>
              <a:rPr lang="en-US" sz="3600" dirty="0" smtClean="0">
                <a:solidFill>
                  <a:schemeClr val="accent2">
                    <a:lumMod val="50000"/>
                  </a:schemeClr>
                </a:solidFill>
                <a:latin typeface="Bookman Old Style" panose="02050604050505020204" pitchFamily="18" charset="0"/>
              </a:rPr>
              <a:t>John Calvin 1509–1564 AD</a:t>
            </a:r>
          </a:p>
          <a:p>
            <a:pPr marL="914400" indent="-339725">
              <a:spcAft>
                <a:spcPts val="1200"/>
              </a:spcAft>
              <a:buFont typeface="Arial" panose="020B0604020202020204" pitchFamily="34" charset="0"/>
              <a:buChar char="•"/>
            </a:pPr>
            <a:r>
              <a:rPr lang="en-US" sz="3600" dirty="0" smtClean="0">
                <a:solidFill>
                  <a:schemeClr val="accent2">
                    <a:lumMod val="50000"/>
                  </a:schemeClr>
                </a:solidFill>
                <a:latin typeface="Bookman Old Style" panose="02050604050505020204" pitchFamily="18" charset="0"/>
              </a:rPr>
              <a:t>Ulrich Zwingli 1484–1531 AD</a:t>
            </a:r>
          </a:p>
          <a:p>
            <a:pPr marL="914400" indent="-339725">
              <a:spcAft>
                <a:spcPts val="1200"/>
              </a:spcAft>
              <a:buFont typeface="Arial" panose="020B0604020202020204" pitchFamily="34" charset="0"/>
              <a:buChar char="•"/>
            </a:pPr>
            <a:r>
              <a:rPr lang="en-US" sz="3600" dirty="0" smtClean="0">
                <a:solidFill>
                  <a:schemeClr val="accent2">
                    <a:lumMod val="50000"/>
                  </a:schemeClr>
                </a:solidFill>
                <a:latin typeface="Bookman Old Style" panose="02050604050505020204" pitchFamily="18" charset="0"/>
              </a:rPr>
              <a:t>Felix </a:t>
            </a:r>
            <a:r>
              <a:rPr lang="en-US" sz="3600" dirty="0" err="1" smtClean="0">
                <a:solidFill>
                  <a:schemeClr val="accent2">
                    <a:lumMod val="50000"/>
                  </a:schemeClr>
                </a:solidFill>
                <a:latin typeface="Bookman Old Style" panose="02050604050505020204" pitchFamily="18" charset="0"/>
              </a:rPr>
              <a:t>Manz</a:t>
            </a:r>
            <a:r>
              <a:rPr lang="en-US" sz="3600" dirty="0" smtClean="0">
                <a:solidFill>
                  <a:schemeClr val="accent2">
                    <a:lumMod val="50000"/>
                  </a:schemeClr>
                </a:solidFill>
                <a:latin typeface="Bookman Old Style" panose="02050604050505020204" pitchFamily="18" charset="0"/>
              </a:rPr>
              <a:t> 1498–1527 AD</a:t>
            </a:r>
          </a:p>
          <a:p>
            <a:pPr marL="914400" indent="-339725">
              <a:spcAft>
                <a:spcPts val="1200"/>
              </a:spcAft>
              <a:buFont typeface="Arial" panose="020B0604020202020204" pitchFamily="34" charset="0"/>
              <a:buChar char="•"/>
            </a:pPr>
            <a:r>
              <a:rPr lang="en-US" sz="3600" dirty="0" smtClean="0">
                <a:solidFill>
                  <a:schemeClr val="accent2">
                    <a:lumMod val="50000"/>
                  </a:schemeClr>
                </a:solidFill>
                <a:latin typeface="Bookman Old Style" panose="02050604050505020204" pitchFamily="18" charset="0"/>
              </a:rPr>
              <a:t>and </a:t>
            </a:r>
            <a:r>
              <a:rPr lang="en-US" sz="3600" dirty="0">
                <a:solidFill>
                  <a:schemeClr val="accent2">
                    <a:lumMod val="50000"/>
                  </a:schemeClr>
                </a:solidFill>
                <a:latin typeface="Bookman Old Style" panose="02050604050505020204" pitchFamily="18" charset="0"/>
              </a:rPr>
              <a:t>many </a:t>
            </a:r>
            <a:r>
              <a:rPr lang="en-US" sz="3600" dirty="0" smtClean="0">
                <a:solidFill>
                  <a:schemeClr val="accent2">
                    <a:lumMod val="50000"/>
                  </a:schemeClr>
                </a:solidFill>
                <a:latin typeface="Bookman Old Style" panose="02050604050505020204" pitchFamily="18" charset="0"/>
              </a:rPr>
              <a:t>others</a:t>
            </a:r>
            <a:endParaRPr lang="en-US" sz="3600" dirty="0">
              <a:solidFill>
                <a:schemeClr val="accent2">
                  <a:lumMod val="50000"/>
                </a:schemeClr>
              </a:solidFill>
              <a:latin typeface="Bookman Old Style" panose="02050604050505020204" pitchFamily="18" charset="0"/>
            </a:endParaRPr>
          </a:p>
        </p:txBody>
      </p:sp>
      <p:sp>
        <p:nvSpPr>
          <p:cNvPr id="2" name="Diamond 1"/>
          <p:cNvSpPr/>
          <p:nvPr/>
        </p:nvSpPr>
        <p:spPr>
          <a:xfrm>
            <a:off x="381000" y="304800"/>
            <a:ext cx="8458200" cy="6324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Germany.</a:t>
            </a:r>
          </a:p>
          <a:p>
            <a:pPr algn="ctr"/>
            <a:r>
              <a:rPr lang="en-US" sz="3600" b="1" dirty="0" smtClean="0"/>
              <a:t>Luther’s followers became the Lutheran Church – with a hierarchy similar to the Roman Catholic Church</a:t>
            </a:r>
            <a:endParaRPr lang="en-US" sz="3600" b="1" dirty="0"/>
          </a:p>
        </p:txBody>
      </p:sp>
      <p:sp>
        <p:nvSpPr>
          <p:cNvPr id="4" name="Plaque 3"/>
          <p:cNvSpPr/>
          <p:nvPr/>
        </p:nvSpPr>
        <p:spPr>
          <a:xfrm>
            <a:off x="1600200" y="1066800"/>
            <a:ext cx="6248400" cy="5029200"/>
          </a:xfrm>
          <a:prstGeom prst="plaqu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Calvin taught the doctrines of Grace. His followers became the Presbyterian Church which also has a hierarchy like the Roman Catholic Church.</a:t>
            </a:r>
            <a:endParaRPr lang="en-US" sz="3600" b="1" dirty="0"/>
          </a:p>
        </p:txBody>
      </p:sp>
      <p:sp>
        <p:nvSpPr>
          <p:cNvPr id="5" name="Trapezoid 4"/>
          <p:cNvSpPr/>
          <p:nvPr/>
        </p:nvSpPr>
        <p:spPr>
          <a:xfrm>
            <a:off x="1143000" y="647700"/>
            <a:ext cx="7086600" cy="56388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normAutofit lnSpcReduction="10000"/>
          </a:bodyPr>
          <a:lstStyle/>
          <a:p>
            <a:pPr algn="ctr"/>
            <a:r>
              <a:rPr lang="en-US" sz="3600" b="1" dirty="0" smtClean="0"/>
              <a:t>Ulrich Zwingli , a</a:t>
            </a:r>
          </a:p>
          <a:p>
            <a:pPr algn="ctr"/>
            <a:r>
              <a:rPr lang="en-US" sz="3600" b="1" dirty="0" smtClean="0"/>
              <a:t>Swiss </a:t>
            </a:r>
            <a:r>
              <a:rPr lang="en-US" sz="3600" b="1" dirty="0"/>
              <a:t>Protestant Reformer, accepted the supreme authority of the Scripture and  stressed </a:t>
            </a:r>
            <a:r>
              <a:rPr lang="en-US" sz="3600" b="1" dirty="0" smtClean="0"/>
              <a:t>Divine </a:t>
            </a:r>
            <a:r>
              <a:rPr lang="en-US" sz="3600" b="1" dirty="0"/>
              <a:t>sovereignty with a wide hope of </a:t>
            </a:r>
            <a:r>
              <a:rPr lang="en-US" sz="3600" b="1" dirty="0" smtClean="0"/>
              <a:t>salvation. His followers were mostly Anabaptists.  </a:t>
            </a:r>
            <a:endParaRPr lang="en-US" sz="3600" b="1" dirty="0"/>
          </a:p>
        </p:txBody>
      </p:sp>
      <p:sp>
        <p:nvSpPr>
          <p:cNvPr id="6" name="Oval 5"/>
          <p:cNvSpPr/>
          <p:nvPr/>
        </p:nvSpPr>
        <p:spPr>
          <a:xfrm>
            <a:off x="1371600" y="533400"/>
            <a:ext cx="6629400" cy="586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50800" dir="8100000" algn="tr" rotWithShape="0">
                    <a:prstClr val="black"/>
                  </a:outerShdw>
                </a:effectLst>
              </a:rPr>
              <a:t>Felix </a:t>
            </a:r>
            <a:r>
              <a:rPr lang="en-US" sz="3600" b="1" dirty="0" err="1" smtClean="0">
                <a:effectLst>
                  <a:outerShdw blurRad="38100" dist="50800" dir="8100000" algn="tr" rotWithShape="0">
                    <a:prstClr val="black"/>
                  </a:outerShdw>
                </a:effectLst>
              </a:rPr>
              <a:t>Manz</a:t>
            </a:r>
            <a:r>
              <a:rPr lang="en-US" sz="3600" b="1" dirty="0" smtClean="0">
                <a:effectLst>
                  <a:outerShdw blurRad="38100" dist="50800" dir="8100000" algn="tr" rotWithShape="0">
                    <a:prstClr val="black"/>
                  </a:outerShdw>
                </a:effectLst>
              </a:rPr>
              <a:t>, an </a:t>
            </a:r>
            <a:r>
              <a:rPr lang="en-US" sz="3600" b="1" dirty="0">
                <a:effectLst>
                  <a:outerShdw blurRad="38100" dist="50800" dir="8100000" algn="tr" rotWithShape="0">
                    <a:prstClr val="black"/>
                  </a:outerShdw>
                </a:effectLst>
              </a:rPr>
              <a:t>Anabaptist reformer and martyr, </a:t>
            </a:r>
            <a:r>
              <a:rPr lang="en-US" sz="3600" b="1" dirty="0" smtClean="0">
                <a:effectLst>
                  <a:outerShdw blurRad="38100" dist="50800" dir="8100000" algn="tr" rotWithShape="0">
                    <a:prstClr val="black"/>
                  </a:outerShdw>
                </a:effectLst>
              </a:rPr>
              <a:t>stood </a:t>
            </a:r>
            <a:r>
              <a:rPr lang="en-US" sz="3600" b="1" dirty="0">
                <a:effectLst>
                  <a:outerShdw blurRad="38100" dist="50800" dir="8100000" algn="tr" rotWithShape="0">
                    <a:prstClr val="black"/>
                  </a:outerShdw>
                </a:effectLst>
              </a:rPr>
              <a:t>against infant </a:t>
            </a:r>
            <a:r>
              <a:rPr lang="en-US" sz="3600" b="1" dirty="0" smtClean="0">
                <a:effectLst>
                  <a:outerShdw blurRad="38100" dist="50800" dir="8100000" algn="tr" rotWithShape="0">
                    <a:prstClr val="black"/>
                  </a:outerShdw>
                </a:effectLst>
              </a:rPr>
              <a:t>baptism, and baptized adults, like the Christians of old, which cost him his life. The city council drowned him in the river.</a:t>
            </a:r>
            <a:endParaRPr lang="en-US" sz="3600" b="1" dirty="0">
              <a:effectLst>
                <a:outerShdw blurRad="38100" dist="50800" dir="8100000" algn="tr" rotWithShape="0">
                  <a:prstClr val="black"/>
                </a:outerShdw>
              </a:effectLst>
            </a:endParaRPr>
          </a:p>
        </p:txBody>
      </p:sp>
    </p:spTree>
    <p:extLst>
      <p:ext uri="{BB962C8B-B14F-4D97-AF65-F5344CB8AC3E}">
        <p14:creationId xmlns:p14="http://schemas.microsoft.com/office/powerpoint/2010/main" val="4245585495"/>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 fill="hold"/>
                                        <p:tgtEl>
                                          <p:spTgt spid="2"/>
                                        </p:tgtEl>
                                        <p:attrNameLst>
                                          <p:attrName>ppt_w</p:attrName>
                                        </p:attrNameLst>
                                      </p:cBhvr>
                                      <p:tavLst>
                                        <p:tav tm="0">
                                          <p:val>
                                            <p:fltVal val="0"/>
                                          </p:val>
                                        </p:tav>
                                        <p:tav tm="100000">
                                          <p:val>
                                            <p:strVal val="#ppt_w"/>
                                          </p:val>
                                        </p:tav>
                                      </p:tavLst>
                                    </p:anim>
                                    <p:anim calcmode="lin" valueType="num">
                                      <p:cBhvr>
                                        <p:cTn id="12" dur="1500" fill="hold"/>
                                        <p:tgtEl>
                                          <p:spTgt spid="2"/>
                                        </p:tgtEl>
                                        <p:attrNameLst>
                                          <p:attrName>ppt_h</p:attrName>
                                        </p:attrNameLst>
                                      </p:cBhvr>
                                      <p:tavLst>
                                        <p:tav tm="0">
                                          <p:val>
                                            <p:fltVal val="0"/>
                                          </p:val>
                                        </p:tav>
                                        <p:tav tm="100000">
                                          <p:val>
                                            <p:strVal val="#ppt_h"/>
                                          </p:val>
                                        </p:tav>
                                      </p:tavLst>
                                    </p:anim>
                                    <p:animEffect transition="in" filter="fade">
                                      <p:cBhvr>
                                        <p:cTn id="13" dur="1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Concluding</a:t>
            </a:r>
            <a:endParaRPr lang="en-US" sz="4000" dirty="0"/>
          </a:p>
        </p:txBody>
      </p:sp>
      <p:sp>
        <p:nvSpPr>
          <p:cNvPr id="3" name="Content Placeholder 2"/>
          <p:cNvSpPr>
            <a:spLocks noGrp="1"/>
          </p:cNvSpPr>
          <p:nvPr>
            <p:ph idx="1"/>
          </p:nvPr>
        </p:nvSpPr>
        <p:spPr>
          <a:xfrm>
            <a:off x="4749552" y="2971800"/>
            <a:ext cx="3807779" cy="2971799"/>
          </a:xfrm>
        </p:spPr>
        <p:txBody>
          <a:bodyPr>
            <a:normAutofit/>
          </a:bodyPr>
          <a:lstStyle/>
          <a:p>
            <a:pPr marL="0" indent="0" algn="ctr"/>
            <a:r>
              <a:rPr lang="en-US" sz="4400" dirty="0" smtClean="0"/>
              <a:t>Marks of a Living Church</a:t>
            </a:r>
            <a:endParaRPr lang="en-US" sz="4400" dirty="0"/>
          </a:p>
        </p:txBody>
      </p:sp>
      <p:sp>
        <p:nvSpPr>
          <p:cNvPr id="4" name="Text Placeholder 3"/>
          <p:cNvSpPr>
            <a:spLocks noGrp="1"/>
          </p:cNvSpPr>
          <p:nvPr>
            <p:ph type="body" sz="half" idx="2"/>
          </p:nvPr>
        </p:nvSpPr>
        <p:spPr/>
        <p:txBody>
          <a:bodyPr>
            <a:noAutofit/>
          </a:bodyPr>
          <a:lstStyle/>
          <a:p>
            <a:r>
              <a:rPr lang="en-US" sz="3600" dirty="0" smtClean="0"/>
              <a:t>Know what to look for!</a:t>
            </a:r>
            <a:endParaRPr lang="en-US" sz="3600" dirty="0"/>
          </a:p>
        </p:txBody>
      </p:sp>
    </p:spTree>
    <p:extLst>
      <p:ext uri="{BB962C8B-B14F-4D97-AF65-F5344CB8AC3E}">
        <p14:creationId xmlns:p14="http://schemas.microsoft.com/office/powerpoint/2010/main" val="27177480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85800"/>
          </a:xfrm>
        </p:spPr>
        <p:txBody>
          <a:bodyPr/>
          <a:lstStyle/>
          <a:p>
            <a:r>
              <a:rPr lang="en-US" sz="3200" cap="none" dirty="0" smtClean="0"/>
              <a:t>Marks of a Living Church:</a:t>
            </a:r>
            <a:endParaRPr lang="en-US" sz="3200" cap="none" dirty="0"/>
          </a:p>
        </p:txBody>
      </p:sp>
      <p:sp>
        <p:nvSpPr>
          <p:cNvPr id="3" name="Content Placeholder 2"/>
          <p:cNvSpPr>
            <a:spLocks noGrp="1"/>
          </p:cNvSpPr>
          <p:nvPr>
            <p:ph idx="1"/>
          </p:nvPr>
        </p:nvSpPr>
        <p:spPr>
          <a:xfrm>
            <a:off x="457200" y="838200"/>
            <a:ext cx="8229600" cy="5791200"/>
          </a:xfrm>
          <a:solidFill>
            <a:schemeClr val="accent2">
              <a:lumMod val="20000"/>
              <a:lumOff val="80000"/>
            </a:schemeClr>
          </a:solidFill>
        </p:spPr>
        <p:txBody>
          <a:bodyPr>
            <a:normAutofit/>
          </a:bodyPr>
          <a:lstStyle/>
          <a:p>
            <a:pPr marL="457200" lvl="0" indent="-457200">
              <a:lnSpc>
                <a:spcPct val="115000"/>
              </a:lnSpc>
              <a:spcBef>
                <a:spcPts val="0"/>
              </a:spcBef>
              <a:buFont typeface="+mj-lt"/>
              <a:buAutoNum type="arabicPeriod"/>
            </a:pPr>
            <a:r>
              <a:rPr lang="en-US" sz="3600" u="sng" dirty="0">
                <a:latin typeface="Calibri"/>
                <a:ea typeface="Calibri"/>
                <a:cs typeface="Times New Roman"/>
              </a:rPr>
              <a:t>Growth</a:t>
            </a:r>
            <a:r>
              <a:rPr lang="en-US" sz="3600" dirty="0">
                <a:latin typeface="Calibri"/>
                <a:ea typeface="Calibri"/>
                <a:cs typeface="Times New Roman"/>
              </a:rPr>
              <a:t> – Not </a:t>
            </a:r>
            <a:r>
              <a:rPr lang="en-US" sz="3600" dirty="0" smtClean="0">
                <a:latin typeface="Calibri"/>
                <a:ea typeface="Calibri"/>
                <a:cs typeface="Times New Roman"/>
              </a:rPr>
              <a:t>always in numbers, </a:t>
            </a:r>
            <a:r>
              <a:rPr lang="en-US" sz="3600" dirty="0">
                <a:latin typeface="Calibri"/>
                <a:ea typeface="Calibri"/>
                <a:cs typeface="Times New Roman"/>
              </a:rPr>
              <a:t>but </a:t>
            </a:r>
            <a:r>
              <a:rPr lang="en-US" sz="3600" dirty="0" smtClean="0">
                <a:latin typeface="Calibri"/>
                <a:ea typeface="Calibri"/>
                <a:cs typeface="Times New Roman"/>
              </a:rPr>
              <a:t>individual </a:t>
            </a:r>
            <a:r>
              <a:rPr lang="en-US" sz="3600" dirty="0">
                <a:latin typeface="Calibri"/>
                <a:ea typeface="Calibri"/>
                <a:cs typeface="Times New Roman"/>
              </a:rPr>
              <a:t>spiritual </a:t>
            </a:r>
            <a:r>
              <a:rPr lang="en-US" sz="3600" dirty="0" smtClean="0">
                <a:latin typeface="Calibri"/>
                <a:ea typeface="Calibri"/>
                <a:cs typeface="Times New Roman"/>
              </a:rPr>
              <a:t>growth</a:t>
            </a:r>
          </a:p>
          <a:p>
            <a:pPr marL="457200" lvl="0" indent="-457200">
              <a:lnSpc>
                <a:spcPct val="115000"/>
              </a:lnSpc>
              <a:spcBef>
                <a:spcPts val="0"/>
              </a:spcBef>
              <a:buFont typeface="+mj-lt"/>
              <a:buAutoNum type="arabicPeriod"/>
            </a:pPr>
            <a:r>
              <a:rPr lang="en-US" sz="3600" u="sng" dirty="0">
                <a:latin typeface="Calibri"/>
                <a:ea typeface="Calibri"/>
                <a:cs typeface="Times New Roman"/>
              </a:rPr>
              <a:t>Compassion</a:t>
            </a:r>
            <a:r>
              <a:rPr lang="en-US" sz="3600" dirty="0">
                <a:latin typeface="Calibri"/>
                <a:ea typeface="Calibri"/>
                <a:cs typeface="Times New Roman"/>
              </a:rPr>
              <a:t> – desire to reach other people</a:t>
            </a:r>
            <a:endParaRPr lang="en-US" sz="3600" dirty="0" smtClean="0">
              <a:latin typeface="Calibri"/>
              <a:ea typeface="Calibri"/>
              <a:cs typeface="Times New Roman"/>
            </a:endParaRPr>
          </a:p>
          <a:p>
            <a:pPr marL="457200" lvl="0" indent="-457200">
              <a:lnSpc>
                <a:spcPct val="115000"/>
              </a:lnSpc>
              <a:spcBef>
                <a:spcPts val="0"/>
              </a:spcBef>
              <a:buFont typeface="+mj-lt"/>
              <a:buAutoNum type="arabicPeriod"/>
            </a:pPr>
            <a:r>
              <a:rPr lang="en-US" sz="3600" u="sng" dirty="0" smtClean="0">
                <a:latin typeface="Calibri"/>
                <a:ea typeface="Calibri"/>
                <a:cs typeface="Times New Roman"/>
              </a:rPr>
              <a:t>Union</a:t>
            </a:r>
            <a:r>
              <a:rPr lang="en-US" sz="3600" dirty="0">
                <a:latin typeface="Calibri"/>
                <a:ea typeface="Calibri"/>
                <a:cs typeface="Times New Roman"/>
              </a:rPr>
              <a:t>, </a:t>
            </a:r>
            <a:r>
              <a:rPr lang="en-US" sz="3600" u="sng" dirty="0">
                <a:latin typeface="Calibri"/>
                <a:ea typeface="Calibri"/>
                <a:cs typeface="Times New Roman"/>
              </a:rPr>
              <a:t>Harmony</a:t>
            </a:r>
            <a:r>
              <a:rPr lang="en-US" sz="3600" dirty="0">
                <a:latin typeface="Calibri"/>
                <a:ea typeface="Calibri"/>
                <a:cs typeface="Times New Roman"/>
              </a:rPr>
              <a:t>, </a:t>
            </a:r>
            <a:r>
              <a:rPr lang="en-US" sz="3600" u="sng" dirty="0">
                <a:latin typeface="Calibri"/>
                <a:ea typeface="Calibri"/>
                <a:cs typeface="Times New Roman"/>
              </a:rPr>
              <a:t>Accord</a:t>
            </a:r>
            <a:r>
              <a:rPr lang="en-US" sz="3600" dirty="0">
                <a:latin typeface="Calibri"/>
                <a:ea typeface="Calibri"/>
                <a:cs typeface="Times New Roman"/>
              </a:rPr>
              <a:t> – a living church will work together</a:t>
            </a:r>
            <a:endParaRPr lang="en-US" sz="3600" dirty="0" smtClean="0">
              <a:latin typeface="Calibri"/>
              <a:ea typeface="Calibri"/>
              <a:cs typeface="Times New Roman"/>
            </a:endParaRPr>
          </a:p>
          <a:p>
            <a:pPr marL="457200" lvl="0" indent="-457200">
              <a:lnSpc>
                <a:spcPct val="115000"/>
              </a:lnSpc>
              <a:spcBef>
                <a:spcPts val="0"/>
              </a:spcBef>
              <a:buFont typeface="+mj-lt"/>
              <a:buAutoNum type="arabicPeriod"/>
            </a:pPr>
            <a:r>
              <a:rPr lang="en-US" sz="3600" u="sng" dirty="0">
                <a:latin typeface="Calibri"/>
                <a:ea typeface="Calibri"/>
                <a:cs typeface="Times New Roman"/>
              </a:rPr>
              <a:t>Emotion</a:t>
            </a:r>
            <a:r>
              <a:rPr lang="en-US" sz="3600" dirty="0">
                <a:latin typeface="Calibri"/>
                <a:ea typeface="Calibri"/>
                <a:cs typeface="Times New Roman"/>
              </a:rPr>
              <a:t> – Psalm 115:17-18 </a:t>
            </a:r>
            <a:r>
              <a:rPr lang="en-US" sz="3600" dirty="0" smtClean="0">
                <a:latin typeface="Calibri"/>
                <a:ea typeface="Calibri"/>
                <a:cs typeface="Times New Roman"/>
              </a:rPr>
              <a:t>– a </a:t>
            </a:r>
            <a:r>
              <a:rPr lang="en-US" sz="3600" dirty="0">
                <a:latin typeface="Calibri"/>
                <a:ea typeface="Calibri"/>
                <a:cs typeface="Times New Roman"/>
              </a:rPr>
              <a:t>church </a:t>
            </a:r>
            <a:r>
              <a:rPr lang="en-US" sz="3600" dirty="0" smtClean="0">
                <a:latin typeface="Calibri"/>
                <a:ea typeface="Calibri"/>
                <a:cs typeface="Times New Roman"/>
              </a:rPr>
              <a:t>so </a:t>
            </a:r>
            <a:r>
              <a:rPr lang="en-US" sz="3600" dirty="0">
                <a:latin typeface="Calibri"/>
                <a:ea typeface="Calibri"/>
                <a:cs typeface="Times New Roman"/>
              </a:rPr>
              <a:t>stiff that emotions cannot be a part of your </a:t>
            </a:r>
            <a:r>
              <a:rPr lang="en-US" sz="3600" dirty="0" smtClean="0">
                <a:latin typeface="Calibri"/>
                <a:ea typeface="Calibri"/>
                <a:cs typeface="Times New Roman"/>
              </a:rPr>
              <a:t>faith</a:t>
            </a:r>
            <a:r>
              <a:rPr lang="en-US" sz="3600" dirty="0">
                <a:latin typeface="Calibri"/>
                <a:ea typeface="Calibri"/>
                <a:cs typeface="Times New Roman"/>
              </a:rPr>
              <a:t>, </a:t>
            </a:r>
            <a:r>
              <a:rPr lang="en-US" sz="3600" dirty="0" smtClean="0">
                <a:latin typeface="Calibri"/>
                <a:ea typeface="Calibri"/>
                <a:cs typeface="Times New Roman"/>
              </a:rPr>
              <a:t>is a </a:t>
            </a:r>
            <a:r>
              <a:rPr lang="en-US" sz="3600" dirty="0">
                <a:latin typeface="Calibri"/>
                <a:ea typeface="Calibri"/>
                <a:cs typeface="Times New Roman"/>
              </a:rPr>
              <a:t>sign of a dead </a:t>
            </a:r>
            <a:r>
              <a:rPr lang="en-US" sz="3600" dirty="0" smtClean="0">
                <a:latin typeface="Calibri"/>
                <a:ea typeface="Calibri"/>
                <a:cs typeface="Times New Roman"/>
              </a:rPr>
              <a:t>church</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8857730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72591" y="1685131"/>
            <a:ext cx="5426129" cy="1364146"/>
          </a:xfrm>
        </p:spPr>
        <p:txBody>
          <a:bodyPr/>
          <a:lstStyle/>
          <a:p>
            <a:pPr marL="0" marR="0">
              <a:lnSpc>
                <a:spcPct val="115000"/>
              </a:lnSpc>
              <a:spcBef>
                <a:spcPts val="0"/>
              </a:spcBef>
              <a:spcAft>
                <a:spcPts val="1000"/>
              </a:spcAft>
            </a:pPr>
            <a:r>
              <a:rPr lang="en-US" sz="4000" b="1" dirty="0">
                <a:latin typeface="Calibri"/>
                <a:ea typeface="Calibri"/>
                <a:cs typeface="Times New Roman"/>
              </a:rPr>
              <a:t>The Church of </a:t>
            </a:r>
            <a:r>
              <a:rPr lang="en-US" sz="4000" b="1" dirty="0" smtClean="0">
                <a:latin typeface="Calibri"/>
                <a:ea typeface="Calibri"/>
                <a:cs typeface="Times New Roman"/>
              </a:rPr>
              <a:t>Sardis</a:t>
            </a:r>
            <a:br>
              <a:rPr lang="en-US" sz="4000" b="1" dirty="0" smtClean="0">
                <a:latin typeface="Calibri"/>
                <a:ea typeface="Calibri"/>
                <a:cs typeface="Times New Roman"/>
              </a:rPr>
            </a:br>
            <a:r>
              <a:rPr lang="en-US" sz="2800" dirty="0" smtClean="0">
                <a:latin typeface="Calibri"/>
                <a:ea typeface="Calibri"/>
                <a:cs typeface="Times New Roman"/>
              </a:rPr>
              <a:t>The Fruitless/dead </a:t>
            </a:r>
            <a:r>
              <a:rPr lang="en-US" sz="2800" dirty="0">
                <a:latin typeface="Calibri"/>
                <a:ea typeface="Calibri"/>
                <a:cs typeface="Times New Roman"/>
              </a:rPr>
              <a:t>Church</a:t>
            </a:r>
            <a:endParaRPr lang="en-US" sz="4000" dirty="0"/>
          </a:p>
        </p:txBody>
      </p:sp>
      <p:sp>
        <p:nvSpPr>
          <p:cNvPr id="3" name="Subtitle 2"/>
          <p:cNvSpPr>
            <a:spLocks noGrp="1"/>
          </p:cNvSpPr>
          <p:nvPr>
            <p:ph type="subTitle" idx="1"/>
          </p:nvPr>
        </p:nvSpPr>
        <p:spPr>
          <a:xfrm rot="19140000">
            <a:off x="1948823" y="2592159"/>
            <a:ext cx="6511131" cy="1871119"/>
          </a:xfrm>
        </p:spPr>
        <p:txBody>
          <a:bodyPr>
            <a:normAutofit/>
          </a:bodyPr>
          <a:lstStyle/>
          <a:p>
            <a:r>
              <a:rPr lang="en-US" sz="2400" b="1" u="sng" cap="none" spc="0" dirty="0" smtClean="0"/>
              <a:t>Lesson 9</a:t>
            </a:r>
            <a:r>
              <a:rPr lang="en-US" sz="2400" b="1" cap="none" spc="0" dirty="0" smtClean="0"/>
              <a:t> in </a:t>
            </a:r>
            <a:r>
              <a:rPr lang="en-US" sz="2400" b="1" i="1" cap="none" spc="0" dirty="0" smtClean="0"/>
              <a:t>When Are We Now?</a:t>
            </a:r>
          </a:p>
          <a:p>
            <a:r>
              <a:rPr lang="en-US" sz="2400" b="1" cap="none" spc="0" dirty="0" smtClean="0"/>
              <a:t>The first of three </a:t>
            </a:r>
            <a:r>
              <a:rPr lang="en-US" sz="2400" b="1" cap="none" spc="0" dirty="0"/>
              <a:t>s</a:t>
            </a:r>
            <a:r>
              <a:rPr lang="en-US" sz="2400" b="1" cap="none" spc="0" dirty="0" smtClean="0"/>
              <a:t>tudies of</a:t>
            </a:r>
          </a:p>
          <a:p>
            <a:r>
              <a:rPr lang="en-US" sz="2400" b="1" i="1" cap="none" spc="0" dirty="0" smtClean="0"/>
              <a:t>The Revelation of Jesus Christ</a:t>
            </a:r>
            <a:r>
              <a:rPr lang="en-US" sz="2400" b="1" cap="none" spc="0" dirty="0" smtClean="0"/>
              <a:t> </a:t>
            </a:r>
          </a:p>
          <a:p>
            <a:r>
              <a:rPr lang="en-US" sz="2000" b="1" cap="none" spc="0" dirty="0"/>
              <a:t>b</a:t>
            </a:r>
            <a:r>
              <a:rPr lang="en-US" sz="2000" b="1" cap="none" spc="0" dirty="0" smtClean="0"/>
              <a:t>y Paige Ramsey</a:t>
            </a:r>
          </a:p>
          <a:p>
            <a:endParaRPr lang="en-US" dirty="0"/>
          </a:p>
        </p:txBody>
      </p:sp>
    </p:spTree>
    <p:extLst>
      <p:ext uri="{BB962C8B-B14F-4D97-AF65-F5344CB8AC3E}">
        <p14:creationId xmlns:p14="http://schemas.microsoft.com/office/powerpoint/2010/main" val="426739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smtClean="0"/>
              <a:t>Revelation 3:1-6</a:t>
            </a:r>
            <a:endParaRPr lang="en-US" cap="none" dirty="0"/>
          </a:p>
        </p:txBody>
      </p:sp>
      <p:sp>
        <p:nvSpPr>
          <p:cNvPr id="3" name="Content Placeholder 2"/>
          <p:cNvSpPr>
            <a:spLocks noGrp="1"/>
          </p:cNvSpPr>
          <p:nvPr>
            <p:ph idx="1"/>
          </p:nvPr>
        </p:nvSpPr>
        <p:spPr>
          <a:xfrm>
            <a:off x="457200" y="1143000"/>
            <a:ext cx="8305800" cy="5334000"/>
          </a:xfrm>
          <a:solidFill>
            <a:srgbClr val="FFFFFF">
              <a:alpha val="50196"/>
            </a:srgbClr>
          </a:solidFill>
        </p:spPr>
        <p:txBody>
          <a:bodyPr>
            <a:noAutofit/>
          </a:bodyPr>
          <a:lstStyle/>
          <a:p>
            <a:r>
              <a:rPr lang="en-US" sz="4000" i="1" dirty="0" smtClean="0"/>
              <a:t>“‘He </a:t>
            </a:r>
            <a:r>
              <a:rPr lang="en-US" sz="4000" i="1" dirty="0"/>
              <a:t>who overcomes shall be clothed in white garments, and I will not blot out his name from the Book of Life; but I will confess his name before My Father and before His angels.</a:t>
            </a:r>
            <a:endParaRPr lang="en-US" sz="4000" dirty="0"/>
          </a:p>
          <a:p>
            <a:r>
              <a:rPr lang="en-US" sz="4000" i="1" dirty="0" smtClean="0"/>
              <a:t>He </a:t>
            </a:r>
            <a:r>
              <a:rPr lang="en-US" sz="4000" i="1" dirty="0"/>
              <a:t>who has an ear, let him hear what the Spirit says to the churches</a:t>
            </a:r>
            <a:r>
              <a:rPr lang="en-US" sz="4000" i="1" dirty="0" smtClean="0"/>
              <a:t>.’”</a:t>
            </a:r>
            <a:endParaRPr lang="en-US" sz="4000" dirty="0"/>
          </a:p>
        </p:txBody>
      </p:sp>
    </p:spTree>
    <p:extLst>
      <p:ext uri="{BB962C8B-B14F-4D97-AF65-F5344CB8AC3E}">
        <p14:creationId xmlns:p14="http://schemas.microsoft.com/office/powerpoint/2010/main" val="1695573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3969" y="1230978"/>
            <a:ext cx="2533889" cy="1089427"/>
          </a:xfrm>
        </p:spPr>
        <p:txBody>
          <a:bodyPr/>
          <a:lstStyle/>
          <a:p>
            <a:r>
              <a:rPr lang="en-US" sz="3600" b="1" dirty="0" smtClean="0"/>
              <a:t>Sardis</a:t>
            </a:r>
            <a:endParaRPr lang="en-US" sz="3600" dirty="0"/>
          </a:p>
        </p:txBody>
      </p:sp>
      <p:sp>
        <p:nvSpPr>
          <p:cNvPr id="3" name="Content Placeholder 2"/>
          <p:cNvSpPr>
            <a:spLocks noGrp="1"/>
          </p:cNvSpPr>
          <p:nvPr>
            <p:ph idx="1"/>
          </p:nvPr>
        </p:nvSpPr>
        <p:spPr>
          <a:xfrm>
            <a:off x="2133600" y="533400"/>
            <a:ext cx="6728531" cy="5715000"/>
          </a:xfrm>
          <a:solidFill>
            <a:srgbClr val="B2C78C">
              <a:alpha val="60000"/>
            </a:srgbClr>
          </a:solidFill>
        </p:spPr>
        <p:txBody>
          <a:bodyPr>
            <a:normAutofit lnSpcReduction="10000"/>
          </a:bodyPr>
          <a:lstStyle/>
          <a:p>
            <a:pPr marL="0" indent="0"/>
            <a:r>
              <a:rPr lang="en-US" sz="4000" dirty="0"/>
              <a:t>This city, which sits </a:t>
            </a:r>
            <a:r>
              <a:rPr lang="en-US" sz="4000" dirty="0" smtClean="0"/>
              <a:t>at </a:t>
            </a:r>
            <a:r>
              <a:rPr lang="en-US" sz="4000" dirty="0"/>
              <a:t>the </a:t>
            </a:r>
            <a:r>
              <a:rPr lang="en-US" sz="4000" dirty="0" smtClean="0"/>
              <a:t>foot </a:t>
            </a:r>
            <a:r>
              <a:rPr lang="en-US" sz="4000" dirty="0"/>
              <a:t>of </a:t>
            </a:r>
            <a:r>
              <a:rPr lang="en-US" sz="4000" dirty="0" smtClean="0"/>
              <a:t>Mount </a:t>
            </a:r>
            <a:r>
              <a:rPr lang="en-US" sz="4000" dirty="0" err="1" smtClean="0"/>
              <a:t>Tmolus</a:t>
            </a:r>
            <a:r>
              <a:rPr lang="en-US" sz="4000" dirty="0" smtClean="0"/>
              <a:t>, </a:t>
            </a:r>
            <a:r>
              <a:rPr lang="en-US" sz="4000" dirty="0"/>
              <a:t>thirty-three miles from Thyatira, was at one time the capital metropolis of the country of Lydia and the seat of King Croesus. The pastor </a:t>
            </a:r>
            <a:r>
              <a:rPr lang="en-US" sz="4000" dirty="0" smtClean="0"/>
              <a:t>(“messenger” or “angel”) </a:t>
            </a:r>
            <a:r>
              <a:rPr lang="en-US" sz="4000" dirty="0"/>
              <a:t>of the church at the time John sent this letter is unknown.</a:t>
            </a:r>
          </a:p>
        </p:txBody>
      </p:sp>
      <p:grpSp>
        <p:nvGrpSpPr>
          <p:cNvPr id="6" name="Group 5"/>
          <p:cNvGrpSpPr/>
          <p:nvPr/>
        </p:nvGrpSpPr>
        <p:grpSpPr>
          <a:xfrm>
            <a:off x="3603" y="0"/>
            <a:ext cx="9151884" cy="6858000"/>
            <a:chOff x="-3942" y="0"/>
            <a:chExt cx="9151884"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 y="0"/>
              <a:ext cx="9151884" cy="6858000"/>
            </a:xfrm>
            <a:prstGeom prst="rect">
              <a:avLst/>
            </a:prstGeom>
          </p:spPr>
        </p:pic>
        <p:sp>
          <p:nvSpPr>
            <p:cNvPr id="5" name="TextBox 4"/>
            <p:cNvSpPr txBox="1"/>
            <p:nvPr/>
          </p:nvSpPr>
          <p:spPr>
            <a:xfrm>
              <a:off x="1524000" y="5918775"/>
              <a:ext cx="6324600" cy="584775"/>
            </a:xfrm>
            <a:prstGeom prst="rect">
              <a:avLst/>
            </a:prstGeom>
            <a:noFill/>
          </p:spPr>
          <p:txBody>
            <a:bodyPr wrap="square" rtlCol="0">
              <a:spAutoFit/>
            </a:bodyPr>
            <a:lstStyle/>
            <a:p>
              <a:r>
                <a:rPr lang="en-US" sz="3200" b="1" dirty="0" smtClean="0">
                  <a:solidFill>
                    <a:schemeClr val="bg1"/>
                  </a:solidFill>
                </a:rPr>
                <a:t>Gymnasium &amp; Bathhouse in Sardis</a:t>
              </a:r>
              <a:endParaRPr lang="en-US" sz="3200" b="1" dirty="0">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 y="1496840"/>
            <a:ext cx="9144000" cy="4377690"/>
          </a:xfrm>
          <a:prstGeom prst="rect">
            <a:avLst/>
          </a:prstGeom>
        </p:spPr>
      </p:pic>
      <p:grpSp>
        <p:nvGrpSpPr>
          <p:cNvPr id="10" name="Group 9"/>
          <p:cNvGrpSpPr/>
          <p:nvPr/>
        </p:nvGrpSpPr>
        <p:grpSpPr>
          <a:xfrm>
            <a:off x="-3942" y="777240"/>
            <a:ext cx="9166974" cy="6080760"/>
            <a:chOff x="-22973" y="381000"/>
            <a:chExt cx="9166974" cy="608076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3" y="381000"/>
              <a:ext cx="9166974" cy="6080760"/>
            </a:xfrm>
            <a:prstGeom prst="rect">
              <a:avLst/>
            </a:prstGeom>
          </p:spPr>
        </p:pic>
        <p:sp>
          <p:nvSpPr>
            <p:cNvPr id="9" name="TextBox 8"/>
            <p:cNvSpPr txBox="1"/>
            <p:nvPr/>
          </p:nvSpPr>
          <p:spPr>
            <a:xfrm>
              <a:off x="1626814" y="5617845"/>
              <a:ext cx="5867400" cy="584775"/>
            </a:xfrm>
            <a:prstGeom prst="rect">
              <a:avLst/>
            </a:prstGeom>
            <a:noFill/>
          </p:spPr>
          <p:txBody>
            <a:bodyPr wrap="square" rtlCol="0">
              <a:spAutoFit/>
            </a:bodyPr>
            <a:lstStyle/>
            <a:p>
              <a:pPr algn="ctr"/>
              <a:r>
                <a:rPr lang="en-US" sz="3200" b="1" dirty="0" smtClean="0">
                  <a:solidFill>
                    <a:schemeClr val="bg1"/>
                  </a:solidFill>
                  <a:effectLst>
                    <a:outerShdw blurRad="38100" dist="50800" dir="8100000" algn="tr" rotWithShape="0">
                      <a:prstClr val="black"/>
                    </a:outerShdw>
                  </a:effectLst>
                </a:rPr>
                <a:t>Ruins of Synagogue in Sardis</a:t>
              </a:r>
              <a:endParaRPr lang="en-US" sz="3200" b="1" dirty="0">
                <a:solidFill>
                  <a:schemeClr val="bg1"/>
                </a:solidFill>
                <a:effectLst>
                  <a:outerShdw blurRad="38100" dist="50800" dir="8100000" algn="tr" rotWithShape="0">
                    <a:prstClr val="black"/>
                  </a:outerShdw>
                </a:effectLst>
              </a:endParaRP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9" y="819180"/>
            <a:ext cx="9144000" cy="5219640"/>
          </a:xfrm>
          <a:prstGeom prst="rect">
            <a:avLst/>
          </a:prstGeom>
        </p:spPr>
      </p:pic>
    </p:spTree>
    <p:extLst>
      <p:ext uri="{BB962C8B-B14F-4D97-AF65-F5344CB8AC3E}">
        <p14:creationId xmlns:p14="http://schemas.microsoft.com/office/powerpoint/2010/main" val="12069767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500" fill="hold"/>
                                        <p:tgtEl>
                                          <p:spTgt spid="10"/>
                                        </p:tgtEl>
                                        <p:attrNameLst>
                                          <p:attrName>ppt_w</p:attrName>
                                        </p:attrNameLst>
                                      </p:cBhvr>
                                      <p:tavLst>
                                        <p:tav tm="0">
                                          <p:val>
                                            <p:fltVal val="0"/>
                                          </p:val>
                                        </p:tav>
                                        <p:tav tm="100000">
                                          <p:val>
                                            <p:strVal val="#ppt_w"/>
                                          </p:val>
                                        </p:tav>
                                      </p:tavLst>
                                    </p:anim>
                                    <p:anim calcmode="lin" valueType="num">
                                      <p:cBhvr>
                                        <p:cTn id="22" dur="1500" fill="hold"/>
                                        <p:tgtEl>
                                          <p:spTgt spid="10"/>
                                        </p:tgtEl>
                                        <p:attrNameLst>
                                          <p:attrName>ppt_h</p:attrName>
                                        </p:attrNameLst>
                                      </p:cBhvr>
                                      <p:tavLst>
                                        <p:tav tm="0">
                                          <p:val>
                                            <p:fltVal val="0"/>
                                          </p:val>
                                        </p:tav>
                                        <p:tav tm="100000">
                                          <p:val>
                                            <p:strVal val="#ppt_h"/>
                                          </p:val>
                                        </p:tav>
                                      </p:tavLst>
                                    </p:anim>
                                    <p:animEffect transition="in" filter="fade">
                                      <p:cBhvr>
                                        <p:cTn id="23" dur="1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3969" y="1230978"/>
            <a:ext cx="2533889" cy="1089427"/>
          </a:xfrm>
        </p:spPr>
        <p:txBody>
          <a:bodyPr/>
          <a:lstStyle/>
          <a:p>
            <a:r>
              <a:rPr lang="en-US" sz="3600" b="1" dirty="0" smtClean="0"/>
              <a:t>Sardis</a:t>
            </a:r>
            <a:endParaRPr lang="en-US" sz="3600" dirty="0"/>
          </a:p>
        </p:txBody>
      </p:sp>
      <p:sp>
        <p:nvSpPr>
          <p:cNvPr id="3" name="Content Placeholder 2"/>
          <p:cNvSpPr>
            <a:spLocks noGrp="1"/>
          </p:cNvSpPr>
          <p:nvPr>
            <p:ph idx="1"/>
          </p:nvPr>
        </p:nvSpPr>
        <p:spPr>
          <a:xfrm>
            <a:off x="2057400" y="304800"/>
            <a:ext cx="6804731" cy="6248400"/>
          </a:xfrm>
          <a:solidFill>
            <a:srgbClr val="B2C78C">
              <a:alpha val="60000"/>
            </a:srgbClr>
          </a:solidFill>
        </p:spPr>
        <p:txBody>
          <a:bodyPr>
            <a:normAutofit/>
          </a:bodyPr>
          <a:lstStyle/>
          <a:p>
            <a:pPr marL="0" indent="0"/>
            <a:r>
              <a:rPr lang="en-US" sz="4000" dirty="0"/>
              <a:t>According to Dr. John Gill, in the second century, just after this letter was sent, </a:t>
            </a:r>
            <a:r>
              <a:rPr lang="en-US" sz="4000" dirty="0" err="1" smtClean="0"/>
              <a:t>Melito</a:t>
            </a:r>
            <a:r>
              <a:rPr lang="en-US" sz="4000" dirty="0" smtClean="0"/>
              <a:t> </a:t>
            </a:r>
            <a:r>
              <a:rPr lang="en-US" sz="4000" dirty="0"/>
              <a:t>became the pastor. Some believe this may be the man to whom the term “angel” was intended, as he contributed some significant writings on the Book of the Revelation and Christian apologetics.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46800"/>
          </a:xfrm>
          <a:prstGeom prst="rect">
            <a:avLst/>
          </a:prstGeom>
        </p:spPr>
      </p:pic>
      <p:grpSp>
        <p:nvGrpSpPr>
          <p:cNvPr id="7" name="Group 6"/>
          <p:cNvGrpSpPr/>
          <p:nvPr/>
        </p:nvGrpSpPr>
        <p:grpSpPr>
          <a:xfrm>
            <a:off x="0" y="0"/>
            <a:ext cx="9144000" cy="6858000"/>
            <a:chOff x="0" y="0"/>
            <a:chExt cx="9144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752600" y="5257799"/>
              <a:ext cx="5791200" cy="1138773"/>
            </a:xfrm>
            <a:prstGeom prst="rect">
              <a:avLst/>
            </a:prstGeom>
            <a:noFill/>
          </p:spPr>
          <p:txBody>
            <a:bodyPr wrap="square" rtlCol="0">
              <a:spAutoFit/>
            </a:bodyPr>
            <a:lstStyle/>
            <a:p>
              <a:pPr algn="ctr"/>
              <a:r>
                <a:rPr lang="en-US" sz="3600" b="1" dirty="0" smtClean="0">
                  <a:solidFill>
                    <a:schemeClr val="bg1"/>
                  </a:solidFill>
                  <a:effectLst>
                    <a:outerShdw blurRad="38100" dist="50800" dir="8100000" algn="tr" rotWithShape="0">
                      <a:prstClr val="black"/>
                    </a:outerShdw>
                  </a:effectLst>
                </a:rPr>
                <a:t>Byzantine Church in Sardis</a:t>
              </a:r>
            </a:p>
            <a:p>
              <a:pPr algn="ctr"/>
              <a:r>
                <a:rPr lang="en-US" sz="3200" b="1" dirty="0" smtClean="0">
                  <a:solidFill>
                    <a:schemeClr val="bg1"/>
                  </a:solidFill>
                  <a:effectLst>
                    <a:outerShdw blurRad="38100" dist="50800" dir="8100000" algn="tr" rotWithShape="0">
                      <a:prstClr val="black"/>
                    </a:outerShdw>
                  </a:effectLst>
                </a:rPr>
                <a:t>Built in late 3</a:t>
              </a:r>
              <a:r>
                <a:rPr lang="en-US" sz="3200" b="1" baseline="30000" dirty="0" smtClean="0">
                  <a:solidFill>
                    <a:schemeClr val="bg1"/>
                  </a:solidFill>
                  <a:effectLst>
                    <a:outerShdw blurRad="38100" dist="50800" dir="8100000" algn="tr" rotWithShape="0">
                      <a:prstClr val="black"/>
                    </a:outerShdw>
                  </a:effectLst>
                </a:rPr>
                <a:t>rd</a:t>
              </a:r>
              <a:r>
                <a:rPr lang="en-US" sz="3200" b="1" dirty="0" smtClean="0">
                  <a:solidFill>
                    <a:schemeClr val="bg1"/>
                  </a:solidFill>
                  <a:effectLst>
                    <a:outerShdw blurRad="38100" dist="50800" dir="8100000" algn="tr" rotWithShape="0">
                      <a:prstClr val="black"/>
                    </a:outerShdw>
                  </a:effectLst>
                </a:rPr>
                <a:t> Century A.D,</a:t>
              </a:r>
              <a:endParaRPr lang="en-US" sz="3200" b="1" dirty="0">
                <a:solidFill>
                  <a:schemeClr val="bg1"/>
                </a:solidFill>
                <a:effectLst>
                  <a:outerShdw blurRad="38100" dist="50800" dir="8100000" algn="tr" rotWithShape="0">
                    <a:prstClr val="black"/>
                  </a:outerShdw>
                </a:effectLst>
              </a:endParaRPr>
            </a:p>
          </p:txBody>
        </p:sp>
      </p:grpSp>
    </p:spTree>
    <p:extLst>
      <p:ext uri="{BB962C8B-B14F-4D97-AF65-F5344CB8AC3E}">
        <p14:creationId xmlns:p14="http://schemas.microsoft.com/office/powerpoint/2010/main" val="38308458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Effect transition="in" filter="fade">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3969" y="1230978"/>
            <a:ext cx="2533889" cy="1089427"/>
          </a:xfrm>
        </p:spPr>
        <p:txBody>
          <a:bodyPr/>
          <a:lstStyle/>
          <a:p>
            <a:r>
              <a:rPr lang="en-US" sz="3600" b="1" dirty="0" smtClean="0"/>
              <a:t>Sardis</a:t>
            </a:r>
            <a:endParaRPr lang="en-US" sz="3600" dirty="0"/>
          </a:p>
        </p:txBody>
      </p:sp>
      <p:sp>
        <p:nvSpPr>
          <p:cNvPr id="3" name="Content Placeholder 2"/>
          <p:cNvSpPr>
            <a:spLocks noGrp="1"/>
          </p:cNvSpPr>
          <p:nvPr>
            <p:ph idx="1"/>
          </p:nvPr>
        </p:nvSpPr>
        <p:spPr>
          <a:xfrm>
            <a:off x="2057400" y="2133600"/>
            <a:ext cx="6804731" cy="2209800"/>
          </a:xfrm>
          <a:solidFill>
            <a:srgbClr val="FFFFFF">
              <a:alpha val="60000"/>
            </a:srgbClr>
          </a:solidFill>
        </p:spPr>
        <p:txBody>
          <a:bodyPr>
            <a:normAutofit/>
          </a:bodyPr>
          <a:lstStyle/>
          <a:p>
            <a:pPr marL="0" indent="0"/>
            <a:r>
              <a:rPr lang="en-US" sz="4000" dirty="0"/>
              <a:t>Now Sardis is an obscure village whose inhabitants are shepherds and cattlemen.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 y="4916"/>
            <a:ext cx="9144000" cy="6858000"/>
          </a:xfrm>
          <a:prstGeom prst="rect">
            <a:avLst/>
          </a:prstGeom>
        </p:spPr>
      </p:pic>
    </p:spTree>
    <p:extLst>
      <p:ext uri="{BB962C8B-B14F-4D97-AF65-F5344CB8AC3E}">
        <p14:creationId xmlns:p14="http://schemas.microsoft.com/office/powerpoint/2010/main" val="28897233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9768" y="17023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1981200" y="152400"/>
            <a:ext cx="7010400" cy="6553200"/>
          </a:xfrm>
          <a:solidFill>
            <a:srgbClr val="FFFFFF">
              <a:alpha val="50196"/>
            </a:srgbClr>
          </a:solidFill>
        </p:spPr>
        <p:txBody>
          <a:bodyPr>
            <a:noAutofit/>
          </a:bodyPr>
          <a:lstStyle/>
          <a:p>
            <a:pPr>
              <a:spcBef>
                <a:spcPts val="0"/>
              </a:spcBef>
            </a:pPr>
            <a:r>
              <a:rPr lang="en-US" sz="3200" b="1" i="1" cap="none" spc="0" dirty="0" smtClean="0">
                <a:latin typeface="Calibri"/>
                <a:ea typeface="Calibri"/>
                <a:cs typeface="Times New Roman"/>
              </a:rPr>
              <a:t>These things say He who has the seven Spirits of God, and the seven stars</a:t>
            </a:r>
            <a:r>
              <a:rPr lang="en-US" sz="3200" cap="none" spc="0" dirty="0" smtClean="0">
                <a:latin typeface="Calibri"/>
                <a:ea typeface="Calibri"/>
                <a:cs typeface="Times New Roman"/>
              </a:rPr>
              <a:t> – </a:t>
            </a:r>
            <a:r>
              <a:rPr lang="en-US" sz="3600" cap="none" spc="0" dirty="0" smtClean="0">
                <a:latin typeface="Calibri"/>
                <a:ea typeface="Calibri"/>
                <a:cs typeface="Times New Roman"/>
              </a:rPr>
              <a:t>there are not seven individual, distinct Holy </a:t>
            </a:r>
            <a:r>
              <a:rPr lang="en-US" sz="3600" cap="none" spc="0" dirty="0">
                <a:latin typeface="Calibri"/>
                <a:ea typeface="Calibri"/>
                <a:cs typeface="Times New Roman"/>
              </a:rPr>
              <a:t>S</a:t>
            </a:r>
            <a:r>
              <a:rPr lang="en-US" sz="3600" cap="none" spc="0" dirty="0" smtClean="0">
                <a:latin typeface="Calibri"/>
                <a:ea typeface="Calibri"/>
                <a:cs typeface="Times New Roman"/>
              </a:rPr>
              <a:t>pirits. </a:t>
            </a:r>
            <a:r>
              <a:rPr lang="en-US" sz="3600" u="sng" cap="none" spc="0" dirty="0" smtClean="0">
                <a:latin typeface="Calibri"/>
                <a:ea typeface="Calibri"/>
                <a:cs typeface="Times New Roman"/>
              </a:rPr>
              <a:t>Isaiah 11:1-2</a:t>
            </a:r>
            <a:r>
              <a:rPr lang="en-US" sz="3600" cap="none" spc="0" dirty="0" smtClean="0">
                <a:latin typeface="Calibri"/>
                <a:ea typeface="Calibri"/>
                <a:cs typeface="Times New Roman"/>
              </a:rPr>
              <a:t> names these as: the Spirit of the Lord, Wisdom, Understanding, Counsel, Might, Knowledge, and Fear of the Lord. The seven Spirits of God represent the fullness of the Holy Spirit – His full work, His empowering, His teaching, His wisdom-giving. </a:t>
            </a:r>
            <a:endParaRPr lang="en-US" sz="2000" cap="none" spc="0" dirty="0">
              <a:latin typeface="Calibri"/>
              <a:ea typeface="Calibri"/>
              <a:cs typeface="Times New Roman"/>
            </a:endParaRPr>
          </a:p>
        </p:txBody>
      </p:sp>
      <p:sp>
        <p:nvSpPr>
          <p:cNvPr id="4" name="Text Placeholder 2"/>
          <p:cNvSpPr txBox="1">
            <a:spLocks/>
          </p:cNvSpPr>
          <p:nvPr/>
        </p:nvSpPr>
        <p:spPr>
          <a:xfrm>
            <a:off x="2123768" y="762000"/>
            <a:ext cx="6705600" cy="5562600"/>
          </a:xfrm>
          <a:prstGeom prst="ellipse">
            <a:avLst/>
          </a:prstGeom>
          <a:solidFill>
            <a:srgbClr val="5ACEF9"/>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cap="none" dirty="0" smtClean="0">
                <a:solidFill>
                  <a:schemeClr val="bg1"/>
                </a:solidFill>
                <a:effectLst>
                  <a:outerShdw blurRad="38100" dist="50800" dir="8100000" algn="tr" rotWithShape="0">
                    <a:prstClr val="black"/>
                  </a:outerShdw>
                </a:effectLst>
                <a:latin typeface="+mj-lt"/>
              </a:rPr>
              <a:t>Seven is the </a:t>
            </a:r>
            <a:r>
              <a:rPr lang="en-US" sz="4000" cap="none" dirty="0" smtClean="0">
                <a:solidFill>
                  <a:srgbClr val="FF0000"/>
                </a:solidFill>
                <a:effectLst>
                  <a:outerShdw blurRad="38100" dist="50800" dir="8100000" algn="tr" rotWithShape="0">
                    <a:prstClr val="black"/>
                  </a:outerShdw>
                </a:effectLst>
                <a:latin typeface="+mj-lt"/>
              </a:rPr>
              <a:t>number of completion </a:t>
            </a:r>
            <a:r>
              <a:rPr lang="en-US" sz="4000" cap="none" dirty="0" smtClean="0">
                <a:solidFill>
                  <a:schemeClr val="bg1"/>
                </a:solidFill>
                <a:effectLst>
                  <a:outerShdw blurRad="38100" dist="50800" dir="8100000" algn="tr" rotWithShape="0">
                    <a:prstClr val="black"/>
                  </a:outerShdw>
                </a:effectLst>
                <a:latin typeface="+mj-lt"/>
              </a:rPr>
              <a:t>(once something is complete, it is perfect, whole).</a:t>
            </a:r>
            <a:endParaRPr lang="en-US" sz="2800" cap="none" spc="0" dirty="0">
              <a:solidFill>
                <a:schemeClr val="bg1"/>
              </a:solidFill>
              <a:effectLst>
                <a:outerShdw blurRad="38100" dist="50800" dir="8100000" algn="tr" rotWithShape="0">
                  <a:prstClr val="black"/>
                </a:outerShdw>
              </a:effectLst>
              <a:latin typeface="+mj-lt"/>
              <a:ea typeface="Calibri"/>
              <a:cs typeface="Times New Roman"/>
            </a:endParaRPr>
          </a:p>
        </p:txBody>
      </p:sp>
    </p:spTree>
    <p:extLst>
      <p:ext uri="{BB962C8B-B14F-4D97-AF65-F5344CB8AC3E}">
        <p14:creationId xmlns:p14="http://schemas.microsoft.com/office/powerpoint/2010/main" val="325602989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4000</TotalTime>
  <Words>3102</Words>
  <Application>Microsoft Office PowerPoint</Application>
  <PresentationFormat>On-screen Show (4:3)</PresentationFormat>
  <Paragraphs>258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Angles</vt:lpstr>
      <vt:lpstr>The Church of Sardis The Fruitless/dead Church</vt:lpstr>
      <vt:lpstr>Revelation 3:1-6</vt:lpstr>
      <vt:lpstr>Revelation 3:1-6</vt:lpstr>
      <vt:lpstr>Revelation 3:1-6</vt:lpstr>
      <vt:lpstr>Revelation 3:1-6</vt:lpstr>
      <vt:lpstr>Sardis</vt:lpstr>
      <vt:lpstr>Sardis</vt:lpstr>
      <vt:lpstr>Sardis</vt:lpstr>
      <vt:lpstr>The Letter</vt:lpstr>
      <vt:lpstr>The Letter</vt:lpstr>
      <vt:lpstr>The Letter</vt:lpstr>
      <vt:lpstr>The Letter</vt:lpstr>
      <vt:lpstr>The Letter</vt:lpstr>
      <vt:lpstr>Commendation</vt:lpstr>
      <vt:lpstr>Complaint</vt:lpstr>
      <vt:lpstr>Complaint</vt:lpstr>
      <vt:lpstr>Complaint</vt:lpstr>
      <vt:lpstr>Complaint</vt:lpstr>
      <vt:lpstr>Complaint</vt:lpstr>
      <vt:lpstr>Complaint</vt:lpstr>
      <vt:lpstr>Complaint</vt:lpstr>
      <vt:lpstr>Counsel</vt:lpstr>
      <vt:lpstr>Counsel</vt:lpstr>
      <vt:lpstr>Warning!</vt:lpstr>
      <vt:lpstr>Closing</vt:lpstr>
      <vt:lpstr>The Letter</vt:lpstr>
      <vt:lpstr>The Letter</vt:lpstr>
      <vt:lpstr>The Letter</vt:lpstr>
      <vt:lpstr>The Letter</vt:lpstr>
      <vt:lpstr>The Letter</vt:lpstr>
      <vt:lpstr>The Letter</vt:lpstr>
      <vt:lpstr>The Letter</vt:lpstr>
      <vt:lpstr>Church Age Timeline</vt:lpstr>
      <vt:lpstr>PowerPoint Presentation</vt:lpstr>
      <vt:lpstr>PowerPoint Presentation</vt:lpstr>
      <vt:lpstr>Quote from Dr. Dan W. Cozart (2009):</vt:lpstr>
      <vt:lpstr>Quote from Dr. John Gill (1747):</vt:lpstr>
      <vt:lpstr>Quote from Dr. John Gill (1747):</vt:lpstr>
      <vt:lpstr>European General Renaissance</vt:lpstr>
      <vt:lpstr>Some significant discoveries that affected change were:</vt:lpstr>
      <vt:lpstr>The Scientific Revolution </vt:lpstr>
      <vt:lpstr>Emergence of Modern Science</vt:lpstr>
      <vt:lpstr>The Reformation </vt:lpstr>
      <vt:lpstr>PowerPoint Presentation</vt:lpstr>
      <vt:lpstr>PowerPoint Presentation</vt:lpstr>
      <vt:lpstr>PowerPoint Presentation</vt:lpstr>
      <vt:lpstr>Concluding</vt:lpstr>
      <vt:lpstr>Marks of a Living Church:</vt:lpstr>
      <vt:lpstr>The Church of Sardis The Fruitless/dead Church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Sardis The Fruitless/dead Church</dc:title>
  <dc:creator>Paige</dc:creator>
  <cp:lastModifiedBy>Paige</cp:lastModifiedBy>
  <cp:revision>96</cp:revision>
  <dcterms:created xsi:type="dcterms:W3CDTF">2017-10-10T20:12:24Z</dcterms:created>
  <dcterms:modified xsi:type="dcterms:W3CDTF">2017-10-15T07:20:55Z</dcterms:modified>
</cp:coreProperties>
</file>