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01" r:id="rId5"/>
    <p:sldId id="308" r:id="rId6"/>
    <p:sldId id="259" r:id="rId7"/>
    <p:sldId id="302" r:id="rId8"/>
    <p:sldId id="263" r:id="rId9"/>
    <p:sldId id="268" r:id="rId10"/>
    <p:sldId id="269" r:id="rId11"/>
    <p:sldId id="270" r:id="rId12"/>
    <p:sldId id="271" r:id="rId13"/>
    <p:sldId id="272" r:id="rId14"/>
    <p:sldId id="311" r:id="rId15"/>
    <p:sldId id="261" r:id="rId16"/>
    <p:sldId id="273" r:id="rId17"/>
    <p:sldId id="274" r:id="rId18"/>
    <p:sldId id="275" r:id="rId19"/>
    <p:sldId id="303" r:id="rId20"/>
    <p:sldId id="276" r:id="rId21"/>
    <p:sldId id="262" r:id="rId22"/>
    <p:sldId id="277" r:id="rId23"/>
    <p:sldId id="278" r:id="rId24"/>
    <p:sldId id="279" r:id="rId25"/>
    <p:sldId id="264" r:id="rId26"/>
    <p:sldId id="265" r:id="rId27"/>
    <p:sldId id="309" r:id="rId28"/>
    <p:sldId id="280" r:id="rId29"/>
    <p:sldId id="266" r:id="rId30"/>
    <p:sldId id="288" r:id="rId31"/>
    <p:sldId id="289" r:id="rId32"/>
    <p:sldId id="290" r:id="rId33"/>
    <p:sldId id="267" r:id="rId34"/>
    <p:sldId id="291" r:id="rId35"/>
    <p:sldId id="292" r:id="rId36"/>
    <p:sldId id="304" r:id="rId37"/>
    <p:sldId id="281" r:id="rId38"/>
    <p:sldId id="282" r:id="rId39"/>
    <p:sldId id="293" r:id="rId40"/>
    <p:sldId id="294" r:id="rId41"/>
    <p:sldId id="305" r:id="rId42"/>
    <p:sldId id="295" r:id="rId43"/>
    <p:sldId id="306" r:id="rId44"/>
    <p:sldId id="283" r:id="rId45"/>
    <p:sldId id="296" r:id="rId46"/>
    <p:sldId id="284" r:id="rId47"/>
    <p:sldId id="297" r:id="rId48"/>
    <p:sldId id="285" r:id="rId49"/>
    <p:sldId id="286" r:id="rId50"/>
    <p:sldId id="287" r:id="rId51"/>
    <p:sldId id="260" r:id="rId52"/>
    <p:sldId id="298" r:id="rId53"/>
    <p:sldId id="299" r:id="rId54"/>
    <p:sldId id="300" r:id="rId55"/>
    <p:sldId id="307" r:id="rId56"/>
    <p:sldId id="31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20C"/>
    <a:srgbClr val="1D320C"/>
    <a:srgbClr val="9BEF79"/>
    <a:srgbClr val="A7F48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7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243BA21-8890-4E80-99E1-F22CFDF3E70D}" type="datetimeFigureOut">
              <a:rPr lang="en-US" smtClean="0"/>
              <a:t>8/13/2017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0B8B62C-0C7C-495A-81E9-7846323CB2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43BA21-8890-4E80-99E1-F22CFDF3E70D}" type="datetimeFigureOut">
              <a:rPr lang="en-US" smtClean="0"/>
              <a:t>8/13/2017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B8B62C-0C7C-495A-81E9-7846323CB2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43BA21-8890-4E80-99E1-F22CFDF3E70D}" type="datetimeFigureOut">
              <a:rPr lang="en-US" smtClean="0"/>
              <a:t>8/13/2017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B8B62C-0C7C-495A-81E9-7846323CB2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43BA21-8890-4E80-99E1-F22CFDF3E70D}" type="datetimeFigureOut">
              <a:rPr lang="en-US" smtClean="0"/>
              <a:t>8/13/2017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B8B62C-0C7C-495A-81E9-7846323CB23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243BA21-8890-4E80-99E1-F22CFDF3E70D}" type="datetimeFigureOut">
              <a:rPr lang="en-US" smtClean="0"/>
              <a:t>8/13/2017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B8B62C-0C7C-495A-81E9-7846323CB23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43BA21-8890-4E80-99E1-F22CFDF3E70D}" type="datetimeFigureOut">
              <a:rPr lang="en-US" smtClean="0"/>
              <a:t>8/13/2017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B8B62C-0C7C-495A-81E9-7846323CB23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43BA21-8890-4E80-99E1-F22CFDF3E70D}" type="datetimeFigureOut">
              <a:rPr lang="en-US" smtClean="0"/>
              <a:t>8/13/2017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0B8B62C-0C7C-495A-81E9-7846323CB23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243BA21-8890-4E80-99E1-F22CFDF3E70D}" type="datetimeFigureOut">
              <a:rPr lang="en-US" smtClean="0"/>
              <a:t>8/13/2017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0B8B62C-0C7C-495A-81E9-7846323CB23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243BA21-8890-4E80-99E1-F22CFDF3E70D}" type="datetimeFigureOut">
              <a:rPr lang="en-US" smtClean="0"/>
              <a:t>8/13/2017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0B8B62C-0C7C-495A-81E9-7846323CB2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243BA21-8890-4E80-99E1-F22CFDF3E70D}" type="datetimeFigureOut">
              <a:rPr lang="en-US" smtClean="0"/>
              <a:t>8/13/2017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B8B62C-0C7C-495A-81E9-7846323CB23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243BA21-8890-4E80-99E1-F22CFDF3E70D}" type="datetimeFigureOut">
              <a:rPr lang="en-US" smtClean="0"/>
              <a:t>8/13/2017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0B8B62C-0C7C-495A-81E9-7846323CB23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243BA21-8890-4E80-99E1-F22CFDF3E70D}" type="datetimeFigureOut">
              <a:rPr lang="en-US" smtClean="0"/>
              <a:t>8/13/2017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0B8B62C-0C7C-495A-81E9-7846323CB2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829761"/>
          </a:xfrm>
        </p:spPr>
        <p:txBody>
          <a:bodyPr/>
          <a:lstStyle/>
          <a:p>
            <a:r>
              <a:rPr lang="en-US" dirty="0" smtClean="0">
                <a:solidFill>
                  <a:srgbClr val="003399"/>
                </a:solidFill>
              </a:rPr>
              <a:t>The Church of Smyrna</a:t>
            </a:r>
            <a:endParaRPr lang="en-US" dirty="0">
              <a:solidFill>
                <a:srgbClr val="003399"/>
              </a:solidFill>
            </a:endParaRPr>
          </a:p>
        </p:txBody>
      </p:sp>
      <p:sp>
        <p:nvSpPr>
          <p:cNvPr id="3" name="Subtitle 2"/>
          <p:cNvSpPr>
            <a:spLocks noGrp="1"/>
          </p:cNvSpPr>
          <p:nvPr>
            <p:ph type="subTitle" idx="1"/>
          </p:nvPr>
        </p:nvSpPr>
        <p:spPr>
          <a:xfrm>
            <a:off x="1676400" y="3048001"/>
            <a:ext cx="6781800" cy="1905000"/>
          </a:xfrm>
        </p:spPr>
        <p:txBody>
          <a:bodyPr>
            <a:normAutofit fontScale="92500"/>
          </a:bodyPr>
          <a:lstStyle/>
          <a:p>
            <a:r>
              <a:rPr lang="en-US" sz="3500" b="1" dirty="0" smtClean="0">
                <a:solidFill>
                  <a:schemeClr val="accent1">
                    <a:lumMod val="75000"/>
                  </a:schemeClr>
                </a:solidFill>
              </a:rPr>
              <a:t>Lesson 6 in “When Are We Now?”</a:t>
            </a:r>
          </a:p>
          <a:p>
            <a:r>
              <a:rPr lang="en-US" sz="2600" dirty="0" smtClean="0"/>
              <a:t>The first of three studies in</a:t>
            </a:r>
          </a:p>
          <a:p>
            <a:r>
              <a:rPr lang="en-US" sz="2600" u="sng" dirty="0" smtClean="0"/>
              <a:t>The Revelation of Jesus Christ</a:t>
            </a:r>
            <a:endParaRPr lang="en-US" sz="2600" dirty="0"/>
          </a:p>
          <a:p>
            <a:r>
              <a:rPr lang="en-US" sz="2600" i="1" dirty="0" smtClean="0"/>
              <a:t>by Paige Ramsey</a:t>
            </a:r>
            <a:endParaRPr lang="en-US" sz="2600" dirty="0"/>
          </a:p>
        </p:txBody>
      </p:sp>
    </p:spTree>
    <p:extLst>
      <p:ext uri="{BB962C8B-B14F-4D97-AF65-F5344CB8AC3E}">
        <p14:creationId xmlns:p14="http://schemas.microsoft.com/office/powerpoint/2010/main" val="30918677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82000" cy="4995672"/>
          </a:xfrm>
        </p:spPr>
        <p:txBody>
          <a:bodyPr>
            <a:noAutofit/>
          </a:bodyPr>
          <a:lstStyle/>
          <a:p>
            <a:pPr marL="109728" indent="0">
              <a:lnSpc>
                <a:spcPct val="110000"/>
              </a:lnSpc>
              <a:buNone/>
            </a:pPr>
            <a:r>
              <a:rPr lang="en-US" sz="3600" b="1" dirty="0"/>
              <a:t>Luke, the author </a:t>
            </a:r>
            <a:r>
              <a:rPr lang="en-US" sz="3600" b="1" dirty="0" smtClean="0"/>
              <a:t>of </a:t>
            </a:r>
            <a:r>
              <a:rPr lang="en-US" sz="3600" b="1" dirty="0"/>
              <a:t>Luke and Acts, </a:t>
            </a:r>
            <a:r>
              <a:rPr lang="en-US" sz="3600" b="1" dirty="0" smtClean="0"/>
              <a:t>was </a:t>
            </a:r>
            <a:r>
              <a:rPr lang="en-US" sz="3600" b="1" dirty="0"/>
              <a:t>a physician. His writings manifest an intimate acquaintance with the technical language of the Greek medical schools of Asia Minor. For example, of the four gospel writers, only Dr. Luke referred to Jesus’ ordeal as “agony</a:t>
            </a:r>
            <a:r>
              <a:rPr lang="en-US" sz="3600" b="1" dirty="0" smtClean="0"/>
              <a:t>”.</a:t>
            </a:r>
            <a:endParaRPr lang="en-US" sz="3600" b="1" dirty="0"/>
          </a:p>
        </p:txBody>
      </p:sp>
      <p:sp>
        <p:nvSpPr>
          <p:cNvPr id="2" name="Title 1"/>
          <p:cNvSpPr>
            <a:spLocks noGrp="1"/>
          </p:cNvSpPr>
          <p:nvPr>
            <p:ph type="title"/>
          </p:nvPr>
        </p:nvSpPr>
        <p:spPr>
          <a:xfrm>
            <a:off x="533400" y="152400"/>
            <a:ext cx="8229600" cy="1173162"/>
          </a:xfrm>
        </p:spPr>
        <p:txBody>
          <a:bodyPr>
            <a:normAutofit fontScale="90000"/>
          </a:bodyPr>
          <a:lstStyle/>
          <a:p>
            <a:r>
              <a:rPr lang="en-US" sz="3600" dirty="0"/>
              <a:t>Quote from: Dave Miller, PhD in his book, </a:t>
            </a:r>
            <a:r>
              <a:rPr lang="en-US" sz="3600" i="1" dirty="0" err="1"/>
              <a:t>Hematidrosis</a:t>
            </a:r>
            <a:r>
              <a:rPr lang="en-US" sz="3600" dirty="0"/>
              <a:t>, </a:t>
            </a:r>
            <a:r>
              <a:rPr lang="en-US" sz="2700" dirty="0"/>
              <a:t>© 2010 Apologetics </a:t>
            </a:r>
            <a:r>
              <a:rPr lang="en-US" sz="2700" dirty="0" smtClean="0"/>
              <a:t>Press</a:t>
            </a:r>
            <a:endParaRPr lang="en-US" dirty="0"/>
          </a:p>
        </p:txBody>
      </p:sp>
    </p:spTree>
    <p:extLst>
      <p:ext uri="{BB962C8B-B14F-4D97-AF65-F5344CB8AC3E}">
        <p14:creationId xmlns:p14="http://schemas.microsoft.com/office/powerpoint/2010/main" val="40237230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534400" cy="5224272"/>
          </a:xfrm>
        </p:spPr>
        <p:txBody>
          <a:bodyPr>
            <a:noAutofit/>
          </a:bodyPr>
          <a:lstStyle/>
          <a:p>
            <a:pPr marL="109728" indent="0">
              <a:lnSpc>
                <a:spcPct val="110000"/>
              </a:lnSpc>
              <a:buNone/>
            </a:pPr>
            <a:r>
              <a:rPr lang="en-US" sz="3600" b="1" dirty="0" smtClean="0"/>
              <a:t>…we </a:t>
            </a:r>
            <a:r>
              <a:rPr lang="en-US" sz="3600" b="1" dirty="0"/>
              <a:t>learn during His prayer “his sweat was as it were great drops of blood falling down to the ground” </a:t>
            </a:r>
            <a:r>
              <a:rPr lang="en-US" sz="3200" dirty="0"/>
              <a:t>(Luke 22:44)</a:t>
            </a:r>
            <a:r>
              <a:rPr lang="en-US" sz="3600" b="1" dirty="0"/>
              <a:t>. Only Luke referred to Jesus’ sweat </a:t>
            </a:r>
            <a:r>
              <a:rPr lang="en-US" sz="3200" dirty="0"/>
              <a:t>(</a:t>
            </a:r>
            <a:r>
              <a:rPr lang="en-US" sz="3200" dirty="0" err="1"/>
              <a:t>idros</a:t>
            </a:r>
            <a:r>
              <a:rPr lang="en-US" sz="3200" dirty="0"/>
              <a:t>)</a:t>
            </a:r>
            <a:r>
              <a:rPr lang="en-US" sz="3600" b="1" dirty="0"/>
              <a:t>, a much used term in medical language, and only Luke referred to Jesus’ sweat as consisting of great drops of </a:t>
            </a:r>
            <a:r>
              <a:rPr lang="en-US" sz="3600" b="1" dirty="0" smtClean="0"/>
              <a:t>blood</a:t>
            </a:r>
            <a:endParaRPr lang="en-US" sz="3600" b="1" dirty="0"/>
          </a:p>
        </p:txBody>
      </p:sp>
      <p:sp>
        <p:nvSpPr>
          <p:cNvPr id="2" name="Title 1"/>
          <p:cNvSpPr>
            <a:spLocks noGrp="1"/>
          </p:cNvSpPr>
          <p:nvPr>
            <p:ph type="title"/>
          </p:nvPr>
        </p:nvSpPr>
        <p:spPr>
          <a:xfrm>
            <a:off x="533400" y="152400"/>
            <a:ext cx="8229600" cy="1173162"/>
          </a:xfrm>
        </p:spPr>
        <p:txBody>
          <a:bodyPr>
            <a:normAutofit fontScale="90000"/>
          </a:bodyPr>
          <a:lstStyle/>
          <a:p>
            <a:r>
              <a:rPr lang="en-US" sz="3600" dirty="0"/>
              <a:t>Quote from: Dave Miller, PhD in his book, </a:t>
            </a:r>
            <a:r>
              <a:rPr lang="en-US" sz="3600" i="1" dirty="0" err="1"/>
              <a:t>Hematidrosis</a:t>
            </a:r>
            <a:r>
              <a:rPr lang="en-US" sz="3600" dirty="0"/>
              <a:t>, </a:t>
            </a:r>
            <a:r>
              <a:rPr lang="en-US" sz="2700" dirty="0"/>
              <a:t>© 2010 Apologetics </a:t>
            </a:r>
            <a:r>
              <a:rPr lang="en-US" sz="2700" dirty="0" smtClean="0"/>
              <a:t>Press</a:t>
            </a:r>
            <a:endParaRPr lang="en-US" dirty="0"/>
          </a:p>
        </p:txBody>
      </p:sp>
    </p:spTree>
    <p:extLst>
      <p:ext uri="{BB962C8B-B14F-4D97-AF65-F5344CB8AC3E}">
        <p14:creationId xmlns:p14="http://schemas.microsoft.com/office/powerpoint/2010/main" val="126921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534400" cy="5105400"/>
          </a:xfrm>
        </p:spPr>
        <p:txBody>
          <a:bodyPr>
            <a:noAutofit/>
          </a:bodyPr>
          <a:lstStyle/>
          <a:p>
            <a:pPr marL="109728" indent="0">
              <a:lnSpc>
                <a:spcPct val="120000"/>
              </a:lnSpc>
              <a:buNone/>
            </a:pPr>
            <a:r>
              <a:rPr lang="en-US" sz="3200" dirty="0"/>
              <a:t>(</a:t>
            </a:r>
            <a:r>
              <a:rPr lang="en-US" sz="3200" dirty="0" err="1"/>
              <a:t>thromboi</a:t>
            </a:r>
            <a:r>
              <a:rPr lang="en-US" sz="3200" dirty="0"/>
              <a:t> </a:t>
            </a:r>
            <a:r>
              <a:rPr lang="en-US" sz="3200" dirty="0" err="1"/>
              <a:t>haimatos</a:t>
            </a:r>
            <a:r>
              <a:rPr lang="en-US" sz="3200" dirty="0"/>
              <a:t>)—</a:t>
            </a:r>
            <a:r>
              <a:rPr lang="en-US" sz="3600" b="1" dirty="0"/>
              <a:t>a medical condition alluded to by both Aristotle and Theophrastus </a:t>
            </a:r>
            <a:r>
              <a:rPr lang="en-US" sz="3200" dirty="0"/>
              <a:t>(Hobart, 1882, pp. 80-84)</a:t>
            </a:r>
            <a:r>
              <a:rPr lang="en-US" sz="3600" b="1" dirty="0"/>
              <a:t>. The Greek term </a:t>
            </a:r>
            <a:r>
              <a:rPr lang="en-US" sz="3600" b="1" u="sng" dirty="0" err="1"/>
              <a:t>thromboi</a:t>
            </a:r>
            <a:r>
              <a:rPr lang="en-US" sz="3600" b="1" dirty="0"/>
              <a:t> </a:t>
            </a:r>
            <a:r>
              <a:rPr lang="en-US" sz="3200" dirty="0"/>
              <a:t>(from which we get thrombus, thrombin, et al.)</a:t>
            </a:r>
            <a:r>
              <a:rPr lang="en-US" sz="3600" b="1" dirty="0"/>
              <a:t> refers to clots of blood </a:t>
            </a:r>
            <a:r>
              <a:rPr lang="en-US" sz="3200" spc="-100" dirty="0"/>
              <a:t>(Nicoll, </a:t>
            </a:r>
            <a:r>
              <a:rPr lang="en-US" sz="3200" spc="-100" dirty="0" err="1"/>
              <a:t>n.d.</a:t>
            </a:r>
            <a:r>
              <a:rPr lang="en-US" sz="3200" spc="-100" dirty="0"/>
              <a:t>, 1:631; Vincent, 1887, 1:425)</a:t>
            </a:r>
            <a:r>
              <a:rPr lang="en-US" sz="3600" b="1" dirty="0"/>
              <a:t>. </a:t>
            </a:r>
          </a:p>
        </p:txBody>
      </p:sp>
      <p:sp>
        <p:nvSpPr>
          <p:cNvPr id="2" name="Title 1"/>
          <p:cNvSpPr>
            <a:spLocks noGrp="1"/>
          </p:cNvSpPr>
          <p:nvPr>
            <p:ph type="title"/>
          </p:nvPr>
        </p:nvSpPr>
        <p:spPr>
          <a:xfrm>
            <a:off x="533400" y="152400"/>
            <a:ext cx="8229600" cy="1173162"/>
          </a:xfrm>
        </p:spPr>
        <p:txBody>
          <a:bodyPr>
            <a:normAutofit fontScale="90000"/>
          </a:bodyPr>
          <a:lstStyle/>
          <a:p>
            <a:r>
              <a:rPr lang="en-US" sz="3600" dirty="0"/>
              <a:t>Quote from: Dave Miller, PhD in his book, </a:t>
            </a:r>
            <a:r>
              <a:rPr lang="en-US" sz="3600" i="1" dirty="0" err="1"/>
              <a:t>Hematidrosis</a:t>
            </a:r>
            <a:r>
              <a:rPr lang="en-US" sz="3600" dirty="0"/>
              <a:t>, </a:t>
            </a:r>
            <a:r>
              <a:rPr lang="en-US" sz="2700" dirty="0"/>
              <a:t>© 2010 Apologetics </a:t>
            </a:r>
            <a:r>
              <a:rPr lang="en-US" sz="2700" dirty="0" smtClean="0"/>
              <a:t>Press</a:t>
            </a:r>
            <a:endParaRPr lang="en-US" dirty="0"/>
          </a:p>
        </p:txBody>
      </p:sp>
    </p:spTree>
    <p:extLst>
      <p:ext uri="{BB962C8B-B14F-4D97-AF65-F5344CB8AC3E}">
        <p14:creationId xmlns:p14="http://schemas.microsoft.com/office/powerpoint/2010/main" val="131908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5181600"/>
          </a:xfrm>
        </p:spPr>
        <p:txBody>
          <a:bodyPr>
            <a:noAutofit/>
          </a:bodyPr>
          <a:lstStyle/>
          <a:p>
            <a:pPr marL="109728" indent="0">
              <a:lnSpc>
                <a:spcPct val="120000"/>
              </a:lnSpc>
              <a:buNone/>
            </a:pPr>
            <a:r>
              <a:rPr lang="en-US" sz="3600" b="1" dirty="0"/>
              <a:t>Bible scholar Richard </a:t>
            </a:r>
            <a:r>
              <a:rPr lang="en-US" sz="3600" b="1" dirty="0" err="1"/>
              <a:t>Lenski</a:t>
            </a:r>
            <a:r>
              <a:rPr lang="en-US" sz="3600" b="1" dirty="0"/>
              <a:t> commented on the use of this term: “‘As clots,’ </a:t>
            </a:r>
            <a:r>
              <a:rPr lang="en-US" sz="3600" b="1" dirty="0" err="1"/>
              <a:t>thromboi</a:t>
            </a:r>
            <a:r>
              <a:rPr lang="en-US" sz="3600" b="1" dirty="0"/>
              <a:t>, means that the blood mingled with the sweat and thickened the globules so that they fell to the ground in little clots and did not merely stain the skin” </a:t>
            </a:r>
            <a:r>
              <a:rPr lang="en-US" sz="3200" spc="-100" dirty="0"/>
              <a:t>(1961, p. 1077)</a:t>
            </a:r>
            <a:r>
              <a:rPr lang="en-US" sz="3600" b="1" dirty="0"/>
              <a:t>.</a:t>
            </a:r>
          </a:p>
        </p:txBody>
      </p:sp>
      <p:sp>
        <p:nvSpPr>
          <p:cNvPr id="2" name="Title 1"/>
          <p:cNvSpPr>
            <a:spLocks noGrp="1"/>
          </p:cNvSpPr>
          <p:nvPr>
            <p:ph type="title"/>
          </p:nvPr>
        </p:nvSpPr>
        <p:spPr>
          <a:xfrm>
            <a:off x="533400" y="152400"/>
            <a:ext cx="8229600" cy="1173162"/>
          </a:xfrm>
        </p:spPr>
        <p:txBody>
          <a:bodyPr>
            <a:normAutofit fontScale="90000"/>
          </a:bodyPr>
          <a:lstStyle/>
          <a:p>
            <a:r>
              <a:rPr lang="en-US" sz="3600" dirty="0"/>
              <a:t>Quote from: Dave Miller, PhD in his book, </a:t>
            </a:r>
            <a:r>
              <a:rPr lang="en-US" sz="3600" i="1" dirty="0" err="1"/>
              <a:t>Hematidrosis</a:t>
            </a:r>
            <a:r>
              <a:rPr lang="en-US" sz="3600" dirty="0"/>
              <a:t>, </a:t>
            </a:r>
            <a:r>
              <a:rPr lang="en-US" sz="2700" dirty="0"/>
              <a:t>© 2010 Apologetics </a:t>
            </a:r>
            <a:r>
              <a:rPr lang="en-US" sz="2700" dirty="0" smtClean="0"/>
              <a:t>Press</a:t>
            </a:r>
            <a:endParaRPr lang="en-US" dirty="0"/>
          </a:p>
        </p:txBody>
      </p:sp>
    </p:spTree>
    <p:extLst>
      <p:ext uri="{BB962C8B-B14F-4D97-AF65-F5344CB8AC3E}">
        <p14:creationId xmlns:p14="http://schemas.microsoft.com/office/powerpoint/2010/main" val="303674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829761"/>
          </a:xfrm>
        </p:spPr>
        <p:txBody>
          <a:bodyPr/>
          <a:lstStyle/>
          <a:p>
            <a:r>
              <a:rPr lang="en-US" dirty="0" smtClean="0">
                <a:solidFill>
                  <a:srgbClr val="003399"/>
                </a:solidFill>
              </a:rPr>
              <a:t>The Church of Smyrna</a:t>
            </a:r>
            <a:endParaRPr lang="en-US" dirty="0">
              <a:solidFill>
                <a:srgbClr val="003399"/>
              </a:solidFill>
            </a:endParaRPr>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963" y="0"/>
            <a:ext cx="5164074" cy="6858000"/>
          </a:xfrm>
          <a:prstGeom prst="rect">
            <a:avLst/>
          </a:prstGeom>
        </p:spPr>
      </p:pic>
      <p:grpSp>
        <p:nvGrpSpPr>
          <p:cNvPr id="8" name="Group 7"/>
          <p:cNvGrpSpPr/>
          <p:nvPr/>
        </p:nvGrpSpPr>
        <p:grpSpPr>
          <a:xfrm>
            <a:off x="0" y="18143"/>
            <a:ext cx="9144000" cy="6858000"/>
            <a:chOff x="0" y="0"/>
            <a:chExt cx="9144000" cy="685800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514600" y="4800600"/>
              <a:ext cx="4038600" cy="1323439"/>
            </a:xfrm>
            <a:prstGeom prst="rect">
              <a:avLst/>
            </a:prstGeom>
            <a:noFill/>
          </p:spPr>
          <p:txBody>
            <a:bodyPr wrap="square" rtlCol="0">
              <a:spAutoFit/>
            </a:bodyPr>
            <a:lstStyle/>
            <a:p>
              <a:pPr algn="ctr"/>
              <a:r>
                <a:rPr lang="en-US" sz="4000" b="1" dirty="0" smtClean="0">
                  <a:solidFill>
                    <a:schemeClr val="bg1"/>
                  </a:solidFill>
                  <a:effectLst>
                    <a:outerShdw blurRad="50800" dist="50800" dir="8100000" algn="tr" rotWithShape="0">
                      <a:prstClr val="black"/>
                    </a:outerShdw>
                  </a:effectLst>
                </a:rPr>
                <a:t>Temple of Artemis</a:t>
              </a:r>
              <a:endParaRPr lang="en-US" sz="4000" b="1" dirty="0">
                <a:solidFill>
                  <a:schemeClr val="bg1"/>
                </a:solidFill>
                <a:effectLst>
                  <a:outerShdw blurRad="50800" dist="50800" dir="8100000" algn="tr" rotWithShape="0">
                    <a:prstClr val="black"/>
                  </a:outerShdw>
                </a:effectLst>
              </a:endParaRPr>
            </a:p>
          </p:txBody>
        </p:sp>
      </p:grpSp>
      <p:grpSp>
        <p:nvGrpSpPr>
          <p:cNvPr id="11" name="Group 10"/>
          <p:cNvGrpSpPr/>
          <p:nvPr/>
        </p:nvGrpSpPr>
        <p:grpSpPr>
          <a:xfrm>
            <a:off x="0" y="29029"/>
            <a:ext cx="9144000" cy="6858000"/>
            <a:chOff x="0" y="0"/>
            <a:chExt cx="9144000" cy="685800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685800" y="457200"/>
              <a:ext cx="3200400" cy="1323439"/>
            </a:xfrm>
            <a:prstGeom prst="rect">
              <a:avLst/>
            </a:prstGeom>
            <a:noFill/>
          </p:spPr>
          <p:txBody>
            <a:bodyPr wrap="square" rtlCol="0">
              <a:spAutoFit/>
            </a:bodyPr>
            <a:lstStyle/>
            <a:p>
              <a:pPr algn="ctr"/>
              <a:r>
                <a:rPr lang="en-US" sz="4000" b="1" dirty="0" smtClean="0">
                  <a:solidFill>
                    <a:schemeClr val="bg1"/>
                  </a:solidFill>
                  <a:effectLst>
                    <a:outerShdw blurRad="50800" dist="38100" dir="8100000" algn="tr" rotWithShape="0">
                      <a:prstClr val="black"/>
                    </a:outerShdw>
                  </a:effectLst>
                </a:rPr>
                <a:t>City of Izmir</a:t>
              </a:r>
              <a:endParaRPr lang="en-US" sz="4000" b="1" dirty="0">
                <a:solidFill>
                  <a:schemeClr val="bg1"/>
                </a:solidFill>
                <a:effectLst>
                  <a:outerShdw blurRad="50800" dist="38100" dir="8100000" algn="tr" rotWithShape="0">
                    <a:prstClr val="black"/>
                  </a:outerShdw>
                </a:effectLst>
              </a:endParaRPr>
            </a:p>
          </p:txBody>
        </p:sp>
      </p:grpSp>
    </p:spTree>
    <p:extLst>
      <p:ext uri="{BB962C8B-B14F-4D97-AF65-F5344CB8AC3E}">
        <p14:creationId xmlns:p14="http://schemas.microsoft.com/office/powerpoint/2010/main" val="13059465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pPr marL="109728" indent="0">
              <a:buNone/>
            </a:pPr>
            <a:endParaRPr lang="en-US" sz="3200" b="1" dirty="0"/>
          </a:p>
        </p:txBody>
      </p:sp>
      <p:sp>
        <p:nvSpPr>
          <p:cNvPr id="2" name="TextBox 1"/>
          <p:cNvSpPr txBox="1"/>
          <p:nvPr/>
        </p:nvSpPr>
        <p:spPr>
          <a:xfrm>
            <a:off x="1066800" y="533400"/>
            <a:ext cx="7010400" cy="5632311"/>
          </a:xfrm>
          <a:prstGeom prst="rect">
            <a:avLst/>
          </a:prstGeom>
          <a:solidFill>
            <a:schemeClr val="accent1">
              <a:lumMod val="20000"/>
              <a:lumOff val="80000"/>
            </a:schemeClr>
          </a:solidFill>
        </p:spPr>
        <p:txBody>
          <a:bodyPr wrap="square" rtlCol="0">
            <a:spAutoFit/>
          </a:bodyPr>
          <a:lstStyle/>
          <a:p>
            <a:pPr marL="109728" lvl="0" algn="ctr">
              <a:spcBef>
                <a:spcPts val="400"/>
              </a:spcBef>
              <a:buClr>
                <a:srgbClr val="7FD13B"/>
              </a:buClr>
              <a:buSzPct val="68000"/>
            </a:pPr>
            <a:r>
              <a:rPr lang="en-US" sz="3600" b="1" dirty="0">
                <a:solidFill>
                  <a:prstClr val="black"/>
                </a:solidFill>
              </a:rPr>
              <a:t>The Christians at Smyrna were crushed for their devotion to Christ. As a result, the church throughout the age has drawn strength and comfort to face brutal persecution, and the world smelled the desirable fragrance of God’s amazing grace!!</a:t>
            </a:r>
          </a:p>
        </p:txBody>
      </p:sp>
    </p:spTree>
    <p:extLst>
      <p:ext uri="{BB962C8B-B14F-4D97-AF65-F5344CB8AC3E}">
        <p14:creationId xmlns:p14="http://schemas.microsoft.com/office/powerpoint/2010/main" val="3708604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rmAutofit/>
          </a:bodyPr>
          <a:lstStyle/>
          <a:p>
            <a:pPr marL="109728" indent="0">
              <a:buNone/>
            </a:pPr>
            <a:r>
              <a:rPr lang="en-US" sz="3600" b="1" i="1" dirty="0"/>
              <a:t>I know your works</a:t>
            </a:r>
            <a:r>
              <a:rPr lang="en-US" sz="3600" dirty="0"/>
              <a:t> </a:t>
            </a:r>
            <a:r>
              <a:rPr lang="en-US" sz="3600" dirty="0" smtClean="0"/>
              <a:t>–</a:t>
            </a:r>
          </a:p>
          <a:p>
            <a:pPr marL="109728" indent="0">
              <a:buNone/>
            </a:pPr>
            <a:endParaRPr lang="en-US" sz="3600" dirty="0" smtClean="0"/>
          </a:p>
          <a:p>
            <a:pPr marL="109728" indent="0">
              <a:buNone/>
            </a:pPr>
            <a:r>
              <a:rPr lang="en-US" sz="3600" b="1" dirty="0" smtClean="0"/>
              <a:t>Just </a:t>
            </a:r>
            <a:r>
              <a:rPr lang="en-US" sz="3600" b="1" dirty="0"/>
              <a:t>as in Ephesus, God knew the energetic works done in the church of Smyrna. They were diligent to do the work that God had ordained them to do, and He was delighted in their focus</a:t>
            </a:r>
            <a:r>
              <a:rPr lang="en-US" sz="3600" b="1" dirty="0" smtClean="0"/>
              <a:t>.</a:t>
            </a:r>
            <a:endParaRPr lang="en-US" sz="3600" b="1" dirty="0"/>
          </a:p>
        </p:txBody>
      </p:sp>
      <p:sp>
        <p:nvSpPr>
          <p:cNvPr id="2" name="Title 1"/>
          <p:cNvSpPr>
            <a:spLocks noGrp="1"/>
          </p:cNvSpPr>
          <p:nvPr>
            <p:ph type="title"/>
          </p:nvPr>
        </p:nvSpPr>
        <p:spPr/>
        <p:txBody>
          <a:bodyPr>
            <a:normAutofit/>
          </a:bodyPr>
          <a:lstStyle/>
          <a:p>
            <a:r>
              <a:rPr lang="en-US" dirty="0">
                <a:effectLst/>
              </a:rPr>
              <a:t>The Commendation – </a:t>
            </a:r>
            <a:r>
              <a:rPr lang="en-US" sz="3200" dirty="0">
                <a:effectLst/>
              </a:rPr>
              <a:t>verse </a:t>
            </a:r>
            <a:r>
              <a:rPr lang="en-US" sz="3200" dirty="0" smtClean="0">
                <a:effectLst/>
              </a:rPr>
              <a:t>9</a:t>
            </a:r>
            <a:endParaRPr lang="en-US" sz="3200" dirty="0"/>
          </a:p>
        </p:txBody>
      </p:sp>
    </p:spTree>
    <p:extLst>
      <p:ext uri="{BB962C8B-B14F-4D97-AF65-F5344CB8AC3E}">
        <p14:creationId xmlns:p14="http://schemas.microsoft.com/office/powerpoint/2010/main" val="6044845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rmAutofit/>
          </a:bodyPr>
          <a:lstStyle/>
          <a:p>
            <a:pPr marL="109728" indent="0">
              <a:buNone/>
            </a:pPr>
            <a:r>
              <a:rPr lang="en-US" sz="3600" b="1" i="1" dirty="0"/>
              <a:t>I</a:t>
            </a:r>
            <a:r>
              <a:rPr lang="en-US" sz="3600" b="1" i="1" dirty="0" smtClean="0"/>
              <a:t> </a:t>
            </a:r>
            <a:r>
              <a:rPr lang="en-US" sz="3600" b="1" i="1" dirty="0"/>
              <a:t>know your tribulation</a:t>
            </a:r>
            <a:r>
              <a:rPr lang="en-US" sz="3600" dirty="0"/>
              <a:t> – </a:t>
            </a:r>
            <a:endParaRPr lang="en-US" sz="3600" dirty="0" smtClean="0"/>
          </a:p>
          <a:p>
            <a:pPr marL="109728" indent="0">
              <a:buNone/>
            </a:pPr>
            <a:endParaRPr lang="en-US" sz="3600" b="1" dirty="0" smtClean="0"/>
          </a:p>
          <a:p>
            <a:pPr marL="109728" indent="0">
              <a:buNone/>
            </a:pPr>
            <a:r>
              <a:rPr lang="en-US" sz="3600" b="1" dirty="0" smtClean="0"/>
              <a:t>Our </a:t>
            </a:r>
            <a:r>
              <a:rPr lang="en-US" sz="3600" b="1" dirty="0"/>
              <a:t>Lord saw the hardships facing those who claimed His name in Smyrna</a:t>
            </a:r>
            <a:r>
              <a:rPr lang="en-US" sz="3600" b="1" dirty="0" smtClean="0"/>
              <a:t>. He saw their persecution. He saw the torture. </a:t>
            </a:r>
            <a:endParaRPr lang="en-US" sz="3600" b="1" dirty="0"/>
          </a:p>
        </p:txBody>
      </p:sp>
      <p:sp>
        <p:nvSpPr>
          <p:cNvPr id="2" name="Title 1"/>
          <p:cNvSpPr>
            <a:spLocks noGrp="1"/>
          </p:cNvSpPr>
          <p:nvPr>
            <p:ph type="title"/>
          </p:nvPr>
        </p:nvSpPr>
        <p:spPr/>
        <p:txBody>
          <a:bodyPr>
            <a:normAutofit/>
          </a:bodyPr>
          <a:lstStyle/>
          <a:p>
            <a:r>
              <a:rPr lang="en-US" sz="4400" dirty="0">
                <a:effectLst/>
              </a:rPr>
              <a:t>The Commendation – </a:t>
            </a:r>
            <a:r>
              <a:rPr lang="en-US" sz="3200" dirty="0">
                <a:effectLst/>
              </a:rPr>
              <a:t>verse </a:t>
            </a:r>
            <a:r>
              <a:rPr lang="en-US" sz="3200" dirty="0" smtClean="0">
                <a:effectLst/>
              </a:rPr>
              <a:t>9</a:t>
            </a:r>
            <a:endParaRPr lang="en-US" sz="3200" dirty="0"/>
          </a:p>
        </p:txBody>
      </p:sp>
      <p:sp>
        <p:nvSpPr>
          <p:cNvPr id="4" name="TextBox 3"/>
          <p:cNvSpPr txBox="1"/>
          <p:nvPr/>
        </p:nvSpPr>
        <p:spPr>
          <a:xfrm>
            <a:off x="743857" y="1219200"/>
            <a:ext cx="7543800" cy="5078313"/>
          </a:xfrm>
          <a:prstGeom prst="rect">
            <a:avLst/>
          </a:prstGeom>
          <a:solidFill>
            <a:schemeClr val="bg1"/>
          </a:solidFill>
        </p:spPr>
        <p:txBody>
          <a:bodyPr wrap="square" rtlCol="0">
            <a:spAutoFit/>
          </a:bodyPr>
          <a:lstStyle/>
          <a:p>
            <a:pPr marL="109728" indent="0">
              <a:buNone/>
            </a:pPr>
            <a:r>
              <a:rPr lang="en-US" sz="3600" b="1" dirty="0" smtClean="0"/>
              <a:t>He sees our hardships as well. He does not overlook the difficulties we face in our society, in our government, in our homes, or in our church. He sees – He knows. It is a comfort to know that God knows. We can be at peace because God knows.</a:t>
            </a:r>
            <a:endParaRPr lang="en-US" sz="3600" b="1" dirty="0"/>
          </a:p>
        </p:txBody>
      </p:sp>
    </p:spTree>
    <p:extLst>
      <p:ext uri="{BB962C8B-B14F-4D97-AF65-F5344CB8AC3E}">
        <p14:creationId xmlns:p14="http://schemas.microsoft.com/office/powerpoint/2010/main" val="4260196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5334000"/>
          </a:xfrm>
        </p:spPr>
        <p:txBody>
          <a:bodyPr>
            <a:noAutofit/>
          </a:bodyPr>
          <a:lstStyle/>
          <a:p>
            <a:pPr marL="109728" indent="0">
              <a:buNone/>
            </a:pPr>
            <a:r>
              <a:rPr lang="en-US" sz="3600" b="1" i="1" dirty="0"/>
              <a:t>I know your poverty (but you are rich)</a:t>
            </a:r>
            <a:r>
              <a:rPr lang="en-US" sz="3600" dirty="0"/>
              <a:t> </a:t>
            </a:r>
            <a:endParaRPr lang="en-US" sz="3600" dirty="0" smtClean="0"/>
          </a:p>
          <a:p>
            <a:pPr marL="109728" indent="0">
              <a:buNone/>
            </a:pPr>
            <a:endParaRPr lang="en-US" sz="1400" dirty="0" smtClean="0"/>
          </a:p>
          <a:p>
            <a:pPr marL="109728" indent="0">
              <a:lnSpc>
                <a:spcPct val="150000"/>
              </a:lnSpc>
              <a:buNone/>
            </a:pPr>
            <a:r>
              <a:rPr lang="en-US" sz="3600" b="1" dirty="0" smtClean="0"/>
              <a:t>The </a:t>
            </a:r>
            <a:r>
              <a:rPr lang="en-US" sz="3600" b="1" dirty="0"/>
              <a:t>Christians in Smyrna </a:t>
            </a:r>
            <a:r>
              <a:rPr lang="en-US" sz="3600" b="1" dirty="0" smtClean="0"/>
              <a:t>were</a:t>
            </a:r>
          </a:p>
          <a:p>
            <a:pPr marL="109728" indent="0">
              <a:lnSpc>
                <a:spcPct val="150000"/>
              </a:lnSpc>
              <a:buNone/>
            </a:pPr>
            <a:r>
              <a:rPr lang="en-US" sz="3600" b="1" dirty="0"/>
              <a:t>	</a:t>
            </a:r>
            <a:r>
              <a:rPr lang="en-US" sz="3600" b="1" dirty="0" smtClean="0"/>
              <a:t>not materially wealthy</a:t>
            </a:r>
          </a:p>
          <a:p>
            <a:pPr marL="109728" indent="0">
              <a:lnSpc>
                <a:spcPct val="150000"/>
              </a:lnSpc>
              <a:buNone/>
            </a:pPr>
            <a:r>
              <a:rPr lang="en-US" sz="3600" b="1" dirty="0"/>
              <a:t>	</a:t>
            </a:r>
            <a:r>
              <a:rPr lang="en-US" sz="3600" b="1" dirty="0" smtClean="0"/>
              <a:t>not in high society</a:t>
            </a:r>
          </a:p>
          <a:p>
            <a:pPr marL="109728" indent="0">
              <a:lnSpc>
                <a:spcPct val="150000"/>
              </a:lnSpc>
              <a:buNone/>
            </a:pPr>
            <a:r>
              <a:rPr lang="en-US" sz="3600" b="1" dirty="0" smtClean="0"/>
              <a:t>	couldn’t </a:t>
            </a:r>
            <a:r>
              <a:rPr lang="en-US" sz="3600" b="1" dirty="0"/>
              <a:t>afford a </a:t>
            </a:r>
            <a:r>
              <a:rPr lang="en-US" sz="3600" b="1" dirty="0" smtClean="0"/>
              <a:t>beautiful edifice</a:t>
            </a:r>
            <a:endParaRPr lang="en-US" sz="3600" b="1" dirty="0"/>
          </a:p>
        </p:txBody>
      </p:sp>
      <p:sp>
        <p:nvSpPr>
          <p:cNvPr id="2" name="Title 1"/>
          <p:cNvSpPr>
            <a:spLocks noGrp="1"/>
          </p:cNvSpPr>
          <p:nvPr>
            <p:ph type="title"/>
          </p:nvPr>
        </p:nvSpPr>
        <p:spPr/>
        <p:txBody>
          <a:bodyPr>
            <a:normAutofit/>
          </a:bodyPr>
          <a:lstStyle/>
          <a:p>
            <a:r>
              <a:rPr lang="en-US" sz="4400" dirty="0">
                <a:effectLst/>
                <a:latin typeface="+mn-lt"/>
                <a:cs typeface="Calibri" panose="020F0502020204030204" pitchFamily="34" charset="0"/>
              </a:rPr>
              <a:t>The Commendation </a:t>
            </a:r>
            <a:r>
              <a:rPr lang="en-US" dirty="0">
                <a:effectLst/>
                <a:latin typeface="+mn-lt"/>
                <a:cs typeface="Calibri" panose="020F0502020204030204" pitchFamily="34" charset="0"/>
              </a:rPr>
              <a:t>– </a:t>
            </a:r>
            <a:r>
              <a:rPr lang="en-US" sz="3200" dirty="0">
                <a:effectLst/>
                <a:latin typeface="+mn-lt"/>
                <a:cs typeface="Calibri" panose="020F0502020204030204" pitchFamily="34" charset="0"/>
              </a:rPr>
              <a:t>verse </a:t>
            </a:r>
            <a:r>
              <a:rPr lang="en-US" sz="3200" dirty="0" smtClean="0">
                <a:effectLst/>
                <a:latin typeface="+mn-lt"/>
                <a:cs typeface="Calibri" panose="020F0502020204030204" pitchFamily="34" charset="0"/>
              </a:rPr>
              <a:t>9</a:t>
            </a:r>
            <a:endParaRPr lang="en-US" sz="3200" dirty="0">
              <a:latin typeface="+mn-lt"/>
              <a:cs typeface="Calibri" panose="020F0502020204030204" pitchFamily="34" charset="0"/>
            </a:endParaRPr>
          </a:p>
        </p:txBody>
      </p:sp>
    </p:spTree>
    <p:extLst>
      <p:ext uri="{BB962C8B-B14F-4D97-AF65-F5344CB8AC3E}">
        <p14:creationId xmlns:p14="http://schemas.microsoft.com/office/powerpoint/2010/main" val="82591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1200"/>
            <a:ext cx="7467600" cy="4724400"/>
          </a:xfrm>
        </p:spPr>
        <p:txBody>
          <a:bodyPr>
            <a:normAutofit/>
          </a:bodyPr>
          <a:lstStyle/>
          <a:p>
            <a:pPr marL="109728" indent="0">
              <a:buNone/>
            </a:pPr>
            <a:r>
              <a:rPr lang="en-US" sz="3600" b="1" dirty="0" smtClean="0"/>
              <a:t>They </a:t>
            </a:r>
            <a:r>
              <a:rPr lang="en-US" sz="3600" b="1" dirty="0"/>
              <a:t>couldn’t afford to take off work to get things done at the church. They couldn’t afford education. They had pressing bills at home.</a:t>
            </a:r>
          </a:p>
        </p:txBody>
      </p:sp>
      <p:sp>
        <p:nvSpPr>
          <p:cNvPr id="2" name="Title 1"/>
          <p:cNvSpPr>
            <a:spLocks noGrp="1"/>
          </p:cNvSpPr>
          <p:nvPr>
            <p:ph type="title"/>
          </p:nvPr>
        </p:nvSpPr>
        <p:spPr/>
        <p:txBody>
          <a:bodyPr>
            <a:normAutofit/>
          </a:bodyPr>
          <a:lstStyle/>
          <a:p>
            <a:r>
              <a:rPr lang="en-US" sz="4400" dirty="0">
                <a:effectLst/>
                <a:latin typeface="+mn-lt"/>
                <a:cs typeface="Calibri" panose="020F0502020204030204" pitchFamily="34" charset="0"/>
              </a:rPr>
              <a:t>The Commendation </a:t>
            </a:r>
            <a:r>
              <a:rPr lang="en-US" dirty="0">
                <a:effectLst/>
                <a:latin typeface="+mn-lt"/>
                <a:cs typeface="Calibri" panose="020F0502020204030204" pitchFamily="34" charset="0"/>
              </a:rPr>
              <a:t>– </a:t>
            </a:r>
            <a:r>
              <a:rPr lang="en-US" sz="3200" dirty="0">
                <a:effectLst/>
                <a:latin typeface="+mn-lt"/>
                <a:cs typeface="Calibri" panose="020F0502020204030204" pitchFamily="34" charset="0"/>
              </a:rPr>
              <a:t>verse </a:t>
            </a:r>
            <a:r>
              <a:rPr lang="en-US" sz="3200" dirty="0" smtClean="0">
                <a:effectLst/>
                <a:latin typeface="+mn-lt"/>
                <a:cs typeface="Calibri" panose="020F0502020204030204" pitchFamily="34" charset="0"/>
              </a:rPr>
              <a:t>9</a:t>
            </a:r>
            <a:endParaRPr lang="en-US" sz="3200" dirty="0">
              <a:latin typeface="+mn-lt"/>
              <a:cs typeface="Calibri" panose="020F0502020204030204" pitchFamily="34" charset="0"/>
            </a:endParaRPr>
          </a:p>
        </p:txBody>
      </p:sp>
      <p:sp>
        <p:nvSpPr>
          <p:cNvPr id="4" name="TextBox 3"/>
          <p:cNvSpPr txBox="1"/>
          <p:nvPr/>
        </p:nvSpPr>
        <p:spPr>
          <a:xfrm>
            <a:off x="685800" y="392146"/>
            <a:ext cx="7772400" cy="5078313"/>
          </a:xfrm>
          <a:prstGeom prst="rect">
            <a:avLst/>
          </a:prstGeom>
          <a:solidFill>
            <a:schemeClr val="accent2">
              <a:lumMod val="20000"/>
              <a:lumOff val="80000"/>
            </a:schemeClr>
          </a:solidFill>
        </p:spPr>
        <p:txBody>
          <a:bodyPr wrap="square" rtlCol="0">
            <a:spAutoFit/>
          </a:bodyPr>
          <a:lstStyle/>
          <a:p>
            <a:pPr marL="109728" indent="0" algn="ctr">
              <a:buNone/>
            </a:pPr>
            <a:endParaRPr lang="en-US" sz="3600" b="1" dirty="0" smtClean="0"/>
          </a:p>
          <a:p>
            <a:pPr marL="109728" indent="0" algn="ctr">
              <a:buNone/>
            </a:pPr>
            <a:r>
              <a:rPr lang="en-US" sz="3600" b="1" dirty="0" smtClean="0"/>
              <a:t>Poverty </a:t>
            </a:r>
            <a:r>
              <a:rPr lang="en-US" sz="3600" b="1" dirty="0"/>
              <a:t>presents its own bundle of dilemmas that includes feelings of insignificance, inferiority, and </a:t>
            </a:r>
            <a:r>
              <a:rPr lang="en-US" sz="3600" b="1" dirty="0" smtClean="0"/>
              <a:t>depression.</a:t>
            </a:r>
          </a:p>
          <a:p>
            <a:pPr marL="109728" indent="0" algn="ctr">
              <a:buNone/>
            </a:pPr>
            <a:r>
              <a:rPr lang="en-US" sz="3600" b="1" dirty="0" smtClean="0"/>
              <a:t>Life </a:t>
            </a:r>
            <a:r>
              <a:rPr lang="en-US" sz="3600" b="1" dirty="0"/>
              <a:t>wasn’t easy for the Christians in </a:t>
            </a:r>
            <a:r>
              <a:rPr lang="en-US" sz="3600" b="1" dirty="0" smtClean="0"/>
              <a:t>Smyrna.</a:t>
            </a:r>
          </a:p>
          <a:p>
            <a:pPr marL="109728" indent="0" algn="ctr">
              <a:buNone/>
            </a:pPr>
            <a:r>
              <a:rPr lang="en-US" sz="3600" b="1" dirty="0" smtClean="0"/>
              <a:t>And </a:t>
            </a:r>
            <a:r>
              <a:rPr lang="en-US" sz="3600" b="1" dirty="0"/>
              <a:t>yet… they had found true LIFE! </a:t>
            </a:r>
          </a:p>
        </p:txBody>
      </p:sp>
      <p:sp>
        <p:nvSpPr>
          <p:cNvPr id="5" name="TextBox 4"/>
          <p:cNvSpPr txBox="1"/>
          <p:nvPr/>
        </p:nvSpPr>
        <p:spPr>
          <a:xfrm>
            <a:off x="1143000" y="392146"/>
            <a:ext cx="7010400" cy="6124754"/>
          </a:xfrm>
          <a:prstGeom prst="rect">
            <a:avLst/>
          </a:prstGeom>
          <a:solidFill>
            <a:schemeClr val="accent1">
              <a:lumMod val="20000"/>
              <a:lumOff val="80000"/>
            </a:schemeClr>
          </a:solidFill>
        </p:spPr>
        <p:txBody>
          <a:bodyPr wrap="square" rtlCol="0">
            <a:spAutoFit/>
          </a:bodyPr>
          <a:lstStyle/>
          <a:p>
            <a:pPr marL="109728" indent="0" algn="ctr">
              <a:buNone/>
            </a:pPr>
            <a:endParaRPr lang="en-US" sz="3600" b="1" dirty="0" smtClean="0"/>
          </a:p>
          <a:p>
            <a:pPr marL="109728" indent="0" algn="ctr">
              <a:buNone/>
            </a:pPr>
            <a:r>
              <a:rPr lang="en-US" sz="3600" b="1" dirty="0" smtClean="0"/>
              <a:t>They </a:t>
            </a:r>
            <a:r>
              <a:rPr lang="en-US" sz="3600" b="1" dirty="0"/>
              <a:t>had found a peace that surpasses understanding! They had a deeper purpose for living than just getting by, serving their earthly masters, and living out their days. They had found the ultimate reason for living! A sure hope for their </a:t>
            </a:r>
            <a:r>
              <a:rPr lang="en-US" sz="3600" b="1" dirty="0" smtClean="0"/>
              <a:t>future!</a:t>
            </a:r>
          </a:p>
          <a:p>
            <a:pPr marL="109728" indent="0" algn="ctr">
              <a:buNone/>
            </a:pPr>
            <a:r>
              <a:rPr lang="en-US" sz="3200" b="1" dirty="0" smtClean="0"/>
              <a:t> </a:t>
            </a:r>
            <a:endParaRPr lang="en-US" sz="3200" b="1" dirty="0"/>
          </a:p>
        </p:txBody>
      </p:sp>
      <p:sp>
        <p:nvSpPr>
          <p:cNvPr id="6" name="TextBox 5"/>
          <p:cNvSpPr txBox="1"/>
          <p:nvPr/>
        </p:nvSpPr>
        <p:spPr>
          <a:xfrm>
            <a:off x="1600200" y="471845"/>
            <a:ext cx="6096000" cy="6063198"/>
          </a:xfrm>
          <a:prstGeom prst="rect">
            <a:avLst/>
          </a:prstGeom>
          <a:solidFill>
            <a:schemeClr val="bg1"/>
          </a:solidFill>
        </p:spPr>
        <p:txBody>
          <a:bodyPr wrap="square" rtlCol="0">
            <a:spAutoFit/>
          </a:bodyPr>
          <a:lstStyle/>
          <a:p>
            <a:pPr marL="109728" indent="0" algn="ctr">
              <a:buNone/>
            </a:pPr>
            <a:endParaRPr lang="en-US" sz="3200" b="1" dirty="0" smtClean="0"/>
          </a:p>
          <a:p>
            <a:pPr marL="109728" indent="0" algn="ctr">
              <a:buNone/>
            </a:pPr>
            <a:r>
              <a:rPr lang="en-US" sz="3600" b="1" dirty="0" smtClean="0"/>
              <a:t>This </a:t>
            </a:r>
            <a:r>
              <a:rPr lang="en-US" sz="3600" b="1" dirty="0"/>
              <a:t>earthly life had no meaning for them – they were headed for a better place! They had far greater riches than the wealthiest of the wealthy! </a:t>
            </a:r>
            <a:r>
              <a:rPr lang="en-US" sz="3600" b="1" dirty="0" smtClean="0"/>
              <a:t>They </a:t>
            </a:r>
            <a:r>
              <a:rPr lang="en-US" sz="3600" b="1" dirty="0"/>
              <a:t>were rich even beyond what they could fathom</a:t>
            </a:r>
            <a:r>
              <a:rPr lang="en-US" sz="3600" b="1" dirty="0" smtClean="0"/>
              <a:t>!</a:t>
            </a:r>
          </a:p>
          <a:p>
            <a:pPr marL="109728" indent="0" algn="ctr">
              <a:buNone/>
            </a:pPr>
            <a:endParaRPr lang="en-US" sz="3200" b="1" dirty="0"/>
          </a:p>
        </p:txBody>
      </p:sp>
    </p:spTree>
    <p:extLst>
      <p:ext uri="{BB962C8B-B14F-4D97-AF65-F5344CB8AC3E}">
        <p14:creationId xmlns:p14="http://schemas.microsoft.com/office/powerpoint/2010/main" val="2842927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sz="3600" b="1" i="1" dirty="0" smtClean="0">
                <a:solidFill>
                  <a:srgbClr val="222222"/>
                </a:solidFill>
                <a:latin typeface="Calibri"/>
                <a:ea typeface="Times New Roman"/>
                <a:cs typeface="Times New Roman"/>
              </a:rPr>
              <a:t>And to the angel of the church in Smyrna write; “These things says the First and the Last, who was dead, and came to life; I know your works, tribulation, and poverty, (but you are rich) and I know the blasphemy of those who say they are Jews, and are not, but are a synagogue of Satan. </a:t>
            </a:r>
            <a:endParaRPr lang="en-US" sz="3600" dirty="0"/>
          </a:p>
        </p:txBody>
      </p:sp>
      <p:sp>
        <p:nvSpPr>
          <p:cNvPr id="2" name="Title 1"/>
          <p:cNvSpPr>
            <a:spLocks noGrp="1"/>
          </p:cNvSpPr>
          <p:nvPr>
            <p:ph type="title"/>
          </p:nvPr>
        </p:nvSpPr>
        <p:spPr/>
        <p:txBody>
          <a:bodyPr/>
          <a:lstStyle/>
          <a:p>
            <a:r>
              <a:rPr lang="en-US" dirty="0" smtClean="0"/>
              <a:t>Revelation 2:8-11</a:t>
            </a:r>
            <a:endParaRPr lang="en-US" dirty="0"/>
          </a:p>
        </p:txBody>
      </p:sp>
    </p:spTree>
    <p:extLst>
      <p:ext uri="{BB962C8B-B14F-4D97-AF65-F5344CB8AC3E}">
        <p14:creationId xmlns:p14="http://schemas.microsoft.com/office/powerpoint/2010/main" val="5492276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pPr marL="109728" indent="0">
              <a:buNone/>
            </a:pPr>
            <a:r>
              <a:rPr lang="en-US" sz="3600" b="1" i="1" dirty="0"/>
              <a:t>I know the blasphemy of those who say they are Jews and are not, but are a synagogue of Satan</a:t>
            </a:r>
            <a:r>
              <a:rPr lang="en-US" sz="3600" dirty="0"/>
              <a:t> </a:t>
            </a:r>
            <a:r>
              <a:rPr lang="en-US" sz="3600" dirty="0" smtClean="0"/>
              <a:t>–</a:t>
            </a:r>
          </a:p>
          <a:p>
            <a:pPr marL="109728" indent="0">
              <a:buNone/>
            </a:pPr>
            <a:endParaRPr lang="en-US" sz="3600" dirty="0"/>
          </a:p>
          <a:p>
            <a:pPr marL="109728" indent="0">
              <a:buNone/>
            </a:pPr>
            <a:r>
              <a:rPr lang="en-US" sz="3600" b="1" dirty="0" smtClean="0"/>
              <a:t>A </a:t>
            </a:r>
            <a:r>
              <a:rPr lang="en-US" sz="3600" b="1" dirty="0"/>
              <a:t>synagogue is a place of learning. There were “Jews” in the city of Smyrna who were not Jews in heart. They had no love for God.</a:t>
            </a:r>
          </a:p>
        </p:txBody>
      </p:sp>
      <p:sp>
        <p:nvSpPr>
          <p:cNvPr id="2" name="Title 1"/>
          <p:cNvSpPr>
            <a:spLocks noGrp="1"/>
          </p:cNvSpPr>
          <p:nvPr>
            <p:ph type="title"/>
          </p:nvPr>
        </p:nvSpPr>
        <p:spPr/>
        <p:txBody>
          <a:bodyPr>
            <a:normAutofit/>
          </a:bodyPr>
          <a:lstStyle/>
          <a:p>
            <a:r>
              <a:rPr lang="en-US" dirty="0">
                <a:effectLst/>
              </a:rPr>
              <a:t>The Commendation – verse </a:t>
            </a:r>
            <a:r>
              <a:rPr lang="en-US" dirty="0" smtClean="0">
                <a:effectLst/>
              </a:rPr>
              <a:t>9</a:t>
            </a:r>
            <a:endParaRPr lang="en-US" dirty="0"/>
          </a:p>
        </p:txBody>
      </p:sp>
      <p:sp>
        <p:nvSpPr>
          <p:cNvPr id="4" name="TextBox 3"/>
          <p:cNvSpPr txBox="1"/>
          <p:nvPr/>
        </p:nvSpPr>
        <p:spPr>
          <a:xfrm>
            <a:off x="533400" y="456260"/>
            <a:ext cx="8077200" cy="5977021"/>
          </a:xfrm>
          <a:prstGeom prst="rect">
            <a:avLst/>
          </a:prstGeom>
          <a:solidFill>
            <a:schemeClr val="bg1"/>
          </a:solidFill>
        </p:spPr>
        <p:txBody>
          <a:bodyPr wrap="square" rtlCol="0">
            <a:spAutoFit/>
          </a:bodyPr>
          <a:lstStyle/>
          <a:p>
            <a:pPr marL="109728" indent="0">
              <a:lnSpc>
                <a:spcPct val="120000"/>
              </a:lnSpc>
              <a:buNone/>
            </a:pPr>
            <a:r>
              <a:rPr lang="en-US" sz="3200" b="1" dirty="0"/>
              <a:t>In </a:t>
            </a:r>
            <a:r>
              <a:rPr lang="en-US" sz="3200" b="1" u="sng" dirty="0"/>
              <a:t>John </a:t>
            </a:r>
            <a:r>
              <a:rPr lang="en-US" sz="3200" b="1" u="sng" dirty="0" smtClean="0"/>
              <a:t>8:37</a:t>
            </a:r>
            <a:r>
              <a:rPr lang="en-US" sz="3200" b="1" dirty="0" smtClean="0"/>
              <a:t>, Jesus </a:t>
            </a:r>
            <a:r>
              <a:rPr lang="en-US" sz="3200" b="1" dirty="0"/>
              <a:t>says to a group of “Jews” like these: </a:t>
            </a:r>
            <a:r>
              <a:rPr lang="en-US" sz="3200" b="1" i="1" dirty="0"/>
              <a:t>“I know that you are Abraham’s descendants, but you seek to kill Me because My word has no place in you.” </a:t>
            </a:r>
            <a:r>
              <a:rPr lang="en-US" sz="3200" b="1" i="1" dirty="0" smtClean="0"/>
              <a:t> </a:t>
            </a:r>
            <a:r>
              <a:rPr lang="en-US" sz="3200" b="1" dirty="0" smtClean="0"/>
              <a:t>They </a:t>
            </a:r>
            <a:r>
              <a:rPr lang="en-US" sz="3200" b="1" dirty="0"/>
              <a:t>were not true sons of Abraham in spirit</a:t>
            </a:r>
            <a:r>
              <a:rPr lang="en-US" sz="3200" b="1" dirty="0" smtClean="0"/>
              <a:t>. </a:t>
            </a:r>
            <a:r>
              <a:rPr lang="en-US" sz="3200" b="1" dirty="0"/>
              <a:t>And they had turned the synagogue into a place to learn of hatred for others – a place that exalted the Hebrew race – not the God of the Hebrews.</a:t>
            </a:r>
          </a:p>
        </p:txBody>
      </p:sp>
      <p:sp>
        <p:nvSpPr>
          <p:cNvPr id="6" name="TextBox 5"/>
          <p:cNvSpPr txBox="1"/>
          <p:nvPr/>
        </p:nvSpPr>
        <p:spPr>
          <a:xfrm>
            <a:off x="304800" y="905613"/>
            <a:ext cx="8534400" cy="5078313"/>
          </a:xfrm>
          <a:prstGeom prst="rect">
            <a:avLst/>
          </a:prstGeom>
          <a:solidFill>
            <a:schemeClr val="accent1">
              <a:lumMod val="20000"/>
              <a:lumOff val="80000"/>
            </a:schemeClr>
          </a:solidFill>
        </p:spPr>
        <p:txBody>
          <a:bodyPr wrap="square" rtlCol="0">
            <a:spAutoFit/>
          </a:bodyPr>
          <a:lstStyle/>
          <a:p>
            <a:pPr marL="109728" indent="0" algn="ctr">
              <a:buNone/>
            </a:pPr>
            <a:endParaRPr lang="en-US" sz="3600" b="1" dirty="0" smtClean="0"/>
          </a:p>
          <a:p>
            <a:pPr marL="109728" indent="0" algn="ctr">
              <a:buNone/>
            </a:pPr>
            <a:r>
              <a:rPr lang="en-US" sz="3600" b="1" dirty="0" smtClean="0"/>
              <a:t>These </a:t>
            </a:r>
            <a:r>
              <a:rPr lang="en-US" sz="3600" b="1" dirty="0"/>
              <a:t>pious “Jews” </a:t>
            </a:r>
            <a:r>
              <a:rPr lang="en-US" sz="3200" dirty="0"/>
              <a:t>(who were not Jews in heart)</a:t>
            </a:r>
            <a:r>
              <a:rPr lang="en-US" sz="3600" b="1" dirty="0"/>
              <a:t> gave the Christians in Smyrna much grief. They were vehemently against Christianity because of the acclamation that Jesus of Nazareth is the long awaited Messiah</a:t>
            </a:r>
            <a:r>
              <a:rPr lang="en-US" sz="3600" b="1" dirty="0" smtClean="0"/>
              <a:t>.</a:t>
            </a:r>
          </a:p>
          <a:p>
            <a:pPr marL="109728" indent="0" algn="ctr">
              <a:buNone/>
            </a:pPr>
            <a:endParaRPr lang="en-US" sz="3600" b="1" dirty="0" smtClean="0"/>
          </a:p>
        </p:txBody>
      </p:sp>
      <p:sp>
        <p:nvSpPr>
          <p:cNvPr id="7" name="TextBox 6"/>
          <p:cNvSpPr txBox="1"/>
          <p:nvPr/>
        </p:nvSpPr>
        <p:spPr>
          <a:xfrm>
            <a:off x="544286" y="1244167"/>
            <a:ext cx="8077200" cy="4401205"/>
          </a:xfrm>
          <a:prstGeom prst="rect">
            <a:avLst/>
          </a:prstGeom>
          <a:solidFill>
            <a:schemeClr val="accent2">
              <a:lumMod val="20000"/>
              <a:lumOff val="80000"/>
            </a:schemeClr>
          </a:solidFill>
        </p:spPr>
        <p:txBody>
          <a:bodyPr wrap="square" rtlCol="0">
            <a:spAutoFit/>
          </a:bodyPr>
          <a:lstStyle/>
          <a:p>
            <a:pPr marL="109728" indent="0" algn="ctr">
              <a:buNone/>
            </a:pPr>
            <a:endParaRPr lang="en-US" sz="3200" b="1" dirty="0" smtClean="0"/>
          </a:p>
          <a:p>
            <a:pPr marL="109728" indent="0" algn="ctr">
              <a:buNone/>
            </a:pPr>
            <a:r>
              <a:rPr lang="en-US" sz="3600" b="1" dirty="0" smtClean="0"/>
              <a:t>The </a:t>
            </a:r>
            <a:r>
              <a:rPr lang="en-US" sz="3600" b="1" dirty="0"/>
              <a:t>“Jews” in Smyrna </a:t>
            </a:r>
            <a:r>
              <a:rPr lang="en-US" sz="3600" b="1" dirty="0" smtClean="0"/>
              <a:t>probably </a:t>
            </a:r>
            <a:r>
              <a:rPr lang="en-US" sz="3600" b="1" dirty="0"/>
              <a:t>included some of the wealthier citizens, and therefore, the pressure was great among all who had servants who proclaimed this new belief in </a:t>
            </a:r>
            <a:r>
              <a:rPr lang="en-US" sz="3600" b="1" dirty="0" smtClean="0"/>
              <a:t>Jesus.</a:t>
            </a:r>
          </a:p>
          <a:p>
            <a:pPr marL="109728" indent="0" algn="ctr">
              <a:buNone/>
            </a:pPr>
            <a:endParaRPr lang="en-US" sz="3200" b="1" dirty="0"/>
          </a:p>
        </p:txBody>
      </p:sp>
    </p:spTree>
    <p:extLst>
      <p:ext uri="{BB962C8B-B14F-4D97-AF65-F5344CB8AC3E}">
        <p14:creationId xmlns:p14="http://schemas.microsoft.com/office/powerpoint/2010/main" val="94542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pPr marL="109728" indent="0">
              <a:buNone/>
            </a:pPr>
            <a:r>
              <a:rPr lang="en-US" sz="4000" b="1" dirty="0"/>
              <a:t>Do you </a:t>
            </a:r>
            <a:r>
              <a:rPr lang="en-US" sz="4000" b="1" dirty="0" smtClean="0"/>
              <a:t>know of </a:t>
            </a:r>
            <a:r>
              <a:rPr lang="en-US" sz="4000" b="1" dirty="0"/>
              <a:t>“Christians” who are not Christians in </a:t>
            </a:r>
            <a:r>
              <a:rPr lang="en-US" sz="4000" b="1" dirty="0" smtClean="0"/>
              <a:t>heart?</a:t>
            </a:r>
          </a:p>
          <a:p>
            <a:pPr marL="109728" indent="0">
              <a:buNone/>
            </a:pPr>
            <a:endParaRPr lang="en-US" sz="4000" b="1" dirty="0" smtClean="0"/>
          </a:p>
          <a:p>
            <a:pPr marL="109728" indent="0">
              <a:buNone/>
            </a:pPr>
            <a:endParaRPr lang="en-US" sz="4000" b="1" dirty="0"/>
          </a:p>
          <a:p>
            <a:pPr marL="109728" indent="0">
              <a:buNone/>
            </a:pPr>
            <a:r>
              <a:rPr lang="en-US" sz="4000" b="1" dirty="0" smtClean="0"/>
              <a:t>What </a:t>
            </a:r>
            <a:r>
              <a:rPr lang="en-US" sz="4000" b="1" dirty="0"/>
              <a:t>kind of similarities are there to “Jews” who are not Jews in heart? </a:t>
            </a:r>
          </a:p>
        </p:txBody>
      </p:sp>
    </p:spTree>
    <p:extLst>
      <p:ext uri="{BB962C8B-B14F-4D97-AF65-F5344CB8AC3E}">
        <p14:creationId xmlns:p14="http://schemas.microsoft.com/office/powerpoint/2010/main" val="145175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26091"/>
          </a:xfrm>
        </p:spPr>
        <p:txBody>
          <a:bodyPr>
            <a:normAutofit/>
          </a:bodyPr>
          <a:lstStyle/>
          <a:p>
            <a:pPr marL="109728" indent="0" algn="ctr">
              <a:buNone/>
            </a:pPr>
            <a:r>
              <a:rPr lang="en-US" sz="5400" b="1" dirty="0" smtClean="0"/>
              <a:t>None!!</a:t>
            </a:r>
            <a:endParaRPr lang="en-US" sz="5400" b="1" dirty="0"/>
          </a:p>
        </p:txBody>
      </p:sp>
      <p:sp>
        <p:nvSpPr>
          <p:cNvPr id="2" name="Title 1"/>
          <p:cNvSpPr>
            <a:spLocks noGrp="1"/>
          </p:cNvSpPr>
          <p:nvPr>
            <p:ph type="title"/>
          </p:nvPr>
        </p:nvSpPr>
        <p:spPr/>
        <p:txBody>
          <a:bodyPr>
            <a:normAutofit/>
          </a:bodyPr>
          <a:lstStyle/>
          <a:p>
            <a:r>
              <a:rPr lang="en-US" sz="4400" dirty="0">
                <a:effectLst/>
                <a:latin typeface="+mn-lt"/>
                <a:ea typeface="Calibri"/>
                <a:cs typeface="Times New Roman"/>
              </a:rPr>
              <a:t>The Complaint and </a:t>
            </a:r>
            <a:r>
              <a:rPr lang="en-US" sz="4400" dirty="0" smtClean="0">
                <a:effectLst/>
                <a:latin typeface="+mn-lt"/>
                <a:ea typeface="Calibri"/>
                <a:cs typeface="Times New Roman"/>
              </a:rPr>
              <a:t>Counsel </a:t>
            </a:r>
            <a:r>
              <a:rPr lang="en-US" sz="3200" dirty="0" smtClean="0">
                <a:effectLst/>
                <a:latin typeface="+mn-lt"/>
                <a:ea typeface="Calibri"/>
                <a:cs typeface="Times New Roman"/>
              </a:rPr>
              <a:t>– </a:t>
            </a:r>
            <a:endParaRPr lang="en-US" sz="4400" dirty="0">
              <a:latin typeface="+mn-lt"/>
            </a:endParaRPr>
          </a:p>
        </p:txBody>
      </p:sp>
      <p:sp>
        <p:nvSpPr>
          <p:cNvPr id="4" name="TextBox 3"/>
          <p:cNvSpPr txBox="1"/>
          <p:nvPr/>
        </p:nvSpPr>
        <p:spPr>
          <a:xfrm>
            <a:off x="575187" y="1295400"/>
            <a:ext cx="8077200" cy="5016758"/>
          </a:xfrm>
          <a:prstGeom prst="rect">
            <a:avLst/>
          </a:prstGeom>
          <a:solidFill>
            <a:schemeClr val="bg1"/>
          </a:solidFill>
        </p:spPr>
        <p:txBody>
          <a:bodyPr wrap="square" rtlCol="0">
            <a:spAutoFit/>
          </a:bodyPr>
          <a:lstStyle/>
          <a:p>
            <a:pPr marL="109728" indent="0" algn="ctr">
              <a:buNone/>
            </a:pPr>
            <a:r>
              <a:rPr lang="en-US" sz="4000" b="1" dirty="0"/>
              <a:t>This is one of two churches that the Lord did not have anything to complain about, and thus, no need for counsel. Though they had it so hard and struggled through so many difficulties, the Lord was completely pleased with them!</a:t>
            </a:r>
          </a:p>
        </p:txBody>
      </p:sp>
      <p:sp>
        <p:nvSpPr>
          <p:cNvPr id="5" name="TextBox 4"/>
          <p:cNvSpPr txBox="1"/>
          <p:nvPr/>
        </p:nvSpPr>
        <p:spPr>
          <a:xfrm>
            <a:off x="575187" y="1306286"/>
            <a:ext cx="8077200" cy="5016758"/>
          </a:xfrm>
          <a:prstGeom prst="rect">
            <a:avLst/>
          </a:prstGeom>
          <a:solidFill>
            <a:schemeClr val="bg1"/>
          </a:solidFill>
        </p:spPr>
        <p:txBody>
          <a:bodyPr wrap="square" rtlCol="0">
            <a:spAutoFit/>
          </a:bodyPr>
          <a:lstStyle/>
          <a:p>
            <a:pPr marL="109728" indent="0" algn="ctr">
              <a:buNone/>
            </a:pPr>
            <a:endParaRPr lang="en-US" sz="4000" b="1" dirty="0" smtClean="0"/>
          </a:p>
          <a:p>
            <a:pPr marL="109728" indent="0" algn="ctr">
              <a:buNone/>
            </a:pPr>
            <a:endParaRPr lang="en-US" sz="4000" b="1" dirty="0" smtClean="0"/>
          </a:p>
          <a:p>
            <a:pPr marL="109728" indent="0" algn="ctr">
              <a:buNone/>
            </a:pPr>
            <a:endParaRPr lang="en-US" sz="4000" b="1" dirty="0" smtClean="0"/>
          </a:p>
          <a:p>
            <a:pPr marL="346075" algn="ctr">
              <a:buNone/>
            </a:pPr>
            <a:r>
              <a:rPr lang="en-US" sz="4000" b="1" dirty="0" smtClean="0"/>
              <a:t>What are your thoughts</a:t>
            </a:r>
          </a:p>
          <a:p>
            <a:pPr marL="346075" algn="ctr">
              <a:buNone/>
            </a:pPr>
            <a:r>
              <a:rPr lang="en-US" sz="4000" b="1" dirty="0" smtClean="0"/>
              <a:t>about this?</a:t>
            </a:r>
          </a:p>
          <a:p>
            <a:pPr marL="109728" indent="0" algn="ctr">
              <a:buNone/>
            </a:pPr>
            <a:endParaRPr lang="en-US" sz="4000" b="1" dirty="0" smtClean="0"/>
          </a:p>
          <a:p>
            <a:pPr marL="109728" indent="0" algn="ctr">
              <a:buNone/>
            </a:pPr>
            <a:endParaRPr lang="en-US" sz="4000" b="1" dirty="0" smtClean="0"/>
          </a:p>
          <a:p>
            <a:pPr marL="109728" indent="0" algn="ctr">
              <a:buNone/>
            </a:pPr>
            <a:endParaRPr lang="en-US" sz="4000" b="1" dirty="0"/>
          </a:p>
        </p:txBody>
      </p:sp>
    </p:spTree>
    <p:extLst>
      <p:ext uri="{BB962C8B-B14F-4D97-AF65-F5344CB8AC3E}">
        <p14:creationId xmlns:p14="http://schemas.microsoft.com/office/powerpoint/2010/main" val="7684732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49891"/>
          </a:xfrm>
        </p:spPr>
        <p:txBody>
          <a:bodyPr>
            <a:normAutofit/>
          </a:bodyPr>
          <a:lstStyle/>
          <a:p>
            <a:pPr marL="109728" indent="0">
              <a:buNone/>
            </a:pPr>
            <a:r>
              <a:rPr lang="en-US" sz="4000" b="1" i="1" dirty="0" smtClean="0"/>
              <a:t>“He </a:t>
            </a:r>
            <a:r>
              <a:rPr lang="en-US" sz="4000" b="1" i="1" dirty="0"/>
              <a:t>who has an ear, let him hear what the Spirit says to the churches</a:t>
            </a:r>
            <a:r>
              <a:rPr lang="en-US" sz="4000" b="1" i="1" dirty="0" smtClean="0"/>
              <a:t>.”</a:t>
            </a:r>
            <a:r>
              <a:rPr lang="en-US" sz="4000" b="1" dirty="0" smtClean="0"/>
              <a:t> </a:t>
            </a:r>
            <a:endParaRPr lang="en-US" sz="4000" dirty="0"/>
          </a:p>
        </p:txBody>
      </p:sp>
      <p:sp>
        <p:nvSpPr>
          <p:cNvPr id="2" name="Title 1"/>
          <p:cNvSpPr>
            <a:spLocks noGrp="1"/>
          </p:cNvSpPr>
          <p:nvPr>
            <p:ph type="title"/>
          </p:nvPr>
        </p:nvSpPr>
        <p:spPr/>
        <p:txBody>
          <a:bodyPr/>
          <a:lstStyle/>
          <a:p>
            <a:r>
              <a:rPr lang="en-US" sz="4400" dirty="0">
                <a:effectLst/>
                <a:latin typeface="+mn-lt"/>
                <a:ea typeface="Times New Roman"/>
                <a:cs typeface="Times New Roman"/>
              </a:rPr>
              <a:t>The Closing </a:t>
            </a:r>
            <a:r>
              <a:rPr lang="en-US" sz="4400" dirty="0" smtClean="0">
                <a:effectLst/>
                <a:latin typeface="+mn-lt"/>
                <a:ea typeface="Times New Roman"/>
                <a:cs typeface="Times New Roman"/>
              </a:rPr>
              <a:t>– </a:t>
            </a:r>
            <a:r>
              <a:rPr lang="en-US" sz="3200" dirty="0" smtClean="0">
                <a:effectLst/>
                <a:latin typeface="+mn-lt"/>
                <a:ea typeface="Times New Roman"/>
                <a:cs typeface="Times New Roman"/>
              </a:rPr>
              <a:t>verse 11</a:t>
            </a:r>
            <a:endParaRPr lang="en-US" sz="3200" dirty="0">
              <a:latin typeface="+mn-lt"/>
            </a:endParaRPr>
          </a:p>
        </p:txBody>
      </p:sp>
      <p:sp>
        <p:nvSpPr>
          <p:cNvPr id="4" name="TextBox 3"/>
          <p:cNvSpPr txBox="1"/>
          <p:nvPr/>
        </p:nvSpPr>
        <p:spPr>
          <a:xfrm>
            <a:off x="567813" y="1295400"/>
            <a:ext cx="8077200" cy="5078313"/>
          </a:xfrm>
          <a:prstGeom prst="rect">
            <a:avLst/>
          </a:prstGeom>
          <a:solidFill>
            <a:schemeClr val="bg1"/>
          </a:solidFill>
        </p:spPr>
        <p:txBody>
          <a:bodyPr wrap="square" rtlCol="0">
            <a:spAutoFit/>
          </a:bodyPr>
          <a:lstStyle/>
          <a:p>
            <a:pPr marL="109728" indent="0" algn="ctr">
              <a:buNone/>
            </a:pPr>
            <a:endParaRPr lang="en-US" sz="3600" b="1" dirty="0" smtClean="0"/>
          </a:p>
          <a:p>
            <a:pPr marL="109728" indent="0" algn="ctr">
              <a:buNone/>
            </a:pPr>
            <a:r>
              <a:rPr lang="en-US" sz="3600" b="1" dirty="0" smtClean="0"/>
              <a:t>The </a:t>
            </a:r>
            <a:r>
              <a:rPr lang="en-US" sz="3600" b="1" dirty="0"/>
              <a:t>Lord closed with the same </a:t>
            </a:r>
            <a:r>
              <a:rPr lang="en-US" sz="3600" b="1" dirty="0" smtClean="0"/>
              <a:t>closing as He did with the Church at Ephesus, </a:t>
            </a:r>
            <a:r>
              <a:rPr lang="en-US" sz="3600" b="1" dirty="0"/>
              <a:t>reminding the members of the Church in Smyrna that not all have the spiritual ears to discern what the Spirit is saying</a:t>
            </a:r>
            <a:r>
              <a:rPr lang="en-US" sz="3600" b="1" dirty="0" smtClean="0"/>
              <a:t>.</a:t>
            </a:r>
          </a:p>
          <a:p>
            <a:pPr marL="109728" indent="0" algn="ctr">
              <a:buNone/>
            </a:pPr>
            <a:endParaRPr lang="en-US" sz="3600" b="1" dirty="0"/>
          </a:p>
        </p:txBody>
      </p:sp>
    </p:spTree>
    <p:extLst>
      <p:ext uri="{BB962C8B-B14F-4D97-AF65-F5344CB8AC3E}">
        <p14:creationId xmlns:p14="http://schemas.microsoft.com/office/powerpoint/2010/main" val="34250139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sz="3600" b="1" i="1" dirty="0" smtClean="0"/>
              <a:t>“He </a:t>
            </a:r>
            <a:r>
              <a:rPr lang="en-US" sz="3600" b="1" i="1" dirty="0"/>
              <a:t>who overcomes shall not be hurt by the second death</a:t>
            </a:r>
            <a:r>
              <a:rPr lang="en-US" sz="3600" b="1" i="1" dirty="0" smtClean="0"/>
              <a:t>.”</a:t>
            </a:r>
            <a:endParaRPr lang="en-US" sz="3600" dirty="0"/>
          </a:p>
        </p:txBody>
      </p:sp>
      <p:sp>
        <p:nvSpPr>
          <p:cNvPr id="2" name="Title 1"/>
          <p:cNvSpPr>
            <a:spLocks noGrp="1"/>
          </p:cNvSpPr>
          <p:nvPr>
            <p:ph type="title"/>
          </p:nvPr>
        </p:nvSpPr>
        <p:spPr/>
        <p:txBody>
          <a:bodyPr/>
          <a:lstStyle/>
          <a:p>
            <a:r>
              <a:rPr lang="en-US" sz="4400" dirty="0">
                <a:effectLst/>
                <a:latin typeface="+mn-lt"/>
              </a:rPr>
              <a:t>The </a:t>
            </a:r>
            <a:r>
              <a:rPr lang="en-US" sz="4400" dirty="0" smtClean="0">
                <a:effectLst/>
                <a:latin typeface="+mn-lt"/>
              </a:rPr>
              <a:t>Reward – </a:t>
            </a:r>
            <a:r>
              <a:rPr lang="en-US" sz="3200" dirty="0" smtClean="0">
                <a:effectLst/>
                <a:latin typeface="+mn-lt"/>
              </a:rPr>
              <a:t>verse 11</a:t>
            </a:r>
            <a:endParaRPr lang="en-US" dirty="0">
              <a:latin typeface="+mn-lt"/>
            </a:endParaRPr>
          </a:p>
        </p:txBody>
      </p:sp>
      <p:sp>
        <p:nvSpPr>
          <p:cNvPr id="4" name="TextBox 3"/>
          <p:cNvSpPr txBox="1"/>
          <p:nvPr/>
        </p:nvSpPr>
        <p:spPr>
          <a:xfrm>
            <a:off x="567813" y="1447800"/>
            <a:ext cx="8077200" cy="3785652"/>
          </a:xfrm>
          <a:prstGeom prst="rect">
            <a:avLst/>
          </a:prstGeom>
          <a:solidFill>
            <a:schemeClr val="accent1">
              <a:lumMod val="20000"/>
              <a:lumOff val="80000"/>
            </a:schemeClr>
          </a:solidFill>
        </p:spPr>
        <p:txBody>
          <a:bodyPr wrap="square" rtlCol="0">
            <a:spAutoFit/>
          </a:bodyPr>
          <a:lstStyle/>
          <a:p>
            <a:r>
              <a:rPr lang="en-US" sz="3600" b="1" u="sng" dirty="0"/>
              <a:t>Revelation 20:14-15</a:t>
            </a:r>
            <a:r>
              <a:rPr lang="en-US" sz="3600" b="1" dirty="0"/>
              <a:t> – </a:t>
            </a:r>
            <a:endParaRPr lang="en-US" sz="3600" b="1" dirty="0" smtClean="0"/>
          </a:p>
          <a:p>
            <a:endParaRPr lang="en-US" sz="2400" b="1" i="1" dirty="0" smtClean="0"/>
          </a:p>
          <a:p>
            <a:r>
              <a:rPr lang="en-US" sz="3600" b="1" i="1" dirty="0" smtClean="0"/>
              <a:t>Then </a:t>
            </a:r>
            <a:r>
              <a:rPr lang="en-US" sz="3600" b="1" i="1" dirty="0"/>
              <a:t>Death and Hades were cast into the lake of fire. This is the </a:t>
            </a:r>
            <a:r>
              <a:rPr lang="en-US" sz="3600" b="1" i="1" u="sng" dirty="0"/>
              <a:t>second death</a:t>
            </a:r>
            <a:r>
              <a:rPr lang="en-US" sz="3600" b="1" i="1" dirty="0"/>
              <a:t>. And anyone not found written in the Book of Life was cast into the lake of fire.</a:t>
            </a:r>
            <a:endParaRPr lang="en-US" sz="3600" b="1" dirty="0"/>
          </a:p>
        </p:txBody>
      </p:sp>
      <p:sp>
        <p:nvSpPr>
          <p:cNvPr id="5" name="TextBox 4"/>
          <p:cNvSpPr txBox="1"/>
          <p:nvPr/>
        </p:nvSpPr>
        <p:spPr>
          <a:xfrm>
            <a:off x="344656" y="1447800"/>
            <a:ext cx="8458200" cy="4401205"/>
          </a:xfrm>
          <a:prstGeom prst="rect">
            <a:avLst/>
          </a:prstGeom>
          <a:solidFill>
            <a:schemeClr val="accent2">
              <a:lumMod val="20000"/>
              <a:lumOff val="80000"/>
            </a:schemeClr>
          </a:solidFill>
        </p:spPr>
        <p:txBody>
          <a:bodyPr wrap="square" rtlCol="0">
            <a:spAutoFit/>
          </a:bodyPr>
          <a:lstStyle/>
          <a:p>
            <a:r>
              <a:rPr lang="en-US" sz="3600" b="1" u="sng" dirty="0"/>
              <a:t>Revelation 21:8</a:t>
            </a:r>
            <a:r>
              <a:rPr lang="en-US" sz="3600" b="1" dirty="0"/>
              <a:t> </a:t>
            </a:r>
            <a:r>
              <a:rPr lang="en-US" sz="3600" b="1" dirty="0" smtClean="0"/>
              <a:t>–</a:t>
            </a:r>
          </a:p>
          <a:p>
            <a:endParaRPr lang="en-US" sz="2800" b="1" i="1" dirty="0" smtClean="0"/>
          </a:p>
          <a:p>
            <a:r>
              <a:rPr lang="en-US" sz="3600" b="1" i="1" dirty="0" smtClean="0"/>
              <a:t>But </a:t>
            </a:r>
            <a:r>
              <a:rPr lang="en-US" sz="3600" b="1" i="1" dirty="0"/>
              <a:t>the cowardly, unbelieving, abominable, murderers, sexually immoral, sorcerers, idolaters, and all liars shall have their part in the lake which burns with fire and brimstone, which is the </a:t>
            </a:r>
            <a:r>
              <a:rPr lang="en-US" sz="3600" b="1" i="1" u="sng" dirty="0"/>
              <a:t>second death</a:t>
            </a:r>
            <a:r>
              <a:rPr lang="en-US" sz="3600" b="1" i="1" dirty="0"/>
              <a:t>.</a:t>
            </a:r>
            <a:endParaRPr lang="en-US" sz="3600" b="1" dirty="0"/>
          </a:p>
        </p:txBody>
      </p:sp>
    </p:spTree>
    <p:extLst>
      <p:ext uri="{BB962C8B-B14F-4D97-AF65-F5344CB8AC3E}">
        <p14:creationId xmlns:p14="http://schemas.microsoft.com/office/powerpoint/2010/main" val="6275889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pPr marL="109728" indent="0">
              <a:buNone/>
            </a:pPr>
            <a:r>
              <a:rPr lang="en-US" sz="3600" b="1" dirty="0" smtClean="0"/>
              <a:t>Have you heard the statement,</a:t>
            </a:r>
          </a:p>
          <a:p>
            <a:pPr marL="109728" indent="0">
              <a:buNone/>
            </a:pPr>
            <a:r>
              <a:rPr lang="en-US" sz="3600" b="1" dirty="0" smtClean="0"/>
              <a:t>“If you go to hell, you will stay there forever and ever”?</a:t>
            </a:r>
          </a:p>
          <a:p>
            <a:pPr marL="109728" indent="0">
              <a:buNone/>
            </a:pPr>
            <a:endParaRPr lang="en-US" sz="1400" b="1" dirty="0"/>
          </a:p>
          <a:p>
            <a:pPr marL="109728" indent="0">
              <a:buNone/>
            </a:pPr>
            <a:r>
              <a:rPr lang="en-US" sz="3600" b="1" dirty="0" smtClean="0"/>
              <a:t>There are four words which are translated “hell” in our English Bibles.</a:t>
            </a:r>
          </a:p>
          <a:p>
            <a:pPr marL="109728" indent="0">
              <a:buNone/>
            </a:pPr>
            <a:endParaRPr lang="en-US" sz="1200" b="1" dirty="0" smtClean="0"/>
          </a:p>
        </p:txBody>
      </p:sp>
      <p:sp>
        <p:nvSpPr>
          <p:cNvPr id="4" name="TextBox 3"/>
          <p:cNvSpPr txBox="1"/>
          <p:nvPr/>
        </p:nvSpPr>
        <p:spPr>
          <a:xfrm>
            <a:off x="597662" y="609600"/>
            <a:ext cx="8077200" cy="3847207"/>
          </a:xfrm>
          <a:prstGeom prst="rect">
            <a:avLst/>
          </a:prstGeom>
          <a:solidFill>
            <a:schemeClr val="bg1"/>
          </a:solidFill>
        </p:spPr>
        <p:txBody>
          <a:bodyPr wrap="square" rtlCol="0">
            <a:spAutoFit/>
          </a:bodyPr>
          <a:lstStyle/>
          <a:p>
            <a:pPr marL="109728" indent="0">
              <a:buNone/>
            </a:pPr>
            <a:r>
              <a:rPr lang="en-US" sz="3600" b="1" dirty="0"/>
              <a:t>The OT Hebrew word </a:t>
            </a:r>
            <a:r>
              <a:rPr lang="en-US" sz="3600" b="1" i="1" dirty="0"/>
              <a:t>Sheol</a:t>
            </a:r>
            <a:r>
              <a:rPr lang="en-US" sz="3600" b="1" dirty="0"/>
              <a:t> has been translated as “grave” “pit” and “hell”</a:t>
            </a:r>
          </a:p>
          <a:p>
            <a:pPr marL="109728" indent="0">
              <a:buNone/>
            </a:pPr>
            <a:endParaRPr lang="en-US" sz="2800" b="1" dirty="0"/>
          </a:p>
          <a:p>
            <a:pPr marL="109728" indent="0">
              <a:buNone/>
            </a:pPr>
            <a:r>
              <a:rPr lang="en-US" sz="3600" b="1" dirty="0"/>
              <a:t>The NT Greek word </a:t>
            </a:r>
            <a:r>
              <a:rPr lang="en-US" sz="3600" b="1" i="1" dirty="0"/>
              <a:t>Hades</a:t>
            </a:r>
            <a:r>
              <a:rPr lang="en-US" sz="3600" b="1" dirty="0"/>
              <a:t> has been translated as </a:t>
            </a:r>
            <a:r>
              <a:rPr lang="en-US" sz="3600" b="1" dirty="0" smtClean="0"/>
              <a:t>“grave” and “hell”</a:t>
            </a:r>
            <a:endParaRPr lang="en-US" sz="3600" b="1" dirty="0"/>
          </a:p>
        </p:txBody>
      </p:sp>
      <p:sp>
        <p:nvSpPr>
          <p:cNvPr id="5" name="TextBox 4"/>
          <p:cNvSpPr txBox="1"/>
          <p:nvPr/>
        </p:nvSpPr>
        <p:spPr>
          <a:xfrm>
            <a:off x="568633" y="609600"/>
            <a:ext cx="8077200" cy="4524315"/>
          </a:xfrm>
          <a:prstGeom prst="rect">
            <a:avLst/>
          </a:prstGeom>
          <a:solidFill>
            <a:schemeClr val="bg1"/>
          </a:solidFill>
        </p:spPr>
        <p:txBody>
          <a:bodyPr wrap="square" rtlCol="0">
            <a:spAutoFit/>
          </a:bodyPr>
          <a:lstStyle/>
          <a:p>
            <a:pPr marL="109728" indent="0" algn="ctr">
              <a:buNone/>
            </a:pPr>
            <a:r>
              <a:rPr lang="en-US" sz="4000" b="1" dirty="0" err="1" smtClean="0"/>
              <a:t>Gehenna</a:t>
            </a:r>
            <a:endParaRPr lang="en-US" sz="4000" b="1" dirty="0" smtClean="0"/>
          </a:p>
          <a:p>
            <a:r>
              <a:rPr lang="en-US" sz="3600" b="1" dirty="0"/>
              <a:t>Of Hebrew </a:t>
            </a:r>
            <a:r>
              <a:rPr lang="en-US" sz="3600" b="1" dirty="0" smtClean="0"/>
              <a:t>origin;</a:t>
            </a:r>
          </a:p>
          <a:p>
            <a:r>
              <a:rPr lang="en-US" sz="3600" b="1" i="1" dirty="0" smtClean="0"/>
              <a:t>valley </a:t>
            </a:r>
            <a:r>
              <a:rPr lang="en-US" sz="3600" b="1" i="1" dirty="0"/>
              <a:t>of</a:t>
            </a:r>
            <a:r>
              <a:rPr lang="en-US" sz="3600" b="1" dirty="0"/>
              <a:t> </a:t>
            </a:r>
            <a:r>
              <a:rPr lang="en-US" sz="3600" b="1" dirty="0" smtClean="0"/>
              <a:t> </a:t>
            </a:r>
            <a:r>
              <a:rPr lang="en-US" sz="3600" b="1" i="1" dirty="0" err="1"/>
              <a:t>Hinnom</a:t>
            </a:r>
            <a:r>
              <a:rPr lang="en-US" sz="3600" b="1" dirty="0"/>
              <a:t>; </a:t>
            </a:r>
            <a:r>
              <a:rPr lang="en-US" sz="3600" b="1" i="1" dirty="0" err="1"/>
              <a:t>gehenna</a:t>
            </a:r>
            <a:r>
              <a:rPr lang="en-US" sz="3600" b="1" dirty="0"/>
              <a:t> </a:t>
            </a:r>
            <a:r>
              <a:rPr lang="en-US" sz="2400" dirty="0"/>
              <a:t>(or </a:t>
            </a:r>
            <a:r>
              <a:rPr lang="en-US" sz="2400" i="1" dirty="0"/>
              <a:t>Ge-</a:t>
            </a:r>
            <a:r>
              <a:rPr lang="en-US" sz="2400" i="1" dirty="0" err="1"/>
              <a:t>Hinnom</a:t>
            </a:r>
            <a:r>
              <a:rPr lang="en-US" sz="2400" dirty="0"/>
              <a:t>)</a:t>
            </a:r>
            <a:r>
              <a:rPr lang="en-US" sz="3600" b="1" dirty="0"/>
              <a:t>, a valley of Jerusalem, used </a:t>
            </a:r>
            <a:r>
              <a:rPr lang="en-US" sz="2400" dirty="0"/>
              <a:t>(figuratively)</a:t>
            </a:r>
            <a:r>
              <a:rPr lang="en-US" sz="3600" b="1" dirty="0"/>
              <a:t> as a name for the place </a:t>
            </a:r>
            <a:r>
              <a:rPr lang="en-US" sz="2400" dirty="0"/>
              <a:t>(or state)</a:t>
            </a:r>
            <a:r>
              <a:rPr lang="en-US" sz="3600" b="1" dirty="0"/>
              <a:t> of everlasting punishment: - hell.</a:t>
            </a:r>
          </a:p>
          <a:p>
            <a:r>
              <a:rPr lang="en-US" sz="2800" dirty="0"/>
              <a:t>Total KJV occurrences: </a:t>
            </a:r>
            <a:r>
              <a:rPr lang="en-US" sz="2800" dirty="0" smtClean="0"/>
              <a:t>12</a:t>
            </a:r>
            <a:endParaRPr lang="en-US" sz="2800" dirty="0"/>
          </a:p>
        </p:txBody>
      </p:sp>
      <p:sp>
        <p:nvSpPr>
          <p:cNvPr id="6" name="TextBox 5"/>
          <p:cNvSpPr txBox="1"/>
          <p:nvPr/>
        </p:nvSpPr>
        <p:spPr>
          <a:xfrm>
            <a:off x="568633" y="608912"/>
            <a:ext cx="8077200" cy="4770537"/>
          </a:xfrm>
          <a:prstGeom prst="rect">
            <a:avLst/>
          </a:prstGeom>
          <a:solidFill>
            <a:schemeClr val="bg1"/>
          </a:solidFill>
        </p:spPr>
        <p:txBody>
          <a:bodyPr wrap="square" rtlCol="0">
            <a:spAutoFit/>
          </a:bodyPr>
          <a:lstStyle/>
          <a:p>
            <a:pPr marL="109728" indent="0" algn="ctr">
              <a:buNone/>
            </a:pPr>
            <a:endParaRPr lang="en-US" sz="3200" b="1" dirty="0" smtClean="0"/>
          </a:p>
          <a:p>
            <a:pPr marL="109728" indent="0" algn="ctr">
              <a:buNone/>
            </a:pPr>
            <a:r>
              <a:rPr lang="en-US" sz="4000" b="1" dirty="0" err="1" smtClean="0"/>
              <a:t>tartaroo</a:t>
            </a:r>
            <a:r>
              <a:rPr lang="en-US" sz="4000" b="1" dirty="0"/>
              <a:t>̄</a:t>
            </a:r>
          </a:p>
          <a:p>
            <a:pPr marL="109728" indent="0" algn="ctr">
              <a:buNone/>
            </a:pPr>
            <a:endParaRPr lang="en-US" sz="2400" b="1" dirty="0" smtClean="0"/>
          </a:p>
          <a:p>
            <a:pPr marL="109728" indent="0" algn="ctr">
              <a:buNone/>
            </a:pPr>
            <a:r>
              <a:rPr lang="en-US" sz="3600" b="1" dirty="0" smtClean="0"/>
              <a:t>From </a:t>
            </a:r>
            <a:r>
              <a:rPr lang="en-US" sz="3600" b="1" dirty="0" err="1" smtClean="0"/>
              <a:t>Tartaros</a:t>
            </a:r>
            <a:r>
              <a:rPr lang="en-US" sz="3600" b="1" dirty="0"/>
              <a:t>̄ (the deepest abyss of Hades); to incarcerate in eternal torment: - cast down to hell</a:t>
            </a:r>
            <a:r>
              <a:rPr lang="en-US" sz="3600" b="1" dirty="0" smtClean="0"/>
              <a:t>.</a:t>
            </a:r>
          </a:p>
          <a:p>
            <a:pPr marL="109728" indent="0" algn="ctr">
              <a:buNone/>
            </a:pPr>
            <a:endParaRPr lang="en-US" sz="2000" b="1" dirty="0"/>
          </a:p>
          <a:p>
            <a:pPr marL="109728" indent="0" algn="ctr">
              <a:buNone/>
            </a:pPr>
            <a:r>
              <a:rPr lang="en-US" sz="3600" dirty="0"/>
              <a:t>Total KJV occurrences: </a:t>
            </a:r>
            <a:r>
              <a:rPr lang="en-US" sz="3600" dirty="0" smtClean="0"/>
              <a:t>1</a:t>
            </a:r>
          </a:p>
          <a:p>
            <a:pPr marL="109728" indent="0" algn="ctr">
              <a:buNone/>
            </a:pPr>
            <a:endParaRPr lang="en-US" sz="3600" dirty="0"/>
          </a:p>
        </p:txBody>
      </p:sp>
      <p:sp>
        <p:nvSpPr>
          <p:cNvPr id="7" name="TextBox 6"/>
          <p:cNvSpPr txBox="1"/>
          <p:nvPr/>
        </p:nvSpPr>
        <p:spPr>
          <a:xfrm>
            <a:off x="568633" y="608912"/>
            <a:ext cx="8077200" cy="5201424"/>
          </a:xfrm>
          <a:prstGeom prst="rect">
            <a:avLst/>
          </a:prstGeom>
          <a:solidFill>
            <a:schemeClr val="bg1"/>
          </a:solidFill>
        </p:spPr>
        <p:txBody>
          <a:bodyPr wrap="square" rtlCol="0">
            <a:spAutoFit/>
          </a:bodyPr>
          <a:lstStyle/>
          <a:p>
            <a:pPr marL="109728" indent="0" algn="ctr">
              <a:buNone/>
            </a:pPr>
            <a:endParaRPr lang="en-US" sz="4000" b="1" dirty="0" smtClean="0"/>
          </a:p>
          <a:p>
            <a:pPr marL="109728" indent="0" algn="ctr">
              <a:buNone/>
            </a:pPr>
            <a:r>
              <a:rPr lang="en-US" sz="3600" b="1" dirty="0" smtClean="0"/>
              <a:t>In the </a:t>
            </a:r>
            <a:r>
              <a:rPr lang="en-US" sz="3600" b="1" u="sng" dirty="0" smtClean="0"/>
              <a:t>Revelation</a:t>
            </a:r>
            <a:r>
              <a:rPr lang="en-US" sz="3600" b="1" dirty="0" smtClean="0"/>
              <a:t>, John uses the term </a:t>
            </a:r>
            <a:r>
              <a:rPr lang="en-US" sz="3600" b="1" i="1" dirty="0" smtClean="0"/>
              <a:t>“lake of fire”</a:t>
            </a:r>
            <a:r>
              <a:rPr lang="en-US" sz="3600" b="1" dirty="0" smtClean="0"/>
              <a:t>  four times.</a:t>
            </a:r>
          </a:p>
          <a:p>
            <a:pPr marL="109728" indent="0" algn="ctr">
              <a:buNone/>
            </a:pPr>
            <a:endParaRPr lang="en-US" sz="3600" b="1" dirty="0"/>
          </a:p>
          <a:p>
            <a:pPr marL="109728" indent="0" algn="ctr">
              <a:buNone/>
            </a:pPr>
            <a:r>
              <a:rPr lang="en-US" sz="3600" b="1" dirty="0" smtClean="0"/>
              <a:t>This most closely relates to the term </a:t>
            </a:r>
            <a:r>
              <a:rPr lang="en-US" sz="3600" b="1" i="1" dirty="0" smtClean="0"/>
              <a:t>“</a:t>
            </a:r>
            <a:r>
              <a:rPr lang="en-US" sz="3600" b="1" i="1" dirty="0" err="1" smtClean="0"/>
              <a:t>gehenna</a:t>
            </a:r>
            <a:r>
              <a:rPr lang="en-US" sz="3600" b="1" i="1" dirty="0" smtClean="0"/>
              <a:t>”</a:t>
            </a:r>
            <a:r>
              <a:rPr lang="en-US" sz="3600" b="1" dirty="0" smtClean="0"/>
              <a:t> which Jesus used to describe the place of eternal punishment.</a:t>
            </a:r>
          </a:p>
          <a:p>
            <a:pPr marL="109728" indent="0" algn="ctr">
              <a:buNone/>
            </a:pPr>
            <a:endParaRPr lang="en-US" sz="4000" b="1" dirty="0"/>
          </a:p>
        </p:txBody>
      </p:sp>
    </p:spTree>
    <p:extLst>
      <p:ext uri="{BB962C8B-B14F-4D97-AF65-F5344CB8AC3E}">
        <p14:creationId xmlns:p14="http://schemas.microsoft.com/office/powerpoint/2010/main" val="25851573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8" name="Oval 37"/>
          <p:cNvSpPr/>
          <p:nvPr/>
        </p:nvSpPr>
        <p:spPr>
          <a:xfrm>
            <a:off x="2438400" y="1280913"/>
            <a:ext cx="5181600" cy="4572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228600"/>
            <a:ext cx="5334000" cy="646331"/>
          </a:xfrm>
          <a:prstGeom prst="rect">
            <a:avLst/>
          </a:prstGeom>
          <a:solidFill>
            <a:schemeClr val="bg1"/>
          </a:solidFill>
        </p:spPr>
        <p:txBody>
          <a:bodyPr wrap="square" rtlCol="0">
            <a:spAutoFit/>
          </a:bodyPr>
          <a:lstStyle/>
          <a:p>
            <a:r>
              <a:rPr lang="en-US" sz="3600" b="1" dirty="0" smtClean="0"/>
              <a:t>Picture of Sheol/Hades</a:t>
            </a:r>
            <a:endParaRPr lang="en-US" sz="3600" b="1" dirty="0"/>
          </a:p>
        </p:txBody>
      </p:sp>
      <p:grpSp>
        <p:nvGrpSpPr>
          <p:cNvPr id="27" name="Group 13"/>
          <p:cNvGrpSpPr>
            <a:grpSpLocks/>
          </p:cNvGrpSpPr>
          <p:nvPr/>
        </p:nvGrpSpPr>
        <p:grpSpPr bwMode="auto">
          <a:xfrm>
            <a:off x="4203937" y="2729783"/>
            <a:ext cx="1650526" cy="1499954"/>
            <a:chOff x="2820" y="4470"/>
            <a:chExt cx="6015" cy="7500"/>
          </a:xfrm>
        </p:grpSpPr>
        <p:sp>
          <p:nvSpPr>
            <p:cNvPr id="28" name="Oval 14"/>
            <p:cNvSpPr>
              <a:spLocks noChangeArrowheads="1"/>
            </p:cNvSpPr>
            <p:nvPr/>
          </p:nvSpPr>
          <p:spPr bwMode="auto">
            <a:xfrm>
              <a:off x="2820" y="4470"/>
              <a:ext cx="6015" cy="7500"/>
            </a:xfrm>
            <a:prstGeom prst="ellipse">
              <a:avLst/>
            </a:prstGeom>
            <a:solidFill>
              <a:srgbClr val="D3A7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15"/>
            <p:cNvSpPr>
              <a:spLocks noChangeArrowheads="1"/>
            </p:cNvSpPr>
            <p:nvPr/>
          </p:nvSpPr>
          <p:spPr bwMode="auto">
            <a:xfrm>
              <a:off x="3420" y="5250"/>
              <a:ext cx="4830" cy="5925"/>
            </a:xfrm>
            <a:prstGeom prst="ellipse">
              <a:avLst/>
            </a:prstGeom>
            <a:solidFill>
              <a:srgbClr val="80808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16"/>
            <p:cNvSpPr>
              <a:spLocks noChangeArrowheads="1"/>
            </p:cNvSpPr>
            <p:nvPr/>
          </p:nvSpPr>
          <p:spPr bwMode="auto">
            <a:xfrm>
              <a:off x="3720" y="5595"/>
              <a:ext cx="4245" cy="5220"/>
            </a:xfrm>
            <a:prstGeom prst="ellipse">
              <a:avLst/>
            </a:prstGeom>
            <a:solidFill>
              <a:srgbClr val="FF33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WordArt 17"/>
            <p:cNvSpPr>
              <a:spLocks noChangeArrowheads="1" noChangeShapeType="1" noTextEdit="1"/>
            </p:cNvSpPr>
            <p:nvPr/>
          </p:nvSpPr>
          <p:spPr bwMode="auto">
            <a:xfrm>
              <a:off x="3817" y="5025"/>
              <a:ext cx="4080" cy="228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Paradise (Abraham's Bosom)</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32" name="Oval 18"/>
            <p:cNvSpPr>
              <a:spLocks noChangeArrowheads="1"/>
            </p:cNvSpPr>
            <p:nvPr/>
          </p:nvSpPr>
          <p:spPr bwMode="auto">
            <a:xfrm>
              <a:off x="4470" y="6510"/>
              <a:ext cx="2775" cy="3345"/>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WordArt 19"/>
            <p:cNvSpPr>
              <a:spLocks noChangeArrowheads="1" noChangeShapeType="1" noTextEdit="1"/>
            </p:cNvSpPr>
            <p:nvPr/>
          </p:nvSpPr>
          <p:spPr bwMode="auto">
            <a:xfrm>
              <a:off x="5238" y="5474"/>
              <a:ext cx="1305" cy="33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4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Great Gulf</a:t>
              </a:r>
              <a:endParaRPr lang="en-US" sz="14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34" name="WordArt 20"/>
            <p:cNvSpPr>
              <a:spLocks noChangeArrowheads="1" noChangeShapeType="1" noTextEdit="1"/>
            </p:cNvSpPr>
            <p:nvPr/>
          </p:nvSpPr>
          <p:spPr bwMode="auto">
            <a:xfrm>
              <a:off x="5354" y="6110"/>
              <a:ext cx="1140" cy="45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Torment</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35" name="WordArt 21"/>
            <p:cNvSpPr>
              <a:spLocks noChangeArrowheads="1" noChangeShapeType="1" noTextEdit="1"/>
            </p:cNvSpPr>
            <p:nvPr/>
          </p:nvSpPr>
          <p:spPr bwMode="auto">
            <a:xfrm>
              <a:off x="5310" y="6934"/>
              <a:ext cx="1233" cy="36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Tartarus</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36" name="Oval 22"/>
            <p:cNvSpPr>
              <a:spLocks noChangeArrowheads="1"/>
            </p:cNvSpPr>
            <p:nvPr/>
          </p:nvSpPr>
          <p:spPr bwMode="auto">
            <a:xfrm>
              <a:off x="5040" y="7170"/>
              <a:ext cx="1725" cy="2010"/>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WordArt 23"/>
            <p:cNvSpPr>
              <a:spLocks noChangeArrowheads="1" noChangeShapeType="1" noTextEdit="1"/>
            </p:cNvSpPr>
            <p:nvPr/>
          </p:nvSpPr>
          <p:spPr bwMode="auto">
            <a:xfrm>
              <a:off x="5478" y="8203"/>
              <a:ext cx="891" cy="1369"/>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563798"/>
                </a:avLst>
              </a:prstTxWarp>
            </a:bodyPr>
            <a:lstStyle/>
            <a:p>
              <a:pPr algn="ctr" rtl="0">
                <a:buNone/>
              </a:pPr>
              <a:r>
                <a:rPr lang="en-US" sz="1200" kern="10" spc="0" dirty="0" smtClean="0">
                  <a:ln w="9525">
                    <a:solidFill>
                      <a:schemeClr val="bg1"/>
                    </a:solidFill>
                    <a:round/>
                    <a:headEnd/>
                    <a:tailEnd/>
                  </a:ln>
                  <a:solidFill>
                    <a:schemeClr val="bg1"/>
                  </a:solidFill>
                  <a:effectLst/>
                  <a:latin typeface="Arial"/>
                  <a:cs typeface="Arial"/>
                </a:rPr>
                <a:t>Bottomless</a:t>
              </a:r>
            </a:p>
            <a:p>
              <a:pPr algn="ctr" rtl="0">
                <a:buNone/>
              </a:pPr>
              <a:r>
                <a:rPr lang="en-US" sz="1200" kern="10" spc="0" dirty="0" smtClean="0">
                  <a:ln w="9525">
                    <a:solidFill>
                      <a:schemeClr val="bg1"/>
                    </a:solidFill>
                    <a:round/>
                    <a:headEnd/>
                    <a:tailEnd/>
                  </a:ln>
                  <a:solidFill>
                    <a:schemeClr val="bg1"/>
                  </a:solidFill>
                  <a:effectLst/>
                  <a:latin typeface="Arial"/>
                  <a:cs typeface="Arial"/>
                </a:rPr>
                <a:t>Pit</a:t>
              </a:r>
              <a:endParaRPr lang="en-US" sz="1200" kern="10" spc="0" dirty="0">
                <a:ln w="9525">
                  <a:solidFill>
                    <a:schemeClr val="bg1"/>
                  </a:solidFill>
                  <a:round/>
                  <a:headEnd/>
                  <a:tailEnd/>
                </a:ln>
                <a:solidFill>
                  <a:schemeClr val="bg1"/>
                </a:solidFill>
                <a:effectLst/>
                <a:latin typeface="Arial"/>
                <a:cs typeface="Arial"/>
              </a:endParaRPr>
            </a:p>
          </p:txBody>
        </p:sp>
      </p:grpSp>
      <p:sp>
        <p:nvSpPr>
          <p:cNvPr id="40" name="Rectangle 39"/>
          <p:cNvSpPr/>
          <p:nvPr/>
        </p:nvSpPr>
        <p:spPr>
          <a:xfrm>
            <a:off x="3599797" y="1968391"/>
            <a:ext cx="2667000" cy="1352216"/>
          </a:xfrm>
          <a:prstGeom prst="rect">
            <a:avLst/>
          </a:prstGeom>
          <a:noFill/>
        </p:spPr>
        <p:txBody>
          <a:bodyPr wrap="none" lIns="91440" tIns="45720" rIns="91440" bIns="45720">
            <a:prstTxWarp prst="textArchUp">
              <a:avLst/>
            </a:prstTxWarp>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Earth</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41" name="Line Callout 2 (Accent Bar) 40"/>
          <p:cNvSpPr/>
          <p:nvPr/>
        </p:nvSpPr>
        <p:spPr>
          <a:xfrm>
            <a:off x="6705600" y="1631731"/>
            <a:ext cx="2115203" cy="1012768"/>
          </a:xfrm>
          <a:prstGeom prst="accentCallout2">
            <a:avLst>
              <a:gd name="adj1" fmla="val 18750"/>
              <a:gd name="adj2" fmla="val -8333"/>
              <a:gd name="adj3" fmla="val 56011"/>
              <a:gd name="adj4" fmla="val -13236"/>
              <a:gd name="adj5" fmla="val 168392"/>
              <a:gd name="adj6" fmla="val -7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4,000 miles</a:t>
            </a:r>
          </a:p>
          <a:p>
            <a:pPr algn="ctr"/>
            <a:r>
              <a:rPr lang="en-US" sz="2400" b="1" dirty="0" smtClean="0"/>
              <a:t>down</a:t>
            </a:r>
            <a:endParaRPr lang="en-US" sz="2400" b="1" dirty="0"/>
          </a:p>
        </p:txBody>
      </p:sp>
    </p:spTree>
    <p:extLst>
      <p:ext uri="{BB962C8B-B14F-4D97-AF65-F5344CB8AC3E}">
        <p14:creationId xmlns:p14="http://schemas.microsoft.com/office/powerpoint/2010/main" val="1798252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381000" y="228600"/>
            <a:ext cx="6847454" cy="646331"/>
          </a:xfrm>
          <a:prstGeom prst="rect">
            <a:avLst/>
          </a:prstGeom>
          <a:solidFill>
            <a:schemeClr val="bg1"/>
          </a:solidFill>
        </p:spPr>
        <p:txBody>
          <a:bodyPr wrap="square" rtlCol="0">
            <a:spAutoFit/>
          </a:bodyPr>
          <a:lstStyle/>
          <a:p>
            <a:r>
              <a:rPr lang="en-US" sz="3600" b="1" dirty="0" smtClean="0"/>
              <a:t>Picture of Sheol/Hades - Past</a:t>
            </a:r>
            <a:endParaRPr lang="en-US" sz="3600" b="1" dirty="0"/>
          </a:p>
        </p:txBody>
      </p:sp>
      <p:grpSp>
        <p:nvGrpSpPr>
          <p:cNvPr id="27" name="Group 13"/>
          <p:cNvGrpSpPr>
            <a:grpSpLocks/>
          </p:cNvGrpSpPr>
          <p:nvPr/>
        </p:nvGrpSpPr>
        <p:grpSpPr bwMode="auto">
          <a:xfrm>
            <a:off x="152400" y="947964"/>
            <a:ext cx="6572250" cy="5867400"/>
            <a:chOff x="2820" y="4470"/>
            <a:chExt cx="6015" cy="7500"/>
          </a:xfrm>
        </p:grpSpPr>
        <p:sp>
          <p:nvSpPr>
            <p:cNvPr id="28" name="Oval 14"/>
            <p:cNvSpPr>
              <a:spLocks noChangeArrowheads="1"/>
            </p:cNvSpPr>
            <p:nvPr/>
          </p:nvSpPr>
          <p:spPr bwMode="auto">
            <a:xfrm>
              <a:off x="2820" y="4470"/>
              <a:ext cx="6015" cy="7500"/>
            </a:xfrm>
            <a:prstGeom prst="ellipse">
              <a:avLst/>
            </a:prstGeom>
            <a:solidFill>
              <a:srgbClr val="D3A7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15"/>
            <p:cNvSpPr>
              <a:spLocks noChangeArrowheads="1"/>
            </p:cNvSpPr>
            <p:nvPr/>
          </p:nvSpPr>
          <p:spPr bwMode="auto">
            <a:xfrm>
              <a:off x="3420" y="5250"/>
              <a:ext cx="4830" cy="5925"/>
            </a:xfrm>
            <a:prstGeom prst="ellipse">
              <a:avLst/>
            </a:prstGeom>
            <a:solidFill>
              <a:srgbClr val="80808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16"/>
            <p:cNvSpPr>
              <a:spLocks noChangeArrowheads="1"/>
            </p:cNvSpPr>
            <p:nvPr/>
          </p:nvSpPr>
          <p:spPr bwMode="auto">
            <a:xfrm>
              <a:off x="3720" y="5595"/>
              <a:ext cx="4245" cy="5220"/>
            </a:xfrm>
            <a:prstGeom prst="ellipse">
              <a:avLst/>
            </a:prstGeom>
            <a:solidFill>
              <a:srgbClr val="FF33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WordArt 17"/>
            <p:cNvSpPr>
              <a:spLocks noChangeArrowheads="1" noChangeShapeType="1" noTextEdit="1"/>
            </p:cNvSpPr>
            <p:nvPr/>
          </p:nvSpPr>
          <p:spPr bwMode="auto">
            <a:xfrm>
              <a:off x="3817" y="5025"/>
              <a:ext cx="4080" cy="228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Paradise (Abraham's Bosom)</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32" name="Oval 18"/>
            <p:cNvSpPr>
              <a:spLocks noChangeArrowheads="1"/>
            </p:cNvSpPr>
            <p:nvPr/>
          </p:nvSpPr>
          <p:spPr bwMode="auto">
            <a:xfrm>
              <a:off x="4470" y="6510"/>
              <a:ext cx="2775" cy="3345"/>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WordArt 19"/>
            <p:cNvSpPr>
              <a:spLocks noChangeArrowheads="1" noChangeShapeType="1" noTextEdit="1"/>
            </p:cNvSpPr>
            <p:nvPr/>
          </p:nvSpPr>
          <p:spPr bwMode="auto">
            <a:xfrm>
              <a:off x="5238" y="5474"/>
              <a:ext cx="1305" cy="33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4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Great Gulf</a:t>
              </a:r>
              <a:endParaRPr lang="en-US" sz="14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34" name="WordArt 20"/>
            <p:cNvSpPr>
              <a:spLocks noChangeArrowheads="1" noChangeShapeType="1" noTextEdit="1"/>
            </p:cNvSpPr>
            <p:nvPr/>
          </p:nvSpPr>
          <p:spPr bwMode="auto">
            <a:xfrm>
              <a:off x="5354" y="6110"/>
              <a:ext cx="1140" cy="45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Torment</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35" name="WordArt 21"/>
            <p:cNvSpPr>
              <a:spLocks noChangeArrowheads="1" noChangeShapeType="1" noTextEdit="1"/>
            </p:cNvSpPr>
            <p:nvPr/>
          </p:nvSpPr>
          <p:spPr bwMode="auto">
            <a:xfrm>
              <a:off x="5310" y="6934"/>
              <a:ext cx="1233" cy="36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Tartarus</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36" name="Oval 22"/>
            <p:cNvSpPr>
              <a:spLocks noChangeArrowheads="1"/>
            </p:cNvSpPr>
            <p:nvPr/>
          </p:nvSpPr>
          <p:spPr bwMode="auto">
            <a:xfrm>
              <a:off x="5040" y="7170"/>
              <a:ext cx="1725" cy="2010"/>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WordArt 23"/>
            <p:cNvSpPr>
              <a:spLocks noChangeArrowheads="1" noChangeShapeType="1" noTextEdit="1"/>
            </p:cNvSpPr>
            <p:nvPr/>
          </p:nvSpPr>
          <p:spPr bwMode="auto">
            <a:xfrm>
              <a:off x="5478" y="8203"/>
              <a:ext cx="891" cy="1369"/>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563798"/>
                </a:avLst>
              </a:prstTxWarp>
            </a:bodyPr>
            <a:lstStyle/>
            <a:p>
              <a:pPr algn="ctr" rtl="0">
                <a:buNone/>
              </a:pPr>
              <a:r>
                <a:rPr lang="en-US" sz="1200" kern="10" spc="0" dirty="0" smtClean="0">
                  <a:ln w="9525">
                    <a:solidFill>
                      <a:schemeClr val="bg1"/>
                    </a:solidFill>
                    <a:round/>
                    <a:headEnd/>
                    <a:tailEnd/>
                  </a:ln>
                  <a:solidFill>
                    <a:schemeClr val="bg1"/>
                  </a:solidFill>
                  <a:effectLst/>
                  <a:latin typeface="Arial"/>
                  <a:cs typeface="Arial"/>
                </a:rPr>
                <a:t>Bottomless</a:t>
              </a:r>
            </a:p>
            <a:p>
              <a:pPr algn="ctr" rtl="0">
                <a:buNone/>
              </a:pPr>
              <a:r>
                <a:rPr lang="en-US" sz="1200" kern="10" spc="0" dirty="0" smtClean="0">
                  <a:ln w="9525">
                    <a:solidFill>
                      <a:schemeClr val="bg1"/>
                    </a:solidFill>
                    <a:round/>
                    <a:headEnd/>
                    <a:tailEnd/>
                  </a:ln>
                  <a:solidFill>
                    <a:schemeClr val="bg1"/>
                  </a:solidFill>
                  <a:effectLst/>
                  <a:latin typeface="Arial"/>
                  <a:cs typeface="Arial"/>
                </a:rPr>
                <a:t>Pit</a:t>
              </a:r>
              <a:endParaRPr lang="en-US" sz="1200" kern="10" spc="0" dirty="0">
                <a:ln w="9525">
                  <a:solidFill>
                    <a:schemeClr val="bg1"/>
                  </a:solidFill>
                  <a:round/>
                  <a:headEnd/>
                  <a:tailEnd/>
                </a:ln>
                <a:solidFill>
                  <a:schemeClr val="bg1"/>
                </a:solidFill>
                <a:effectLst/>
                <a:latin typeface="Arial"/>
                <a:cs typeface="Arial"/>
              </a:endParaRPr>
            </a:p>
          </p:txBody>
        </p:sp>
      </p:grpSp>
      <p:sp>
        <p:nvSpPr>
          <p:cNvPr id="3" name="Content Placeholder 2"/>
          <p:cNvSpPr>
            <a:spLocks noGrp="1"/>
          </p:cNvSpPr>
          <p:nvPr>
            <p:ph idx="1"/>
          </p:nvPr>
        </p:nvSpPr>
        <p:spPr>
          <a:xfrm>
            <a:off x="5943600" y="3590303"/>
            <a:ext cx="3049568" cy="3140907"/>
          </a:xfrm>
        </p:spPr>
        <p:txBody>
          <a:bodyPr>
            <a:normAutofit lnSpcReduction="10000"/>
          </a:bodyPr>
          <a:lstStyle/>
          <a:p>
            <a:pPr marL="109728" indent="0">
              <a:buNone/>
            </a:pPr>
            <a:r>
              <a:rPr lang="en-US" sz="2800" b="1" dirty="0"/>
              <a:t>Luke 16:19-31</a:t>
            </a:r>
            <a:endParaRPr lang="en-US" sz="2800" dirty="0"/>
          </a:p>
          <a:p>
            <a:pPr marL="109728" indent="0">
              <a:buNone/>
            </a:pPr>
            <a:r>
              <a:rPr lang="en-US" sz="2800" b="1" dirty="0" smtClean="0"/>
              <a:t>Matt</a:t>
            </a:r>
            <a:r>
              <a:rPr lang="en-US" sz="2800" b="1" dirty="0"/>
              <a:t>. </a:t>
            </a:r>
            <a:r>
              <a:rPr lang="en-US" sz="2800" b="1" dirty="0" smtClean="0"/>
              <a:t>12:40</a:t>
            </a:r>
          </a:p>
          <a:p>
            <a:pPr marL="109728" indent="0">
              <a:buNone/>
            </a:pPr>
            <a:r>
              <a:rPr lang="en-US" sz="2800" b="1" dirty="0" smtClean="0"/>
              <a:t>Jonah 2:2</a:t>
            </a:r>
          </a:p>
          <a:p>
            <a:pPr marL="109728" indent="0">
              <a:buNone/>
            </a:pPr>
            <a:r>
              <a:rPr lang="en-US" sz="2800" b="1" dirty="0" smtClean="0"/>
              <a:t>1 </a:t>
            </a:r>
            <a:r>
              <a:rPr lang="en-US" sz="2800" b="1" dirty="0"/>
              <a:t>Peter </a:t>
            </a:r>
            <a:r>
              <a:rPr lang="en-US" sz="2800" b="1" dirty="0" smtClean="0"/>
              <a:t>3:19</a:t>
            </a:r>
          </a:p>
          <a:p>
            <a:pPr marL="109728" indent="0">
              <a:buNone/>
            </a:pPr>
            <a:r>
              <a:rPr lang="en-US" sz="2800" b="1" dirty="0" smtClean="0"/>
              <a:t>2 </a:t>
            </a:r>
            <a:r>
              <a:rPr lang="en-US" sz="2800" b="1" dirty="0"/>
              <a:t>Peter </a:t>
            </a:r>
            <a:r>
              <a:rPr lang="en-US" sz="2800" b="1" dirty="0" smtClean="0"/>
              <a:t>2:4</a:t>
            </a:r>
          </a:p>
          <a:p>
            <a:pPr marL="109728" indent="0">
              <a:buNone/>
            </a:pPr>
            <a:r>
              <a:rPr lang="en-US" sz="2800" b="1" dirty="0" smtClean="0"/>
              <a:t>Psalm 16:10</a:t>
            </a:r>
          </a:p>
          <a:p>
            <a:pPr marL="109728" indent="0">
              <a:buNone/>
            </a:pPr>
            <a:r>
              <a:rPr lang="en-US" sz="2800" b="1" dirty="0" smtClean="0"/>
              <a:t>Acts 2:27-31</a:t>
            </a:r>
            <a:endParaRPr lang="en-US" sz="2800" dirty="0"/>
          </a:p>
        </p:txBody>
      </p:sp>
    </p:spTree>
    <p:extLst>
      <p:ext uri="{BB962C8B-B14F-4D97-AF65-F5344CB8AC3E}">
        <p14:creationId xmlns:p14="http://schemas.microsoft.com/office/powerpoint/2010/main" val="2608761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381000" y="228600"/>
            <a:ext cx="7543800" cy="646331"/>
          </a:xfrm>
          <a:prstGeom prst="rect">
            <a:avLst/>
          </a:prstGeom>
          <a:solidFill>
            <a:schemeClr val="bg1"/>
          </a:solidFill>
        </p:spPr>
        <p:txBody>
          <a:bodyPr wrap="square" rtlCol="0">
            <a:spAutoFit/>
          </a:bodyPr>
          <a:lstStyle/>
          <a:p>
            <a:r>
              <a:rPr lang="en-US" sz="3600" b="1" dirty="0" smtClean="0"/>
              <a:t>Picture of Sheol/Hades - Present</a:t>
            </a:r>
            <a:endParaRPr lang="en-US" sz="3600" b="1" dirty="0"/>
          </a:p>
        </p:txBody>
      </p:sp>
      <p:sp>
        <p:nvSpPr>
          <p:cNvPr id="3" name="Content Placeholder 2"/>
          <p:cNvSpPr>
            <a:spLocks noGrp="1"/>
          </p:cNvSpPr>
          <p:nvPr>
            <p:ph idx="1"/>
          </p:nvPr>
        </p:nvSpPr>
        <p:spPr>
          <a:xfrm>
            <a:off x="6324600" y="5334000"/>
            <a:ext cx="2668568" cy="1397210"/>
          </a:xfrm>
        </p:spPr>
        <p:txBody>
          <a:bodyPr>
            <a:normAutofit/>
          </a:bodyPr>
          <a:lstStyle/>
          <a:p>
            <a:pPr marL="109728" indent="0">
              <a:buNone/>
            </a:pPr>
            <a:r>
              <a:rPr lang="en-US" sz="2800" b="1" dirty="0" smtClean="0"/>
              <a:t>Isaiah 5:14</a:t>
            </a:r>
            <a:endParaRPr lang="en-US" sz="2800" dirty="0"/>
          </a:p>
          <a:p>
            <a:pPr marL="109728" indent="0">
              <a:buNone/>
            </a:pPr>
            <a:r>
              <a:rPr lang="en-US" sz="2800" b="1" dirty="0" err="1" smtClean="0"/>
              <a:t>Habakuk</a:t>
            </a:r>
            <a:r>
              <a:rPr lang="en-US" sz="2800" b="1" dirty="0" smtClean="0"/>
              <a:t> 2:5</a:t>
            </a:r>
          </a:p>
        </p:txBody>
      </p:sp>
      <p:grpSp>
        <p:nvGrpSpPr>
          <p:cNvPr id="2" name="Group 2"/>
          <p:cNvGrpSpPr>
            <a:grpSpLocks/>
          </p:cNvGrpSpPr>
          <p:nvPr/>
        </p:nvGrpSpPr>
        <p:grpSpPr bwMode="auto">
          <a:xfrm>
            <a:off x="381000" y="874931"/>
            <a:ext cx="6553200" cy="5983069"/>
            <a:chOff x="3015" y="3817"/>
            <a:chExt cx="6015" cy="7500"/>
          </a:xfrm>
        </p:grpSpPr>
        <p:sp>
          <p:nvSpPr>
            <p:cNvPr id="4" name="Oval 3"/>
            <p:cNvSpPr>
              <a:spLocks noChangeArrowheads="1"/>
            </p:cNvSpPr>
            <p:nvPr/>
          </p:nvSpPr>
          <p:spPr bwMode="auto">
            <a:xfrm>
              <a:off x="3015" y="3817"/>
              <a:ext cx="6015" cy="7500"/>
            </a:xfrm>
            <a:prstGeom prst="ellipse">
              <a:avLst/>
            </a:prstGeom>
            <a:solidFill>
              <a:srgbClr val="FF33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Oval 4"/>
            <p:cNvSpPr>
              <a:spLocks noChangeArrowheads="1"/>
            </p:cNvSpPr>
            <p:nvPr/>
          </p:nvSpPr>
          <p:spPr bwMode="auto">
            <a:xfrm>
              <a:off x="3600" y="4598"/>
              <a:ext cx="4830" cy="5925"/>
            </a:xfrm>
            <a:prstGeom prst="ellipse">
              <a:avLst/>
            </a:prstGeom>
            <a:solidFill>
              <a:srgbClr val="80808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5"/>
            <p:cNvSpPr>
              <a:spLocks noChangeArrowheads="1"/>
            </p:cNvSpPr>
            <p:nvPr/>
          </p:nvSpPr>
          <p:spPr bwMode="auto">
            <a:xfrm>
              <a:off x="3885" y="4943"/>
              <a:ext cx="4245" cy="5220"/>
            </a:xfrm>
            <a:prstGeom prst="ellipse">
              <a:avLst/>
            </a:prstGeom>
            <a:solidFill>
              <a:srgbClr val="FF33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6"/>
            <p:cNvSpPr>
              <a:spLocks noChangeArrowheads="1"/>
            </p:cNvSpPr>
            <p:nvPr/>
          </p:nvSpPr>
          <p:spPr bwMode="auto">
            <a:xfrm>
              <a:off x="4620" y="5880"/>
              <a:ext cx="2775" cy="3345"/>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WordArt 7"/>
            <p:cNvSpPr>
              <a:spLocks noChangeArrowheads="1" noChangeShapeType="1" noTextEdit="1"/>
            </p:cNvSpPr>
            <p:nvPr/>
          </p:nvSpPr>
          <p:spPr bwMode="auto">
            <a:xfrm>
              <a:off x="5336" y="4834"/>
              <a:ext cx="1403" cy="33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4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Great Gulf</a:t>
              </a:r>
              <a:endParaRPr lang="en-US" sz="14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9" name="WordArt 8"/>
            <p:cNvSpPr>
              <a:spLocks noChangeArrowheads="1" noChangeShapeType="1" noTextEdit="1"/>
            </p:cNvSpPr>
            <p:nvPr/>
          </p:nvSpPr>
          <p:spPr bwMode="auto">
            <a:xfrm>
              <a:off x="5354" y="5543"/>
              <a:ext cx="1403" cy="45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Torment</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10" name="WordArt 9"/>
            <p:cNvSpPr>
              <a:spLocks noChangeArrowheads="1" noChangeShapeType="1" noTextEdit="1"/>
            </p:cNvSpPr>
            <p:nvPr/>
          </p:nvSpPr>
          <p:spPr bwMode="auto">
            <a:xfrm>
              <a:off x="5423" y="6284"/>
              <a:ext cx="1264" cy="36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Tartarus</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sp>
          <p:nvSpPr>
            <p:cNvPr id="11" name="Oval 10"/>
            <p:cNvSpPr>
              <a:spLocks noChangeArrowheads="1"/>
            </p:cNvSpPr>
            <p:nvPr/>
          </p:nvSpPr>
          <p:spPr bwMode="auto">
            <a:xfrm>
              <a:off x="5175" y="6473"/>
              <a:ext cx="1725" cy="2010"/>
            </a:xfrm>
            <a:prstGeom prst="ellipse">
              <a:avLst/>
            </a:prstGeom>
            <a:solidFill>
              <a:srgbClr val="404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WordArt 11"/>
            <p:cNvSpPr>
              <a:spLocks noChangeArrowheads="1" noChangeShapeType="1" noTextEdit="1"/>
            </p:cNvSpPr>
            <p:nvPr/>
          </p:nvSpPr>
          <p:spPr bwMode="auto">
            <a:xfrm>
              <a:off x="5555" y="7567"/>
              <a:ext cx="1000" cy="1275"/>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465715"/>
                </a:avLst>
              </a:prstTxWarp>
            </a:bodyPr>
            <a:lstStyle/>
            <a:p>
              <a:pPr algn="ctr" rtl="0">
                <a:buNone/>
              </a:pPr>
              <a:r>
                <a:rPr lang="en-US" sz="1200" kern="10" spc="0" dirty="0" smtClean="0">
                  <a:ln w="9525">
                    <a:solidFill>
                      <a:schemeClr val="bg1"/>
                    </a:solidFill>
                    <a:round/>
                    <a:headEnd/>
                    <a:tailEnd/>
                  </a:ln>
                  <a:solidFill>
                    <a:schemeClr val="bg1"/>
                  </a:solidFill>
                  <a:effectLst/>
                  <a:latin typeface="Arial"/>
                  <a:cs typeface="Arial"/>
                </a:rPr>
                <a:t>Bottomless</a:t>
              </a:r>
            </a:p>
            <a:p>
              <a:pPr algn="ctr" rtl="0">
                <a:buNone/>
              </a:pPr>
              <a:r>
                <a:rPr lang="en-US" sz="1200" kern="10" spc="0" dirty="0" smtClean="0">
                  <a:ln w="9525">
                    <a:solidFill>
                      <a:schemeClr val="bg1"/>
                    </a:solidFill>
                    <a:round/>
                    <a:headEnd/>
                    <a:tailEnd/>
                  </a:ln>
                  <a:solidFill>
                    <a:schemeClr val="bg1"/>
                  </a:solidFill>
                  <a:effectLst/>
                  <a:latin typeface="Arial"/>
                  <a:cs typeface="Arial"/>
                </a:rPr>
                <a:t>Pit</a:t>
              </a:r>
              <a:endParaRPr lang="en-US" sz="1200" kern="10" spc="0" dirty="0">
                <a:ln w="9525">
                  <a:solidFill>
                    <a:schemeClr val="bg1"/>
                  </a:solidFill>
                  <a:round/>
                  <a:headEnd/>
                  <a:tailEnd/>
                </a:ln>
                <a:solidFill>
                  <a:schemeClr val="bg1"/>
                </a:solidFill>
                <a:effectLst/>
                <a:latin typeface="Arial"/>
                <a:cs typeface="Arial"/>
              </a:endParaRPr>
            </a:p>
          </p:txBody>
        </p:sp>
        <p:sp>
          <p:nvSpPr>
            <p:cNvPr id="14" name="WordArt 12"/>
            <p:cNvSpPr>
              <a:spLocks noChangeArrowheads="1" noChangeShapeType="1" noTextEdit="1"/>
            </p:cNvSpPr>
            <p:nvPr/>
          </p:nvSpPr>
          <p:spPr bwMode="auto">
            <a:xfrm>
              <a:off x="5287" y="4269"/>
              <a:ext cx="1470" cy="659"/>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1600" kern="10" spc="0" dirty="0" smtClean="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rPr>
                <a:t>Torment</a:t>
              </a:r>
              <a:endParaRPr lang="en-US" sz="1600" kern="10" spc="0" dirty="0">
                <a:ln w="9525">
                  <a:solidFill>
                    <a:schemeClr val="bg1"/>
                  </a:solidFill>
                  <a:round/>
                  <a:headEnd/>
                  <a:tailEnd/>
                </a:ln>
                <a:solidFill>
                  <a:schemeClr val="bg1"/>
                </a:solidFill>
                <a:effectLst>
                  <a:outerShdw blurRad="50800" dist="38100" dir="2700000" algn="tl" rotWithShape="0">
                    <a:prstClr val="black">
                      <a:alpha val="40000"/>
                    </a:prstClr>
                  </a:outerShdw>
                </a:effectLst>
                <a:latin typeface="Arial"/>
                <a:cs typeface="Arial"/>
              </a:endParaRPr>
            </a:p>
          </p:txBody>
        </p:sp>
      </p:grpSp>
    </p:spTree>
    <p:extLst>
      <p:ext uri="{BB962C8B-B14F-4D97-AF65-F5344CB8AC3E}">
        <p14:creationId xmlns:p14="http://schemas.microsoft.com/office/powerpoint/2010/main" val="21224895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724400"/>
          </a:xfrm>
        </p:spPr>
        <p:txBody>
          <a:bodyPr>
            <a:normAutofit/>
          </a:bodyPr>
          <a:lstStyle/>
          <a:p>
            <a:pPr marL="109728" indent="0">
              <a:buNone/>
            </a:pPr>
            <a:r>
              <a:rPr lang="en-US" sz="3600" b="1" dirty="0" smtClean="0"/>
              <a:t>After the Great White Throne Judgment, death and hell </a:t>
            </a:r>
            <a:r>
              <a:rPr lang="en-US" sz="3600" dirty="0" smtClean="0"/>
              <a:t>(Sheol-Hades) </a:t>
            </a:r>
            <a:r>
              <a:rPr lang="en-US" sz="3600" b="1" dirty="0" smtClean="0"/>
              <a:t>are thrown into the Lake of Fire </a:t>
            </a:r>
            <a:r>
              <a:rPr lang="en-US" sz="3600" dirty="0" smtClean="0"/>
              <a:t>(</a:t>
            </a:r>
            <a:r>
              <a:rPr lang="en-US" sz="3600" dirty="0" err="1" smtClean="0"/>
              <a:t>Gehenna</a:t>
            </a:r>
            <a:r>
              <a:rPr lang="en-US" sz="3600" dirty="0" smtClean="0"/>
              <a:t>). </a:t>
            </a:r>
          </a:p>
          <a:p>
            <a:pPr marL="109728" indent="0">
              <a:buNone/>
            </a:pPr>
            <a:endParaRPr lang="en-US" sz="3600" b="1" dirty="0"/>
          </a:p>
          <a:p>
            <a:pPr marL="109728" indent="0">
              <a:buNone/>
            </a:pPr>
            <a:r>
              <a:rPr lang="en-US" sz="3600" b="1" dirty="0" smtClean="0"/>
              <a:t>The Second Death = Lake of Fire – separation from God forever</a:t>
            </a:r>
            <a:endParaRPr lang="en-US" sz="3600" b="1" dirty="0"/>
          </a:p>
        </p:txBody>
      </p:sp>
      <p:grpSp>
        <p:nvGrpSpPr>
          <p:cNvPr id="16" name="Group 15"/>
          <p:cNvGrpSpPr/>
          <p:nvPr/>
        </p:nvGrpSpPr>
        <p:grpSpPr>
          <a:xfrm rot="21351947">
            <a:off x="-147447" y="-477959"/>
            <a:ext cx="9657891" cy="1547233"/>
            <a:chOff x="-147447" y="-477959"/>
            <a:chExt cx="9657891" cy="1547233"/>
          </a:xfrm>
        </p:grpSpPr>
        <p:sp>
          <p:nvSpPr>
            <p:cNvPr id="15" name="Wave 14"/>
            <p:cNvSpPr/>
            <p:nvPr/>
          </p:nvSpPr>
          <p:spPr>
            <a:xfrm rot="822947">
              <a:off x="-147447" y="144875"/>
              <a:ext cx="9544625" cy="924399"/>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533753">
              <a:off x="-34181" y="-477959"/>
              <a:ext cx="9544625" cy="1423707"/>
            </a:xfrm>
            <a:prstGeom prst="wave">
              <a:avLst/>
            </a:prstGeom>
            <a:gradFill flip="none" rotWithShape="1">
              <a:gsLst>
                <a:gs pos="68000">
                  <a:srgbClr val="9BEF79"/>
                </a:gs>
                <a:gs pos="31000">
                  <a:srgbClr val="9BEF79"/>
                </a:gs>
                <a:gs pos="0">
                  <a:schemeClr val="accent1">
                    <a:lumMod val="75000"/>
                  </a:schemeClr>
                </a:gs>
                <a:gs pos="99000">
                  <a:schemeClr val="accent1">
                    <a:lumMod val="75000"/>
                  </a:schemeClr>
                </a:gs>
                <a:gs pos="4900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42096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sz="3600" b="1" i="1" dirty="0" smtClean="0">
                <a:solidFill>
                  <a:srgbClr val="222222"/>
                </a:solidFill>
                <a:latin typeface="Calibri"/>
                <a:ea typeface="Times New Roman"/>
                <a:cs typeface="Times New Roman"/>
              </a:rPr>
              <a:t>Do </a:t>
            </a:r>
            <a:r>
              <a:rPr lang="en-US" sz="3600" b="1" i="1" dirty="0">
                <a:solidFill>
                  <a:srgbClr val="222222"/>
                </a:solidFill>
                <a:latin typeface="Calibri"/>
                <a:ea typeface="Times New Roman"/>
                <a:cs typeface="Times New Roman"/>
              </a:rPr>
              <a:t>not fear any of those things which you are about to suffer. Indeed, the devil is about to throw some of you into prison, that you may be tested, and you will have tribulation ten days. Be faithful until death, and I will give you the crown of life. </a:t>
            </a:r>
            <a:endParaRPr lang="en-US" sz="3600" dirty="0"/>
          </a:p>
        </p:txBody>
      </p:sp>
      <p:sp>
        <p:nvSpPr>
          <p:cNvPr id="2" name="Title 1"/>
          <p:cNvSpPr>
            <a:spLocks noGrp="1"/>
          </p:cNvSpPr>
          <p:nvPr>
            <p:ph type="title"/>
          </p:nvPr>
        </p:nvSpPr>
        <p:spPr/>
        <p:txBody>
          <a:bodyPr/>
          <a:lstStyle/>
          <a:p>
            <a:r>
              <a:rPr lang="en-US" dirty="0" smtClean="0"/>
              <a:t>Revelation 2:8-11</a:t>
            </a:r>
            <a:endParaRPr lang="en-US" dirty="0"/>
          </a:p>
        </p:txBody>
      </p:sp>
    </p:spTree>
    <p:extLst>
      <p:ext uri="{BB962C8B-B14F-4D97-AF65-F5344CB8AC3E}">
        <p14:creationId xmlns:p14="http://schemas.microsoft.com/office/powerpoint/2010/main" val="266264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797491"/>
          </a:xfrm>
        </p:spPr>
        <p:txBody>
          <a:bodyPr>
            <a:normAutofit/>
          </a:bodyPr>
          <a:lstStyle/>
          <a:p>
            <a:pPr marL="109728" indent="0">
              <a:buNone/>
            </a:pPr>
            <a:r>
              <a:rPr lang="en-US" sz="3600" b="1" dirty="0" smtClean="0"/>
              <a:t>An important figure during this time period… Can you guess who?</a:t>
            </a:r>
            <a:endParaRPr lang="en-US" sz="3600" b="1" dirty="0"/>
          </a:p>
        </p:txBody>
      </p:sp>
      <p:sp>
        <p:nvSpPr>
          <p:cNvPr id="2" name="Title 1"/>
          <p:cNvSpPr>
            <a:spLocks noGrp="1"/>
          </p:cNvSpPr>
          <p:nvPr>
            <p:ph type="title"/>
          </p:nvPr>
        </p:nvSpPr>
        <p:spPr>
          <a:xfrm>
            <a:off x="457200" y="274638"/>
            <a:ext cx="8229600" cy="1325562"/>
          </a:xfrm>
        </p:spPr>
        <p:txBody>
          <a:bodyPr>
            <a:normAutofit fontScale="90000"/>
          </a:bodyPr>
          <a:lstStyle/>
          <a:p>
            <a:r>
              <a:rPr lang="en-US" dirty="0">
                <a:effectLst/>
              </a:rPr>
              <a:t>The Church of Smyrna </a:t>
            </a:r>
            <a:r>
              <a:rPr lang="en-US" dirty="0" smtClean="0">
                <a:effectLst/>
              </a:rPr>
              <a:t>–</a:t>
            </a:r>
            <a:br>
              <a:rPr lang="en-US" dirty="0" smtClean="0">
                <a:effectLst/>
              </a:rPr>
            </a:br>
            <a:r>
              <a:rPr lang="en-US" dirty="0" smtClean="0">
                <a:effectLst/>
              </a:rPr>
              <a:t>Represents 100 </a:t>
            </a:r>
            <a:r>
              <a:rPr lang="en-US" dirty="0">
                <a:effectLst/>
              </a:rPr>
              <a:t>AD–312 </a:t>
            </a:r>
            <a:r>
              <a:rPr lang="en-US" dirty="0" smtClean="0">
                <a:effectLst/>
              </a:rPr>
              <a:t>AD</a:t>
            </a:r>
            <a:endParaRPr lang="en-US" dirty="0"/>
          </a:p>
        </p:txBody>
      </p:sp>
      <p:sp>
        <p:nvSpPr>
          <p:cNvPr id="4" name="TextBox 3"/>
          <p:cNvSpPr txBox="1"/>
          <p:nvPr/>
        </p:nvSpPr>
        <p:spPr>
          <a:xfrm>
            <a:off x="457200" y="1600200"/>
            <a:ext cx="8229600" cy="3170099"/>
          </a:xfrm>
          <a:prstGeom prst="rect">
            <a:avLst/>
          </a:prstGeom>
          <a:solidFill>
            <a:schemeClr val="accent1">
              <a:lumMod val="40000"/>
              <a:lumOff val="60000"/>
            </a:schemeClr>
          </a:solidFill>
        </p:spPr>
        <p:txBody>
          <a:bodyPr wrap="square" rtlCol="0">
            <a:spAutoFit/>
          </a:bodyPr>
          <a:lstStyle/>
          <a:p>
            <a:pPr marL="623888" indent="-623888"/>
            <a:r>
              <a:rPr lang="en-US" sz="4000" dirty="0" smtClean="0"/>
              <a:t>1. </a:t>
            </a:r>
            <a:r>
              <a:rPr lang="en-US" sz="4000" dirty="0"/>
              <a:t>He was just 3 years old when his father died. It was little loss to the boy for His father had been a killer, a bully, and a cheat.</a:t>
            </a:r>
          </a:p>
        </p:txBody>
      </p:sp>
      <p:sp>
        <p:nvSpPr>
          <p:cNvPr id="5" name="TextBox 4"/>
          <p:cNvSpPr txBox="1"/>
          <p:nvPr/>
        </p:nvSpPr>
        <p:spPr>
          <a:xfrm>
            <a:off x="457200" y="1612121"/>
            <a:ext cx="8229600" cy="3785652"/>
          </a:xfrm>
          <a:prstGeom prst="rect">
            <a:avLst/>
          </a:prstGeom>
          <a:solidFill>
            <a:schemeClr val="accent1">
              <a:lumMod val="20000"/>
              <a:lumOff val="80000"/>
            </a:schemeClr>
          </a:solidFill>
        </p:spPr>
        <p:txBody>
          <a:bodyPr wrap="square" rtlCol="0">
            <a:spAutoFit/>
          </a:bodyPr>
          <a:lstStyle/>
          <a:p>
            <a:pPr marL="623888" indent="-623888"/>
            <a:r>
              <a:rPr lang="en-US" sz="4000" dirty="0"/>
              <a:t>2</a:t>
            </a:r>
            <a:r>
              <a:rPr lang="en-US" sz="4000" dirty="0" smtClean="0"/>
              <a:t>. </a:t>
            </a:r>
            <a:r>
              <a:rPr lang="en-US" sz="4000" dirty="0"/>
              <a:t>His mother took over the family trade and continued the boy’s education. She murdered his stepfather with a bowl of poisoned mushrooms.</a:t>
            </a:r>
          </a:p>
        </p:txBody>
      </p:sp>
      <p:sp>
        <p:nvSpPr>
          <p:cNvPr id="6" name="TextBox 5"/>
          <p:cNvSpPr txBox="1"/>
          <p:nvPr/>
        </p:nvSpPr>
        <p:spPr>
          <a:xfrm>
            <a:off x="475343" y="1612121"/>
            <a:ext cx="8229600" cy="5016758"/>
          </a:xfrm>
          <a:prstGeom prst="rect">
            <a:avLst/>
          </a:prstGeom>
          <a:solidFill>
            <a:schemeClr val="accent1">
              <a:lumMod val="40000"/>
              <a:lumOff val="60000"/>
            </a:schemeClr>
          </a:solidFill>
        </p:spPr>
        <p:txBody>
          <a:bodyPr wrap="square" rtlCol="0">
            <a:spAutoFit/>
          </a:bodyPr>
          <a:lstStyle/>
          <a:p>
            <a:pPr marL="623888" indent="-623888"/>
            <a:r>
              <a:rPr lang="en-US" sz="4000" dirty="0"/>
              <a:t>3</a:t>
            </a:r>
            <a:r>
              <a:rPr lang="en-US" sz="4000" dirty="0" smtClean="0"/>
              <a:t>. </a:t>
            </a:r>
            <a:r>
              <a:rPr lang="en-US" sz="4000" dirty="0"/>
              <a:t>He was reared in squalor and proved to be a notable son of his parents. He was still young when he committed his first murder, killing a teenage boy who got in his way and watched him die with calloused indifference.</a:t>
            </a:r>
          </a:p>
        </p:txBody>
      </p:sp>
      <p:sp>
        <p:nvSpPr>
          <p:cNvPr id="7" name="TextBox 6"/>
          <p:cNvSpPr txBox="1"/>
          <p:nvPr/>
        </p:nvSpPr>
        <p:spPr>
          <a:xfrm>
            <a:off x="457200" y="1618741"/>
            <a:ext cx="8229600" cy="5016758"/>
          </a:xfrm>
          <a:prstGeom prst="rect">
            <a:avLst/>
          </a:prstGeom>
          <a:solidFill>
            <a:schemeClr val="accent1">
              <a:lumMod val="20000"/>
              <a:lumOff val="80000"/>
            </a:schemeClr>
          </a:solidFill>
        </p:spPr>
        <p:txBody>
          <a:bodyPr wrap="square" rtlCol="0">
            <a:spAutoFit/>
          </a:bodyPr>
          <a:lstStyle/>
          <a:p>
            <a:pPr marL="623888" indent="-623888"/>
            <a:r>
              <a:rPr lang="en-US" sz="4000" dirty="0"/>
              <a:t>4</a:t>
            </a:r>
            <a:r>
              <a:rPr lang="en-US" sz="4000" dirty="0" smtClean="0"/>
              <a:t>. </a:t>
            </a:r>
            <a:r>
              <a:rPr lang="en-US" sz="4000" dirty="0"/>
              <a:t>He married at age fifteen, but soon had his wife killed. He married again, and slaughtered his second wife also. In order to marry the third time, he murdered the husband of the woman he wanted.</a:t>
            </a:r>
          </a:p>
        </p:txBody>
      </p:sp>
      <p:sp>
        <p:nvSpPr>
          <p:cNvPr id="8" name="TextBox 7"/>
          <p:cNvSpPr txBox="1"/>
          <p:nvPr/>
        </p:nvSpPr>
        <p:spPr>
          <a:xfrm>
            <a:off x="460829" y="1618741"/>
            <a:ext cx="8229600" cy="5016758"/>
          </a:xfrm>
          <a:prstGeom prst="rect">
            <a:avLst/>
          </a:prstGeom>
          <a:solidFill>
            <a:schemeClr val="accent1">
              <a:lumMod val="40000"/>
              <a:lumOff val="60000"/>
            </a:schemeClr>
          </a:solidFill>
        </p:spPr>
        <p:txBody>
          <a:bodyPr wrap="square" rtlCol="0">
            <a:spAutoFit/>
          </a:bodyPr>
          <a:lstStyle/>
          <a:p>
            <a:pPr marL="623888" indent="-623888"/>
            <a:r>
              <a:rPr lang="en-US" sz="4000" dirty="0"/>
              <a:t>5</a:t>
            </a:r>
            <a:r>
              <a:rPr lang="en-US" sz="4000" dirty="0" smtClean="0"/>
              <a:t>. </a:t>
            </a:r>
            <a:r>
              <a:rPr lang="en-US" sz="4000" dirty="0"/>
              <a:t>His mother annoyed him, so he arranged for her </a:t>
            </a:r>
            <a:r>
              <a:rPr lang="en-US" sz="4000" dirty="0" smtClean="0"/>
              <a:t>murder.</a:t>
            </a:r>
          </a:p>
          <a:p>
            <a:pPr marL="623888" indent="-623888"/>
            <a:r>
              <a:rPr lang="en-US" sz="4000" dirty="0" smtClean="0"/>
              <a:t>6. He </a:t>
            </a:r>
            <a:r>
              <a:rPr lang="en-US" sz="4000" dirty="0"/>
              <a:t>was an ugly man with a bull neck, beetle brows, a flat nose, and a tough mouth. He had a pot belly, spindly legs, bad skin, and an offensive odor.</a:t>
            </a:r>
          </a:p>
        </p:txBody>
      </p:sp>
      <p:sp>
        <p:nvSpPr>
          <p:cNvPr id="9" name="TextBox 8"/>
          <p:cNvSpPr txBox="1"/>
          <p:nvPr/>
        </p:nvSpPr>
        <p:spPr>
          <a:xfrm>
            <a:off x="453571" y="1646228"/>
            <a:ext cx="8229600" cy="5016758"/>
          </a:xfrm>
          <a:prstGeom prst="rect">
            <a:avLst/>
          </a:prstGeom>
          <a:solidFill>
            <a:schemeClr val="accent1">
              <a:lumMod val="20000"/>
              <a:lumOff val="80000"/>
            </a:schemeClr>
          </a:solidFill>
        </p:spPr>
        <p:txBody>
          <a:bodyPr wrap="square" rtlCol="0">
            <a:spAutoFit/>
          </a:bodyPr>
          <a:lstStyle/>
          <a:p>
            <a:pPr marL="623888" indent="-623888"/>
            <a:r>
              <a:rPr lang="en-US" sz="4000" dirty="0"/>
              <a:t>7</a:t>
            </a:r>
            <a:r>
              <a:rPr lang="en-US" sz="4000" dirty="0" smtClean="0"/>
              <a:t>. </a:t>
            </a:r>
            <a:r>
              <a:rPr lang="en-US" sz="4000" dirty="0"/>
              <a:t>At the age of 31 he was sentenced to death by flogging. He fled to a dingy basement, and in the house of a slave, he cut his own </a:t>
            </a:r>
            <a:r>
              <a:rPr lang="en-US" sz="4000" dirty="0" smtClean="0"/>
              <a:t>throat.</a:t>
            </a:r>
          </a:p>
          <a:p>
            <a:pPr marL="623888" indent="-623888"/>
            <a:r>
              <a:rPr lang="en-US" sz="4000" dirty="0" smtClean="0"/>
              <a:t>8. He </a:t>
            </a:r>
            <a:r>
              <a:rPr lang="en-US" sz="4000" dirty="0"/>
              <a:t>gave the infant church its first taste of things to come.</a:t>
            </a:r>
          </a:p>
        </p:txBody>
      </p:sp>
      <p:sp>
        <p:nvSpPr>
          <p:cNvPr id="10" name="TextBox 9"/>
          <p:cNvSpPr txBox="1"/>
          <p:nvPr/>
        </p:nvSpPr>
        <p:spPr>
          <a:xfrm>
            <a:off x="468086" y="1600200"/>
            <a:ext cx="8229600" cy="5016758"/>
          </a:xfrm>
          <a:prstGeom prst="rect">
            <a:avLst/>
          </a:prstGeom>
          <a:solidFill>
            <a:schemeClr val="bg1"/>
          </a:solidFill>
        </p:spPr>
        <p:txBody>
          <a:bodyPr wrap="square" rtlCol="0">
            <a:spAutoFit/>
          </a:bodyPr>
          <a:lstStyle/>
          <a:p>
            <a:pPr marL="623888" indent="-623888" algn="ctr"/>
            <a:endParaRPr lang="en-US" sz="4000" dirty="0" smtClean="0"/>
          </a:p>
          <a:p>
            <a:pPr marL="623888" indent="-623888" algn="ctr"/>
            <a:endParaRPr lang="en-US" sz="4000" dirty="0"/>
          </a:p>
          <a:p>
            <a:pPr marL="623888" indent="-623888" algn="ctr"/>
            <a:endParaRPr lang="en-US" sz="4000" dirty="0" smtClean="0"/>
          </a:p>
          <a:p>
            <a:pPr marL="623888" indent="-623888" algn="ctr"/>
            <a:r>
              <a:rPr lang="en-US" sz="4000" dirty="0" smtClean="0"/>
              <a:t>His name was Nero.</a:t>
            </a:r>
          </a:p>
          <a:p>
            <a:pPr marL="623888" indent="-623888" algn="ctr"/>
            <a:endParaRPr lang="en-US" sz="4000" dirty="0"/>
          </a:p>
          <a:p>
            <a:pPr marL="623888" indent="-623888" algn="ctr"/>
            <a:endParaRPr lang="en-US" sz="4000" dirty="0" smtClean="0"/>
          </a:p>
          <a:p>
            <a:pPr marL="623888" indent="-623888" algn="ctr"/>
            <a:endParaRPr lang="en-US" sz="4000" dirty="0"/>
          </a:p>
          <a:p>
            <a:pPr marL="623888" indent="-623888" algn="ctr"/>
            <a:endParaRPr lang="en-US" sz="4000" dirty="0"/>
          </a:p>
        </p:txBody>
      </p:sp>
    </p:spTree>
    <p:extLst>
      <p:ext uri="{BB962C8B-B14F-4D97-AF65-F5344CB8AC3E}">
        <p14:creationId xmlns:p14="http://schemas.microsoft.com/office/powerpoint/2010/main" val="19648187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867400"/>
          </a:xfrm>
        </p:spPr>
        <p:txBody>
          <a:bodyPr>
            <a:noAutofit/>
          </a:bodyPr>
          <a:lstStyle/>
          <a:p>
            <a:r>
              <a:rPr lang="en-US" sz="3600" b="1" u="sng" dirty="0"/>
              <a:t>64 AD</a:t>
            </a:r>
            <a:r>
              <a:rPr lang="en-US" sz="3600" b="1" dirty="0"/>
              <a:t>	Nero sets fire to the city of Rome and blames the Christians. Nero then launches severe Christian </a:t>
            </a:r>
            <a:r>
              <a:rPr lang="en-US" sz="3600" b="1" dirty="0" smtClean="0"/>
              <a:t>persecution</a:t>
            </a:r>
          </a:p>
          <a:p>
            <a:endParaRPr lang="en-US" sz="1600" b="1" dirty="0"/>
          </a:p>
          <a:p>
            <a:r>
              <a:rPr lang="en-US" sz="3600" b="1" u="sng" dirty="0"/>
              <a:t>70 AD</a:t>
            </a:r>
            <a:r>
              <a:rPr lang="en-US" sz="3600" b="1" dirty="0"/>
              <a:t>	Titus </a:t>
            </a:r>
            <a:r>
              <a:rPr lang="en-US" sz="3200" dirty="0"/>
              <a:t>(son of Vespasian) </a:t>
            </a:r>
            <a:r>
              <a:rPr lang="en-US" sz="3600" b="1" dirty="0"/>
              <a:t>destroys the city of Jerusalem, the temple, and expels the Jews from the city, hoping to destroy the church – Christians dispersed throughout the world</a:t>
            </a:r>
          </a:p>
        </p:txBody>
      </p:sp>
      <p:sp>
        <p:nvSpPr>
          <p:cNvPr id="2" name="Title 1"/>
          <p:cNvSpPr>
            <a:spLocks noGrp="1"/>
          </p:cNvSpPr>
          <p:nvPr>
            <p:ph type="title"/>
          </p:nvPr>
        </p:nvSpPr>
        <p:spPr>
          <a:xfrm>
            <a:off x="457200" y="29029"/>
            <a:ext cx="8229600" cy="885371"/>
          </a:xfrm>
        </p:spPr>
        <p:txBody>
          <a:bodyPr>
            <a:normAutofit/>
          </a:bodyPr>
          <a:lstStyle/>
          <a:p>
            <a:r>
              <a:rPr lang="en-US" dirty="0" smtClean="0">
                <a:effectLst/>
              </a:rPr>
              <a:t>A Look at Our Timeline</a:t>
            </a:r>
            <a:endParaRPr lang="en-US" dirty="0"/>
          </a:p>
        </p:txBody>
      </p:sp>
    </p:spTree>
    <p:extLst>
      <p:ext uri="{BB962C8B-B14F-4D97-AF65-F5344CB8AC3E}">
        <p14:creationId xmlns:p14="http://schemas.microsoft.com/office/powerpoint/2010/main" val="3835840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lnSpcReduction="10000"/>
          </a:bodyPr>
          <a:lstStyle/>
          <a:p>
            <a:r>
              <a:rPr lang="en-US" sz="3600" b="1" u="sng" dirty="0"/>
              <a:t>98 AD</a:t>
            </a:r>
            <a:r>
              <a:rPr lang="en-US" sz="3600" b="1" dirty="0"/>
              <a:t>	John dies on the Isle of Patmos; Trajan becomes </a:t>
            </a:r>
            <a:r>
              <a:rPr lang="en-US" sz="3600" b="1" dirty="0" smtClean="0"/>
              <a:t>emperor; institutes </a:t>
            </a:r>
            <a:r>
              <a:rPr lang="en-US" sz="3600" b="1" dirty="0"/>
              <a:t>the policy not to seek out Christians, but if they were brought before authorities, </a:t>
            </a:r>
            <a:r>
              <a:rPr lang="en-US" sz="3600" b="1" dirty="0" smtClean="0"/>
              <a:t>they’d </a:t>
            </a:r>
            <a:r>
              <a:rPr lang="en-US" sz="3600" b="1" dirty="0"/>
              <a:t>be </a:t>
            </a:r>
            <a:r>
              <a:rPr lang="en-US" sz="3600" b="1" dirty="0" smtClean="0"/>
              <a:t>punished–usually </a:t>
            </a:r>
            <a:r>
              <a:rPr lang="en-US" sz="3600" b="1" dirty="0"/>
              <a:t>executed</a:t>
            </a:r>
          </a:p>
          <a:p>
            <a:endParaRPr lang="en-US" sz="1600" b="1" u="sng" dirty="0" smtClean="0"/>
          </a:p>
          <a:p>
            <a:r>
              <a:rPr lang="en-US" sz="3600" b="1" u="sng" dirty="0" smtClean="0"/>
              <a:t>130 </a:t>
            </a:r>
            <a:r>
              <a:rPr lang="en-US" sz="3600" b="1" u="sng" dirty="0"/>
              <a:t>AD</a:t>
            </a:r>
            <a:r>
              <a:rPr lang="en-US" sz="3600" b="1" dirty="0"/>
              <a:t>	Conversion of </a:t>
            </a:r>
            <a:r>
              <a:rPr lang="en-US" sz="3600" b="1" u="sng" dirty="0"/>
              <a:t>Justin Martyr</a:t>
            </a:r>
            <a:r>
              <a:rPr lang="en-US" sz="3600" b="1" dirty="0"/>
              <a:t>; Justin loved philosophy. He was an apologist, and taught that the seeds of truth </a:t>
            </a:r>
            <a:r>
              <a:rPr lang="en-US" sz="3200" dirty="0"/>
              <a:t>(</a:t>
            </a:r>
            <a:r>
              <a:rPr lang="en-US" sz="3200" i="1" dirty="0"/>
              <a:t>logos</a:t>
            </a:r>
            <a:r>
              <a:rPr lang="en-US" sz="3200" dirty="0"/>
              <a:t>) </a:t>
            </a:r>
            <a:r>
              <a:rPr lang="en-US" sz="3600" b="1" dirty="0"/>
              <a:t>could be found in all religions, but that only Christianity taught the whole </a:t>
            </a:r>
            <a:r>
              <a:rPr lang="en-US" sz="3600" b="1" dirty="0" smtClean="0"/>
              <a:t>truth</a:t>
            </a:r>
            <a:endParaRPr lang="en-US" sz="3600" b="1" dirty="0"/>
          </a:p>
        </p:txBody>
      </p:sp>
    </p:spTree>
    <p:extLst>
      <p:ext uri="{BB962C8B-B14F-4D97-AF65-F5344CB8AC3E}">
        <p14:creationId xmlns:p14="http://schemas.microsoft.com/office/powerpoint/2010/main" val="315429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096000"/>
          </a:xfrm>
        </p:spPr>
        <p:txBody>
          <a:bodyPr>
            <a:normAutofit/>
          </a:bodyPr>
          <a:lstStyle/>
          <a:p>
            <a:r>
              <a:rPr lang="en-US" sz="3600" b="1" u="sng" dirty="0" smtClean="0"/>
              <a:t>156 </a:t>
            </a:r>
            <a:r>
              <a:rPr lang="en-US" sz="3600" b="1" u="sng" dirty="0"/>
              <a:t>AD</a:t>
            </a:r>
            <a:r>
              <a:rPr lang="en-US" sz="3600" b="1" dirty="0"/>
              <a:t>	 Polycarp was martyred in Smyrna by being burned to </a:t>
            </a:r>
            <a:r>
              <a:rPr lang="en-US" sz="3600" b="1" dirty="0" smtClean="0"/>
              <a:t>death</a:t>
            </a:r>
          </a:p>
          <a:p>
            <a:endParaRPr lang="en-US" sz="2400" b="1" dirty="0"/>
          </a:p>
          <a:p>
            <a:r>
              <a:rPr lang="en-US" sz="3600" b="1" u="sng" dirty="0"/>
              <a:t>161 AD</a:t>
            </a:r>
            <a:r>
              <a:rPr lang="en-US" sz="3600" b="1" dirty="0"/>
              <a:t>	Marcus Aurelius becomes emperor. He abandoned Trajan's passive approach and actively sought Christians to persecute them throughout the </a:t>
            </a:r>
            <a:r>
              <a:rPr lang="en-US" sz="3600" b="1" dirty="0" smtClean="0"/>
              <a:t>empire</a:t>
            </a:r>
          </a:p>
          <a:p>
            <a:endParaRPr lang="en-US" sz="2400" b="1" dirty="0"/>
          </a:p>
          <a:p>
            <a:r>
              <a:rPr lang="en-US" sz="3600" b="1" u="sng" dirty="0"/>
              <a:t>165 AD</a:t>
            </a:r>
            <a:r>
              <a:rPr lang="en-US" sz="3600" b="1" dirty="0"/>
              <a:t>	Justin is </a:t>
            </a:r>
            <a:r>
              <a:rPr lang="en-US" sz="3600" b="1" dirty="0" smtClean="0"/>
              <a:t>martyred</a:t>
            </a:r>
            <a:endParaRPr lang="en-US" sz="3600" b="1" dirty="0"/>
          </a:p>
        </p:txBody>
      </p:sp>
    </p:spTree>
    <p:extLst>
      <p:ext uri="{BB962C8B-B14F-4D97-AF65-F5344CB8AC3E}">
        <p14:creationId xmlns:p14="http://schemas.microsoft.com/office/powerpoint/2010/main" val="1653152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096000"/>
          </a:xfrm>
        </p:spPr>
        <p:txBody>
          <a:bodyPr>
            <a:normAutofit/>
          </a:bodyPr>
          <a:lstStyle/>
          <a:p>
            <a:r>
              <a:rPr lang="en-US" sz="3600" b="1" u="sng" dirty="0" smtClean="0"/>
              <a:t>202 </a:t>
            </a:r>
            <a:r>
              <a:rPr lang="en-US" sz="3600" b="1" u="sng" dirty="0"/>
              <a:t>AD</a:t>
            </a:r>
            <a:r>
              <a:rPr lang="en-US" sz="3600" b="1" dirty="0"/>
              <a:t>	</a:t>
            </a:r>
            <a:r>
              <a:rPr lang="en-US" sz="3600" b="1" dirty="0" err="1"/>
              <a:t>Septimus</a:t>
            </a:r>
            <a:r>
              <a:rPr lang="en-US" sz="3600" b="1" dirty="0"/>
              <a:t> Severus tries to unite the empire under one religion, worship of the Unconquered Sun. Jews and Christians refuse and are vehemently </a:t>
            </a:r>
            <a:r>
              <a:rPr lang="en-US" sz="3600" b="1" dirty="0" smtClean="0"/>
              <a:t>persecuted</a:t>
            </a:r>
          </a:p>
          <a:p>
            <a:endParaRPr lang="en-US" sz="3200" b="1" dirty="0"/>
          </a:p>
          <a:p>
            <a:r>
              <a:rPr lang="en-US" sz="3600" b="1" u="sng" dirty="0"/>
              <a:t>249-251</a:t>
            </a:r>
            <a:r>
              <a:rPr lang="en-US" sz="3600" b="1" dirty="0"/>
              <a:t> 	The reign of Decius. He ordered everyone in the empire to burn incense to him. Those who did not were </a:t>
            </a:r>
            <a:r>
              <a:rPr lang="en-US" sz="3600" b="1" dirty="0" smtClean="0"/>
              <a:t>persecuted</a:t>
            </a:r>
            <a:endParaRPr lang="en-US" sz="3600" b="1" dirty="0"/>
          </a:p>
        </p:txBody>
      </p:sp>
    </p:spTree>
    <p:extLst>
      <p:ext uri="{BB962C8B-B14F-4D97-AF65-F5344CB8AC3E}">
        <p14:creationId xmlns:p14="http://schemas.microsoft.com/office/powerpoint/2010/main" val="153163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a:bodyPr>
          <a:lstStyle/>
          <a:p>
            <a:r>
              <a:rPr lang="en-US" sz="3600" b="1" u="sng" dirty="0" smtClean="0"/>
              <a:t>249 </a:t>
            </a:r>
            <a:r>
              <a:rPr lang="en-US" sz="3600" b="1" u="sng" dirty="0"/>
              <a:t>AD</a:t>
            </a:r>
            <a:r>
              <a:rPr lang="en-US" sz="3600" b="1" dirty="0"/>
              <a:t>	Cyprian </a:t>
            </a:r>
            <a:r>
              <a:rPr lang="en-US" sz="3200" dirty="0"/>
              <a:t>(the Bishop of Carthage)</a:t>
            </a:r>
            <a:r>
              <a:rPr lang="en-US" sz="3600" b="1" dirty="0"/>
              <a:t> goes into hiding because of the </a:t>
            </a:r>
            <a:r>
              <a:rPr lang="en-US" sz="3600" b="1" dirty="0" smtClean="0"/>
              <a:t>persecution</a:t>
            </a:r>
          </a:p>
          <a:p>
            <a:endParaRPr lang="en-US" sz="1800" b="1" dirty="0"/>
          </a:p>
          <a:p>
            <a:r>
              <a:rPr lang="en-US" sz="3600" b="1" u="sng" dirty="0"/>
              <a:t>258 AD</a:t>
            </a:r>
            <a:r>
              <a:rPr lang="en-US" sz="3600" b="1" dirty="0"/>
              <a:t>	Cyprian is </a:t>
            </a:r>
            <a:r>
              <a:rPr lang="en-US" sz="3600" b="1" dirty="0" smtClean="0"/>
              <a:t>martyred</a:t>
            </a:r>
          </a:p>
          <a:p>
            <a:endParaRPr lang="en-US" sz="1800" b="1" dirty="0"/>
          </a:p>
          <a:p>
            <a:r>
              <a:rPr lang="en-US" sz="3600" b="1" u="sng" dirty="0"/>
              <a:t>284 AD</a:t>
            </a:r>
            <a:r>
              <a:rPr lang="en-US" sz="3600" b="1" dirty="0"/>
              <a:t>	The Diocletian persecution </a:t>
            </a:r>
            <a:r>
              <a:rPr lang="en-US" sz="3600" b="1" dirty="0" smtClean="0"/>
              <a:t>begins</a:t>
            </a:r>
          </a:p>
          <a:p>
            <a:endParaRPr lang="en-US" sz="1800" b="1" dirty="0"/>
          </a:p>
          <a:p>
            <a:r>
              <a:rPr lang="en-US" sz="3600" b="1" u="sng" dirty="0"/>
              <a:t>305 AD</a:t>
            </a:r>
            <a:r>
              <a:rPr lang="en-US" sz="3600" b="1" dirty="0"/>
              <a:t>	The end of the Diocletian </a:t>
            </a:r>
            <a:r>
              <a:rPr lang="en-US" sz="3600" b="1" dirty="0" smtClean="0"/>
              <a:t>persecution</a:t>
            </a:r>
            <a:endParaRPr lang="en-US" sz="3600" b="1" dirty="0"/>
          </a:p>
        </p:txBody>
      </p:sp>
    </p:spTree>
    <p:extLst>
      <p:ext uri="{BB962C8B-B14F-4D97-AF65-F5344CB8AC3E}">
        <p14:creationId xmlns:p14="http://schemas.microsoft.com/office/powerpoint/2010/main" val="2120691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105400"/>
          </a:xfrm>
        </p:spPr>
        <p:txBody>
          <a:bodyPr>
            <a:normAutofit/>
          </a:bodyPr>
          <a:lstStyle/>
          <a:p>
            <a:pPr marL="109728" indent="0">
              <a:buNone/>
            </a:pPr>
            <a:r>
              <a:rPr lang="en-US" sz="3600" b="1" i="1" dirty="0"/>
              <a:t>And others had </a:t>
            </a:r>
            <a:r>
              <a:rPr lang="en-US" sz="3600" b="1" i="1" dirty="0" smtClean="0"/>
              <a:t>trials </a:t>
            </a:r>
            <a:r>
              <a:rPr lang="en-US" sz="3600" b="1" i="1" dirty="0"/>
              <a:t>of cruel </a:t>
            </a:r>
            <a:r>
              <a:rPr lang="en-US" sz="3600" b="1" i="1" dirty="0" smtClean="0"/>
              <a:t>mocking </a:t>
            </a:r>
            <a:r>
              <a:rPr lang="en-US" sz="3600" b="1" i="1" dirty="0"/>
              <a:t>and </a:t>
            </a:r>
            <a:r>
              <a:rPr lang="en-US" sz="3600" b="1" i="1" dirty="0" smtClean="0"/>
              <a:t>scourging, yes, and more – of </a:t>
            </a:r>
            <a:r>
              <a:rPr lang="en-US" sz="3600" b="1" i="1" dirty="0"/>
              <a:t>bonds and imprisonment: They were stoned, they were sawn </a:t>
            </a:r>
            <a:r>
              <a:rPr lang="en-US" sz="3600" b="1" i="1" dirty="0" smtClean="0"/>
              <a:t>in two, </a:t>
            </a:r>
            <a:r>
              <a:rPr lang="en-US" sz="3600" b="1" i="1" dirty="0"/>
              <a:t>were tempted</a:t>
            </a:r>
            <a:r>
              <a:rPr lang="en-US" sz="3600" b="1" i="1" dirty="0" smtClean="0"/>
              <a:t>, </a:t>
            </a:r>
            <a:r>
              <a:rPr lang="en-US" sz="3600" b="1" i="1" dirty="0"/>
              <a:t>slain with the sword: they wandered about in sheepskins and goatskins; being destitute, afflicted, tormented; (Of whom the world was not </a:t>
            </a:r>
            <a:r>
              <a:rPr lang="en-US" sz="3600" b="1" i="1" dirty="0" smtClean="0"/>
              <a:t>worthy</a:t>
            </a:r>
            <a:r>
              <a:rPr lang="en-US" sz="3600" b="1" i="1" dirty="0"/>
              <a:t>)</a:t>
            </a:r>
            <a:endParaRPr lang="en-US" sz="3200" dirty="0"/>
          </a:p>
        </p:txBody>
      </p:sp>
      <p:sp>
        <p:nvSpPr>
          <p:cNvPr id="2" name="TextBox 1"/>
          <p:cNvSpPr txBox="1"/>
          <p:nvPr/>
        </p:nvSpPr>
        <p:spPr>
          <a:xfrm>
            <a:off x="457200" y="381000"/>
            <a:ext cx="5791200" cy="707886"/>
          </a:xfrm>
          <a:prstGeom prst="rect">
            <a:avLst/>
          </a:prstGeom>
          <a:noFill/>
        </p:spPr>
        <p:txBody>
          <a:bodyPr wrap="square" rtlCol="0">
            <a:spAutoFit/>
          </a:bodyPr>
          <a:lstStyle/>
          <a:p>
            <a:r>
              <a:rPr lang="en-US" sz="4000" b="1" u="sng" dirty="0">
                <a:solidFill>
                  <a:schemeClr val="tx1">
                    <a:lumMod val="65000"/>
                    <a:lumOff val="35000"/>
                  </a:schemeClr>
                </a:solidFill>
              </a:rPr>
              <a:t>Hebrews </a:t>
            </a:r>
            <a:r>
              <a:rPr lang="en-US" sz="4000" b="1" u="sng" dirty="0" smtClean="0">
                <a:solidFill>
                  <a:schemeClr val="tx1">
                    <a:lumMod val="65000"/>
                    <a:lumOff val="35000"/>
                  </a:schemeClr>
                </a:solidFill>
              </a:rPr>
              <a:t>11:36-40</a:t>
            </a:r>
            <a:r>
              <a:rPr lang="en-US" sz="4000" b="1" dirty="0" smtClean="0">
                <a:solidFill>
                  <a:schemeClr val="tx1">
                    <a:lumMod val="65000"/>
                    <a:lumOff val="35000"/>
                  </a:schemeClr>
                </a:solidFill>
              </a:rPr>
              <a:t> </a:t>
            </a:r>
            <a:endParaRPr lang="en-US" b="1" dirty="0">
              <a:solidFill>
                <a:schemeClr val="tx1">
                  <a:lumMod val="65000"/>
                  <a:lumOff val="35000"/>
                </a:schemeClr>
              </a:solidFill>
            </a:endParaRPr>
          </a:p>
        </p:txBody>
      </p:sp>
    </p:spTree>
    <p:extLst>
      <p:ext uri="{BB962C8B-B14F-4D97-AF65-F5344CB8AC3E}">
        <p14:creationId xmlns:p14="http://schemas.microsoft.com/office/powerpoint/2010/main" val="3835170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457200" y="381000"/>
            <a:ext cx="5791200" cy="707886"/>
          </a:xfrm>
          <a:prstGeom prst="rect">
            <a:avLst/>
          </a:prstGeom>
          <a:noFill/>
        </p:spPr>
        <p:txBody>
          <a:bodyPr wrap="square" rtlCol="0">
            <a:spAutoFit/>
          </a:bodyPr>
          <a:lstStyle/>
          <a:p>
            <a:r>
              <a:rPr lang="en-US" sz="4000" b="1" u="sng" dirty="0">
                <a:solidFill>
                  <a:schemeClr val="tx1">
                    <a:lumMod val="65000"/>
                    <a:lumOff val="35000"/>
                  </a:schemeClr>
                </a:solidFill>
              </a:rPr>
              <a:t>Hebrews </a:t>
            </a:r>
            <a:r>
              <a:rPr lang="en-US" sz="4000" b="1" u="sng" dirty="0" smtClean="0">
                <a:solidFill>
                  <a:schemeClr val="tx1">
                    <a:lumMod val="65000"/>
                    <a:lumOff val="35000"/>
                  </a:schemeClr>
                </a:solidFill>
              </a:rPr>
              <a:t>11:36-40</a:t>
            </a:r>
            <a:r>
              <a:rPr lang="en-US" sz="4000" b="1" dirty="0" smtClean="0">
                <a:solidFill>
                  <a:schemeClr val="tx1">
                    <a:lumMod val="65000"/>
                    <a:lumOff val="35000"/>
                  </a:schemeClr>
                </a:solidFill>
              </a:rPr>
              <a:t> </a:t>
            </a:r>
            <a:endParaRPr lang="en-US" b="1" dirty="0">
              <a:solidFill>
                <a:schemeClr val="tx1">
                  <a:lumMod val="65000"/>
                  <a:lumOff val="35000"/>
                </a:schemeClr>
              </a:solidFill>
            </a:endParaRPr>
          </a:p>
        </p:txBody>
      </p:sp>
      <p:sp>
        <p:nvSpPr>
          <p:cNvPr id="3" name="Content Placeholder 2"/>
          <p:cNvSpPr>
            <a:spLocks noGrp="1"/>
          </p:cNvSpPr>
          <p:nvPr>
            <p:ph idx="1"/>
          </p:nvPr>
        </p:nvSpPr>
        <p:spPr>
          <a:xfrm>
            <a:off x="304800" y="1371600"/>
            <a:ext cx="8458200" cy="5029200"/>
          </a:xfrm>
        </p:spPr>
        <p:txBody>
          <a:bodyPr>
            <a:normAutofit/>
          </a:bodyPr>
          <a:lstStyle/>
          <a:p>
            <a:pPr marL="109728" indent="0">
              <a:buNone/>
            </a:pPr>
            <a:r>
              <a:rPr lang="en-US" sz="3600" b="1" i="1" dirty="0" smtClean="0"/>
              <a:t>they </a:t>
            </a:r>
            <a:r>
              <a:rPr lang="en-US" sz="3600" b="1" i="1" dirty="0"/>
              <a:t>wandered in deserts, and in mountains, </a:t>
            </a:r>
            <a:r>
              <a:rPr lang="en-US" sz="3600" b="1" i="1" dirty="0" smtClean="0"/>
              <a:t>in </a:t>
            </a:r>
            <a:r>
              <a:rPr lang="en-US" sz="3600" b="1" i="1" dirty="0"/>
              <a:t>dens and caves of the earth. And these all, having obtained a good report through faith, </a:t>
            </a:r>
            <a:r>
              <a:rPr lang="en-US" sz="3600" b="1" i="1" dirty="0" smtClean="0"/>
              <a:t>did not receive the </a:t>
            </a:r>
            <a:r>
              <a:rPr lang="en-US" sz="3600" b="1" i="1" dirty="0"/>
              <a:t>promise: God having provided </a:t>
            </a:r>
            <a:r>
              <a:rPr lang="en-US" sz="3600" b="1" i="1" dirty="0" smtClean="0"/>
              <a:t>a </a:t>
            </a:r>
            <a:r>
              <a:rPr lang="en-US" sz="3600" b="1" i="1" dirty="0"/>
              <a:t>better thing for us, that they without us should not be made perfect. </a:t>
            </a:r>
          </a:p>
        </p:txBody>
      </p:sp>
      <p:sp>
        <p:nvSpPr>
          <p:cNvPr id="4" name="TextBox 3"/>
          <p:cNvSpPr txBox="1"/>
          <p:nvPr/>
        </p:nvSpPr>
        <p:spPr>
          <a:xfrm>
            <a:off x="449943" y="420914"/>
            <a:ext cx="8229600" cy="5632311"/>
          </a:xfrm>
          <a:prstGeom prst="rect">
            <a:avLst/>
          </a:prstGeom>
          <a:solidFill>
            <a:schemeClr val="bg1"/>
          </a:solidFill>
        </p:spPr>
        <p:txBody>
          <a:bodyPr wrap="square" rtlCol="0">
            <a:spAutoFit/>
          </a:bodyPr>
          <a:lstStyle/>
          <a:p>
            <a:endParaRPr lang="en-US" sz="3600" b="1" u="sng" dirty="0" smtClean="0"/>
          </a:p>
          <a:p>
            <a:r>
              <a:rPr lang="en-US" sz="3600" b="1" u="sng" dirty="0" smtClean="0"/>
              <a:t>Hebrews </a:t>
            </a:r>
            <a:r>
              <a:rPr lang="en-US" sz="3600" b="1" u="sng" dirty="0"/>
              <a:t>11:36-38</a:t>
            </a:r>
            <a:r>
              <a:rPr lang="en-US" sz="3600" b="1" dirty="0"/>
              <a:t> describes the trials and tribulations that were experienced by those who served the Lord before Christ came to the earth. We have historical evidence that all those things and more have been afflicted onto the Christians in the second and third centuries</a:t>
            </a:r>
            <a:r>
              <a:rPr lang="en-US" sz="3600" b="1" dirty="0" smtClean="0"/>
              <a:t>.</a:t>
            </a:r>
          </a:p>
          <a:p>
            <a:endParaRPr lang="en-US" sz="3600" b="1" dirty="0"/>
          </a:p>
        </p:txBody>
      </p:sp>
    </p:spTree>
    <p:extLst>
      <p:ext uri="{BB962C8B-B14F-4D97-AF65-F5344CB8AC3E}">
        <p14:creationId xmlns:p14="http://schemas.microsoft.com/office/powerpoint/2010/main" val="3286311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6019800"/>
          </a:xfrm>
        </p:spPr>
        <p:txBody>
          <a:bodyPr>
            <a:normAutofit/>
          </a:bodyPr>
          <a:lstStyle/>
          <a:p>
            <a:pPr marL="109728" indent="0">
              <a:buNone/>
            </a:pPr>
            <a:r>
              <a:rPr lang="en-US" sz="4000" b="1" dirty="0"/>
              <a:t>Poverty</a:t>
            </a:r>
            <a:r>
              <a:rPr lang="en-US" sz="4000" dirty="0"/>
              <a:t> </a:t>
            </a:r>
            <a:r>
              <a:rPr lang="en-US" sz="4000" dirty="0" smtClean="0"/>
              <a:t>–</a:t>
            </a:r>
          </a:p>
          <a:p>
            <a:pPr marL="109728" indent="0">
              <a:buNone/>
            </a:pPr>
            <a:r>
              <a:rPr lang="en-US" sz="3600" b="1" dirty="0" smtClean="0"/>
              <a:t>During </a:t>
            </a:r>
            <a:r>
              <a:rPr lang="en-US" sz="3600" b="1" dirty="0"/>
              <a:t>this time period, Christians were discriminated against because of their stand for Christ – no one would hire them – no one would socialize with them. They were in poverty both materially and socially.</a:t>
            </a:r>
          </a:p>
          <a:p>
            <a:pPr marL="109728" indent="0">
              <a:buNone/>
            </a:pPr>
            <a:endParaRPr lang="en-US" sz="2000" dirty="0" smtClean="0"/>
          </a:p>
          <a:p>
            <a:pPr marL="109728" indent="0" algn="ctr">
              <a:buNone/>
            </a:pPr>
            <a:r>
              <a:rPr lang="en-US" sz="4000" dirty="0" smtClean="0"/>
              <a:t>Yet</a:t>
            </a:r>
            <a:r>
              <a:rPr lang="en-US" sz="4000" dirty="0"/>
              <a:t>, the Lord said to Smyrna</a:t>
            </a:r>
            <a:r>
              <a:rPr lang="en-US" sz="4000" dirty="0" smtClean="0"/>
              <a:t>,</a:t>
            </a:r>
          </a:p>
          <a:p>
            <a:pPr marL="109728" indent="0" algn="ctr">
              <a:buNone/>
            </a:pPr>
            <a:r>
              <a:rPr lang="en-US" sz="4000" dirty="0" smtClean="0"/>
              <a:t>“</a:t>
            </a:r>
            <a:r>
              <a:rPr lang="en-US" sz="4000" b="1" dirty="0"/>
              <a:t>You are rich</a:t>
            </a:r>
            <a:r>
              <a:rPr lang="en-US" sz="4000" dirty="0"/>
              <a:t>” </a:t>
            </a:r>
          </a:p>
        </p:txBody>
      </p:sp>
    </p:spTree>
    <p:extLst>
      <p:ext uri="{BB962C8B-B14F-4D97-AF65-F5344CB8AC3E}">
        <p14:creationId xmlns:p14="http://schemas.microsoft.com/office/powerpoint/2010/main" val="1681798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Autofit/>
          </a:bodyPr>
          <a:lstStyle/>
          <a:p>
            <a:pPr marL="109728" indent="0">
              <a:spcAft>
                <a:spcPts val="1800"/>
              </a:spcAft>
              <a:buNone/>
            </a:pPr>
            <a:r>
              <a:rPr lang="en-US" sz="3600" b="1" dirty="0" smtClean="0"/>
              <a:t>Shadrach</a:t>
            </a:r>
            <a:r>
              <a:rPr lang="en-US" sz="3600" b="1" dirty="0"/>
              <a:t>, </a:t>
            </a:r>
            <a:r>
              <a:rPr lang="en-US" sz="3600" b="1" dirty="0" err="1"/>
              <a:t>Meshack</a:t>
            </a:r>
            <a:r>
              <a:rPr lang="en-US" sz="3600" b="1" dirty="0"/>
              <a:t>, &amp;</a:t>
            </a:r>
            <a:r>
              <a:rPr lang="en-US" sz="3600" b="1" dirty="0" smtClean="0"/>
              <a:t> </a:t>
            </a:r>
            <a:r>
              <a:rPr lang="en-US" sz="3600" b="1" dirty="0" err="1"/>
              <a:t>Abednigo</a:t>
            </a:r>
            <a:r>
              <a:rPr lang="en-US" sz="3600" b="1" dirty="0"/>
              <a:t> were stronger </a:t>
            </a:r>
            <a:r>
              <a:rPr lang="en-US" sz="3600" b="1" dirty="0" smtClean="0"/>
              <a:t>after </a:t>
            </a:r>
            <a:r>
              <a:rPr lang="en-US" sz="3600" b="1" dirty="0"/>
              <a:t>the fiery </a:t>
            </a:r>
            <a:r>
              <a:rPr lang="en-US" sz="3600" b="1" dirty="0" smtClean="0"/>
              <a:t>furnace</a:t>
            </a:r>
          </a:p>
          <a:p>
            <a:pPr marL="109728" indent="0">
              <a:spcAft>
                <a:spcPts val="1800"/>
              </a:spcAft>
              <a:buNone/>
            </a:pPr>
            <a:r>
              <a:rPr lang="en-US" sz="3600" b="1" dirty="0" smtClean="0"/>
              <a:t>Daniel </a:t>
            </a:r>
            <a:r>
              <a:rPr lang="en-US" sz="3600" b="1" dirty="0"/>
              <a:t>became stronger in the lion’s </a:t>
            </a:r>
            <a:r>
              <a:rPr lang="en-US" sz="3600" b="1" dirty="0" smtClean="0"/>
              <a:t>den</a:t>
            </a:r>
          </a:p>
          <a:p>
            <a:pPr marL="109728" indent="0">
              <a:spcAft>
                <a:spcPts val="1800"/>
              </a:spcAft>
              <a:buNone/>
            </a:pPr>
            <a:r>
              <a:rPr lang="en-US" sz="3600" b="1" dirty="0" smtClean="0"/>
              <a:t>Paul’s </a:t>
            </a:r>
            <a:r>
              <a:rPr lang="en-US" sz="3600" b="1" dirty="0"/>
              <a:t>strength abided in his </a:t>
            </a:r>
            <a:r>
              <a:rPr lang="en-US" sz="3600" b="1" dirty="0" smtClean="0"/>
              <a:t>infirmity</a:t>
            </a:r>
          </a:p>
        </p:txBody>
      </p:sp>
      <p:sp>
        <p:nvSpPr>
          <p:cNvPr id="5" name="TextBox 4"/>
          <p:cNvSpPr txBox="1"/>
          <p:nvPr/>
        </p:nvSpPr>
        <p:spPr>
          <a:xfrm>
            <a:off x="333829" y="254503"/>
            <a:ext cx="8382000" cy="5016758"/>
          </a:xfrm>
          <a:prstGeom prst="rect">
            <a:avLst/>
          </a:prstGeom>
          <a:solidFill>
            <a:schemeClr val="accent1">
              <a:lumMod val="20000"/>
              <a:lumOff val="80000"/>
            </a:schemeClr>
          </a:solidFill>
        </p:spPr>
        <p:txBody>
          <a:bodyPr wrap="square" rtlCol="0">
            <a:spAutoFit/>
          </a:bodyPr>
          <a:lstStyle/>
          <a:p>
            <a:pPr algn="ctr"/>
            <a:endParaRPr lang="en-US" sz="4000" dirty="0" smtClean="0"/>
          </a:p>
          <a:p>
            <a:pPr algn="ctr"/>
            <a:r>
              <a:rPr lang="en-US" sz="4000" b="1" dirty="0"/>
              <a:t>As Christians face trials, their faith in the Lord becomes stronger, their confidence in His way is fortified, their stamina is increased, and their ability to fight Satan is intensified. </a:t>
            </a:r>
          </a:p>
          <a:p>
            <a:endParaRPr lang="en-US" sz="4000" b="1" dirty="0"/>
          </a:p>
        </p:txBody>
      </p:sp>
      <p:sp>
        <p:nvSpPr>
          <p:cNvPr id="4" name="TextBox 3"/>
          <p:cNvSpPr txBox="1"/>
          <p:nvPr/>
        </p:nvSpPr>
        <p:spPr>
          <a:xfrm>
            <a:off x="355600" y="254503"/>
            <a:ext cx="8382000" cy="4401205"/>
          </a:xfrm>
          <a:prstGeom prst="rect">
            <a:avLst/>
          </a:prstGeom>
          <a:solidFill>
            <a:schemeClr val="accent1">
              <a:lumMod val="20000"/>
              <a:lumOff val="80000"/>
            </a:schemeClr>
          </a:solidFill>
        </p:spPr>
        <p:txBody>
          <a:bodyPr wrap="square" rtlCol="0">
            <a:spAutoFit/>
          </a:bodyPr>
          <a:lstStyle/>
          <a:p>
            <a:pPr algn="ctr"/>
            <a:endParaRPr lang="en-US" sz="4000" dirty="0" smtClean="0"/>
          </a:p>
          <a:p>
            <a:pPr algn="ctr"/>
            <a:r>
              <a:rPr lang="en-US" sz="4000" b="1" dirty="0" smtClean="0"/>
              <a:t>Jesus </a:t>
            </a:r>
            <a:r>
              <a:rPr lang="en-US" sz="4000" b="1" dirty="0"/>
              <a:t>told us to rejoice when men revile and persecute us, and say all kind of evil against us falsely for His sake because our reward is great in heaven</a:t>
            </a:r>
            <a:r>
              <a:rPr lang="en-US" sz="4000" b="1" dirty="0" smtClean="0"/>
              <a:t>!!</a:t>
            </a:r>
          </a:p>
          <a:p>
            <a:endParaRPr lang="en-US" sz="4000" b="1" dirty="0"/>
          </a:p>
        </p:txBody>
      </p:sp>
    </p:spTree>
    <p:extLst>
      <p:ext uri="{BB962C8B-B14F-4D97-AF65-F5344CB8AC3E}">
        <p14:creationId xmlns:p14="http://schemas.microsoft.com/office/powerpoint/2010/main" val="302176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500"/>
                                        <p:tgtEl>
                                          <p:spTgt spid="3">
                                            <p:txEl>
                                              <p:pRg st="1" end="1"/>
                                            </p:txEl>
                                          </p:spTgt>
                                        </p:tgtEl>
                                      </p:cBhvr>
                                    </p:animEffect>
                                  </p:childTnLst>
                                </p:cTn>
                              </p:par>
                            </p:childTnLst>
                          </p:cTn>
                        </p:par>
                        <p:par>
                          <p:cTn id="12" fill="hold">
                            <p:stCondLst>
                              <p:cond delay="7500"/>
                            </p:stCondLst>
                            <p:childTnLst>
                              <p:par>
                                <p:cTn id="13" presetID="22" presetClass="entr" presetSubtype="8" fill="hold" nodeType="afterEffect">
                                  <p:stCondLst>
                                    <p:cond delay="4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500"/>
                                        <p:tgtEl>
                                          <p:spTgt spid="3">
                                            <p:txEl>
                                              <p:pRg st="2" end="2"/>
                                            </p:txEl>
                                          </p:spTgt>
                                        </p:tgtEl>
                                      </p:cBhvr>
                                    </p:animEffect>
                                  </p:childTnLst>
                                </p:cTn>
                              </p:par>
                            </p:childTnLst>
                          </p:cTn>
                        </p:par>
                        <p:par>
                          <p:cTn id="16" fill="hold">
                            <p:stCondLst>
                              <p:cond delay="13000"/>
                            </p:stCondLst>
                            <p:childTnLst>
                              <p:par>
                                <p:cTn id="17" presetID="22" presetClass="entr" presetSubtype="8" fill="hold" grpId="0" nodeType="afterEffect">
                                  <p:stCondLst>
                                    <p:cond delay="4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sz="3600" b="1" i="1" dirty="0" smtClean="0">
                <a:solidFill>
                  <a:srgbClr val="222222"/>
                </a:solidFill>
                <a:latin typeface="Calibri"/>
                <a:ea typeface="Times New Roman"/>
                <a:cs typeface="Times New Roman"/>
              </a:rPr>
              <a:t>He </a:t>
            </a:r>
            <a:r>
              <a:rPr lang="en-US" sz="3600" b="1" i="1" dirty="0">
                <a:solidFill>
                  <a:srgbClr val="222222"/>
                </a:solidFill>
                <a:latin typeface="Calibri"/>
                <a:ea typeface="Times New Roman"/>
                <a:cs typeface="Times New Roman"/>
              </a:rPr>
              <a:t>who has an ear, let him hear what the Spirit says to the churches. He who overcomes shall not be hurt by the second death</a:t>
            </a:r>
            <a:r>
              <a:rPr lang="en-US" sz="3600" b="1" i="1" dirty="0" smtClean="0">
                <a:solidFill>
                  <a:srgbClr val="222222"/>
                </a:solidFill>
                <a:latin typeface="Calibri"/>
                <a:ea typeface="Times New Roman"/>
                <a:cs typeface="Times New Roman"/>
              </a:rPr>
              <a:t>.”</a:t>
            </a:r>
            <a:endParaRPr lang="en-US" sz="3600" dirty="0"/>
          </a:p>
        </p:txBody>
      </p:sp>
      <p:sp>
        <p:nvSpPr>
          <p:cNvPr id="2" name="Title 1"/>
          <p:cNvSpPr>
            <a:spLocks noGrp="1"/>
          </p:cNvSpPr>
          <p:nvPr>
            <p:ph type="title"/>
          </p:nvPr>
        </p:nvSpPr>
        <p:spPr/>
        <p:txBody>
          <a:bodyPr/>
          <a:lstStyle/>
          <a:p>
            <a:r>
              <a:rPr lang="en-US" dirty="0" smtClean="0"/>
              <a:t>Revelation 2:8-11</a:t>
            </a:r>
            <a:endParaRPr lang="en-US" dirty="0"/>
          </a:p>
        </p:txBody>
      </p:sp>
    </p:spTree>
    <p:extLst>
      <p:ext uri="{BB962C8B-B14F-4D97-AF65-F5344CB8AC3E}">
        <p14:creationId xmlns:p14="http://schemas.microsoft.com/office/powerpoint/2010/main" val="4260912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848600" cy="4571999"/>
          </a:xfrm>
        </p:spPr>
        <p:txBody>
          <a:bodyPr numCol="2" spcCol="91440">
            <a:normAutofit/>
          </a:bodyPr>
          <a:lstStyle/>
          <a:p>
            <a:pPr marL="109728" indent="0">
              <a:spcAft>
                <a:spcPts val="1200"/>
              </a:spcAft>
              <a:buNone/>
            </a:pPr>
            <a:r>
              <a:rPr lang="en-US" sz="3600" b="1" dirty="0" smtClean="0"/>
              <a:t>burned,</a:t>
            </a:r>
          </a:p>
          <a:p>
            <a:pPr marL="109728" indent="0">
              <a:spcAft>
                <a:spcPts val="1200"/>
              </a:spcAft>
              <a:buNone/>
            </a:pPr>
            <a:r>
              <a:rPr lang="en-US" sz="3600" b="1" dirty="0" smtClean="0">
                <a:solidFill>
                  <a:schemeClr val="bg2">
                    <a:lumMod val="10000"/>
                  </a:schemeClr>
                </a:solidFill>
              </a:rPr>
              <a:t>beaten,</a:t>
            </a:r>
          </a:p>
          <a:p>
            <a:pPr marL="109728" indent="0">
              <a:spcAft>
                <a:spcPts val="1200"/>
              </a:spcAft>
              <a:buNone/>
            </a:pPr>
            <a:r>
              <a:rPr lang="en-US" sz="3600" b="1" dirty="0" smtClean="0">
                <a:solidFill>
                  <a:srgbClr val="1D320C"/>
                </a:solidFill>
              </a:rPr>
              <a:t>stoned,</a:t>
            </a:r>
          </a:p>
          <a:p>
            <a:pPr marL="109728" indent="0">
              <a:spcAft>
                <a:spcPts val="1200"/>
              </a:spcAft>
              <a:buNone/>
            </a:pPr>
            <a:r>
              <a:rPr lang="en-US" sz="3600" b="1" dirty="0" smtClean="0">
                <a:solidFill>
                  <a:srgbClr val="18020C"/>
                </a:solidFill>
              </a:rPr>
              <a:t>thrown </a:t>
            </a:r>
            <a:r>
              <a:rPr lang="en-US" sz="3600" b="1" dirty="0">
                <a:solidFill>
                  <a:srgbClr val="18020C"/>
                </a:solidFill>
              </a:rPr>
              <a:t>to the lions and other wild </a:t>
            </a:r>
            <a:r>
              <a:rPr lang="en-US" sz="3600" b="1" dirty="0" smtClean="0">
                <a:solidFill>
                  <a:srgbClr val="18020C"/>
                </a:solidFill>
              </a:rPr>
              <a:t>animals,</a:t>
            </a:r>
          </a:p>
          <a:p>
            <a:pPr marL="109728" indent="0">
              <a:spcAft>
                <a:spcPts val="1200"/>
              </a:spcAft>
              <a:buNone/>
            </a:pPr>
            <a:r>
              <a:rPr lang="en-US" sz="3600" b="1" dirty="0" smtClean="0"/>
              <a:t>had </a:t>
            </a:r>
            <a:r>
              <a:rPr lang="en-US" sz="3600" b="1" dirty="0"/>
              <a:t>their intestines wound onto a </a:t>
            </a:r>
            <a:r>
              <a:rPr lang="en-US" sz="3600" b="1" dirty="0" smtClean="0"/>
              <a:t>winch,</a:t>
            </a:r>
          </a:p>
          <a:p>
            <a:pPr marL="109728" indent="0">
              <a:spcAft>
                <a:spcPts val="1200"/>
              </a:spcAft>
              <a:buNone/>
            </a:pPr>
            <a:r>
              <a:rPr lang="en-US" sz="3600" b="1" dirty="0" smtClean="0">
                <a:solidFill>
                  <a:schemeClr val="bg2">
                    <a:lumMod val="10000"/>
                  </a:schemeClr>
                </a:solidFill>
              </a:rPr>
              <a:t>racked </a:t>
            </a:r>
            <a:r>
              <a:rPr lang="en-US" sz="3600" b="1" dirty="0">
                <a:solidFill>
                  <a:schemeClr val="bg2">
                    <a:lumMod val="10000"/>
                  </a:schemeClr>
                </a:solidFill>
              </a:rPr>
              <a:t>until the bones were all out of </a:t>
            </a:r>
            <a:r>
              <a:rPr lang="en-US" sz="3600" b="1" dirty="0" smtClean="0">
                <a:solidFill>
                  <a:schemeClr val="bg2">
                    <a:lumMod val="10000"/>
                  </a:schemeClr>
                </a:solidFill>
              </a:rPr>
              <a:t>joint,</a:t>
            </a:r>
          </a:p>
        </p:txBody>
      </p:sp>
      <p:sp>
        <p:nvSpPr>
          <p:cNvPr id="4" name="Content Placeholder 2"/>
          <p:cNvSpPr txBox="1">
            <a:spLocks/>
          </p:cNvSpPr>
          <p:nvPr/>
        </p:nvSpPr>
        <p:spPr>
          <a:xfrm>
            <a:off x="152400" y="152402"/>
            <a:ext cx="8458200" cy="609599"/>
          </a:xfrm>
          <a:prstGeom prst="rect">
            <a:avLst/>
          </a:prstGeom>
        </p:spPr>
        <p:txBody>
          <a:bodyPr vert="horz" numCol="1" spcCol="9144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en-US" sz="3200" b="1" dirty="0" smtClean="0">
                <a:solidFill>
                  <a:schemeClr val="tx1">
                    <a:lumMod val="85000"/>
                    <a:lumOff val="15000"/>
                  </a:schemeClr>
                </a:solidFill>
              </a:rPr>
              <a:t>According to history, Christians were:</a:t>
            </a:r>
          </a:p>
        </p:txBody>
      </p:sp>
    </p:spTree>
    <p:extLst>
      <p:ext uri="{BB962C8B-B14F-4D97-AF65-F5344CB8AC3E}">
        <p14:creationId xmlns:p14="http://schemas.microsoft.com/office/powerpoint/2010/main" val="26493560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7848600" cy="5181600"/>
          </a:xfrm>
        </p:spPr>
        <p:txBody>
          <a:bodyPr numCol="2" spcCol="91440">
            <a:normAutofit/>
          </a:bodyPr>
          <a:lstStyle/>
          <a:p>
            <a:pPr marL="109728" indent="0">
              <a:spcAft>
                <a:spcPts val="1200"/>
              </a:spcAft>
              <a:buNone/>
            </a:pPr>
            <a:r>
              <a:rPr lang="en-US" sz="3200" b="1" dirty="0" smtClean="0">
                <a:solidFill>
                  <a:srgbClr val="1D320C"/>
                </a:solidFill>
              </a:rPr>
              <a:t>scourged </a:t>
            </a:r>
            <a:r>
              <a:rPr lang="en-US" sz="3200" b="1" dirty="0">
                <a:solidFill>
                  <a:srgbClr val="1D320C"/>
                </a:solidFill>
              </a:rPr>
              <a:t>until the flesh fell off the bones then salt and vinegar were poured into the </a:t>
            </a:r>
            <a:r>
              <a:rPr lang="en-US" sz="3200" b="1" dirty="0" smtClean="0">
                <a:solidFill>
                  <a:srgbClr val="1D320C"/>
                </a:solidFill>
              </a:rPr>
              <a:t>wounds,</a:t>
            </a:r>
          </a:p>
          <a:p>
            <a:pPr marL="109728" indent="0">
              <a:spcAft>
                <a:spcPts val="1200"/>
              </a:spcAft>
              <a:buNone/>
            </a:pPr>
            <a:r>
              <a:rPr lang="en-US" sz="3200" b="1" dirty="0" smtClean="0">
                <a:solidFill>
                  <a:srgbClr val="18020C"/>
                </a:solidFill>
              </a:rPr>
              <a:t>tortured </a:t>
            </a:r>
            <a:r>
              <a:rPr lang="en-US" sz="3200" b="1" dirty="0">
                <a:solidFill>
                  <a:srgbClr val="18020C"/>
                </a:solidFill>
              </a:rPr>
              <a:t>on the </a:t>
            </a:r>
            <a:r>
              <a:rPr lang="en-US" sz="3200" b="1" dirty="0" smtClean="0">
                <a:solidFill>
                  <a:srgbClr val="18020C"/>
                </a:solidFill>
              </a:rPr>
              <a:t>wheel,</a:t>
            </a:r>
          </a:p>
          <a:p>
            <a:pPr marL="109728" indent="0">
              <a:spcAft>
                <a:spcPts val="1200"/>
              </a:spcAft>
              <a:buNone/>
            </a:pPr>
            <a:r>
              <a:rPr lang="en-US" sz="3200" b="1" dirty="0" smtClean="0"/>
              <a:t>had </a:t>
            </a:r>
            <a:r>
              <a:rPr lang="en-US" sz="3200" b="1" dirty="0"/>
              <a:t>their flesh lacerated with iron </a:t>
            </a:r>
            <a:r>
              <a:rPr lang="en-US" sz="3200" b="1" dirty="0" smtClean="0"/>
              <a:t>forks,</a:t>
            </a:r>
          </a:p>
          <a:p>
            <a:pPr marL="109728" indent="0">
              <a:spcAft>
                <a:spcPts val="1200"/>
              </a:spcAft>
              <a:buNone/>
            </a:pPr>
            <a:r>
              <a:rPr lang="en-US" sz="3200" b="1" dirty="0" smtClean="0">
                <a:solidFill>
                  <a:schemeClr val="bg2">
                    <a:lumMod val="10000"/>
                  </a:schemeClr>
                </a:solidFill>
              </a:rPr>
              <a:t>displayed </a:t>
            </a:r>
            <a:r>
              <a:rPr lang="en-US" sz="3200" b="1" dirty="0">
                <a:solidFill>
                  <a:schemeClr val="bg2">
                    <a:lumMod val="10000"/>
                  </a:schemeClr>
                </a:solidFill>
              </a:rPr>
              <a:t>to the public in the </a:t>
            </a:r>
            <a:r>
              <a:rPr lang="en-US" sz="3200" b="1" dirty="0" smtClean="0">
                <a:solidFill>
                  <a:schemeClr val="bg2">
                    <a:lumMod val="10000"/>
                  </a:schemeClr>
                </a:solidFill>
              </a:rPr>
              <a:t>nude,</a:t>
            </a:r>
          </a:p>
          <a:p>
            <a:pPr marL="109728" indent="0">
              <a:spcAft>
                <a:spcPts val="1200"/>
              </a:spcAft>
              <a:buNone/>
            </a:pPr>
            <a:r>
              <a:rPr lang="en-US" sz="3200" b="1" dirty="0" smtClean="0">
                <a:solidFill>
                  <a:srgbClr val="1D320C"/>
                </a:solidFill>
              </a:rPr>
              <a:t>burned </a:t>
            </a:r>
            <a:r>
              <a:rPr lang="en-US" sz="3200" b="1" dirty="0">
                <a:solidFill>
                  <a:srgbClr val="1D320C"/>
                </a:solidFill>
              </a:rPr>
              <a:t>with plates of red-hot </a:t>
            </a:r>
            <a:r>
              <a:rPr lang="en-US" sz="3200" b="1" dirty="0" smtClean="0">
                <a:solidFill>
                  <a:srgbClr val="1D320C"/>
                </a:solidFill>
              </a:rPr>
              <a:t>irons,</a:t>
            </a:r>
          </a:p>
          <a:p>
            <a:pPr marL="109728" indent="0">
              <a:spcAft>
                <a:spcPts val="1200"/>
              </a:spcAft>
              <a:buNone/>
            </a:pPr>
            <a:r>
              <a:rPr lang="en-US" sz="3200" b="1" dirty="0" smtClean="0">
                <a:solidFill>
                  <a:srgbClr val="18020C"/>
                </a:solidFill>
              </a:rPr>
              <a:t>and </a:t>
            </a:r>
            <a:r>
              <a:rPr lang="en-US" sz="3200" b="1" dirty="0">
                <a:solidFill>
                  <a:srgbClr val="18020C"/>
                </a:solidFill>
              </a:rPr>
              <a:t>more. </a:t>
            </a:r>
          </a:p>
        </p:txBody>
      </p:sp>
      <p:sp>
        <p:nvSpPr>
          <p:cNvPr id="4" name="Content Placeholder 2"/>
          <p:cNvSpPr txBox="1">
            <a:spLocks/>
          </p:cNvSpPr>
          <p:nvPr/>
        </p:nvSpPr>
        <p:spPr>
          <a:xfrm>
            <a:off x="152400" y="152402"/>
            <a:ext cx="8458200" cy="609599"/>
          </a:xfrm>
          <a:prstGeom prst="rect">
            <a:avLst/>
          </a:prstGeom>
        </p:spPr>
        <p:txBody>
          <a:bodyPr vert="horz" numCol="1" spcCol="9144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en-US" sz="3200" b="1" dirty="0" smtClean="0">
                <a:solidFill>
                  <a:schemeClr val="tx1">
                    <a:lumMod val="85000"/>
                    <a:lumOff val="15000"/>
                  </a:schemeClr>
                </a:solidFill>
              </a:rPr>
              <a:t>According to history, Christians were:</a:t>
            </a:r>
          </a:p>
        </p:txBody>
      </p:sp>
      <p:sp>
        <p:nvSpPr>
          <p:cNvPr id="6" name="Content Placeholder 2"/>
          <p:cNvSpPr txBox="1">
            <a:spLocks/>
          </p:cNvSpPr>
          <p:nvPr/>
        </p:nvSpPr>
        <p:spPr>
          <a:xfrm>
            <a:off x="631372" y="990600"/>
            <a:ext cx="7696200" cy="5029200"/>
          </a:xfrm>
          <a:prstGeom prst="rect">
            <a:avLst/>
          </a:prstGeom>
          <a:solidFill>
            <a:schemeClr val="accent1">
              <a:lumMod val="20000"/>
              <a:lumOff val="80000"/>
            </a:schemeClr>
          </a:solidFill>
        </p:spPr>
        <p:txBody>
          <a:bodyPr vert="horz" numCol="1" spcCol="9144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endParaRPr lang="en-US" sz="4000" dirty="0" smtClean="0"/>
          </a:p>
          <a:p>
            <a:pPr marL="109728" indent="0" algn="ctr">
              <a:buNone/>
            </a:pPr>
            <a:r>
              <a:rPr lang="en-US" sz="4000" dirty="0" smtClean="0"/>
              <a:t>When </a:t>
            </a:r>
            <a:r>
              <a:rPr lang="en-US" sz="4000" dirty="0"/>
              <a:t>they did not die from the torture, they were beheaded, boiled in oil, or thrown into the sea with a millstone tied around the neck</a:t>
            </a:r>
            <a:r>
              <a:rPr lang="en-US" sz="4000" dirty="0" smtClean="0"/>
              <a:t>.</a:t>
            </a:r>
          </a:p>
          <a:p>
            <a:pPr marL="109728" indent="0" algn="ctr">
              <a:buNone/>
            </a:pPr>
            <a:endParaRPr lang="en-US" sz="4000" dirty="0"/>
          </a:p>
        </p:txBody>
      </p:sp>
    </p:spTree>
    <p:extLst>
      <p:ext uri="{BB962C8B-B14F-4D97-AF65-F5344CB8AC3E}">
        <p14:creationId xmlns:p14="http://schemas.microsoft.com/office/powerpoint/2010/main" val="3901615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645" y="1752600"/>
            <a:ext cx="8207941" cy="3810000"/>
          </a:xfrm>
        </p:spPr>
        <p:txBody>
          <a:bodyPr>
            <a:noAutofit/>
          </a:bodyPr>
          <a:lstStyle/>
          <a:p>
            <a:pPr marL="109728" indent="0" algn="ctr">
              <a:spcBef>
                <a:spcPts val="0"/>
              </a:spcBef>
              <a:buNone/>
            </a:pPr>
            <a:r>
              <a:rPr lang="en-US" sz="3600" b="1" spc="-100" dirty="0">
                <a:latin typeface="Calibri" panose="020F0502020204030204" pitchFamily="34" charset="0"/>
                <a:cs typeface="Calibri" panose="020F0502020204030204" pitchFamily="34" charset="0"/>
              </a:rPr>
              <a:t>The Wheel</a:t>
            </a:r>
            <a:r>
              <a:rPr lang="en-US" sz="3600" spc="-100" dirty="0">
                <a:latin typeface="Calibri" panose="020F0502020204030204" pitchFamily="34" charset="0"/>
                <a:cs typeface="Calibri" panose="020F0502020204030204" pitchFamily="34" charset="0"/>
              </a:rPr>
              <a:t> </a:t>
            </a:r>
            <a:r>
              <a:rPr lang="en-US" sz="3600" b="1" spc="-100" dirty="0">
                <a:latin typeface="Calibri" panose="020F0502020204030204" pitchFamily="34" charset="0"/>
                <a:cs typeface="Calibri" panose="020F0502020204030204" pitchFamily="34" charset="0"/>
              </a:rPr>
              <a:t>originated in Greece and quickly spread to Germany, France, Russia, England and Sweden. The device consists of a large wooden wheel with many spokes. The victim's limbs were tied to the spokes and the wheel itself was slowly revolved. </a:t>
            </a:r>
          </a:p>
        </p:txBody>
      </p:sp>
      <p:sp>
        <p:nvSpPr>
          <p:cNvPr id="16" name="Title 1"/>
          <p:cNvSpPr>
            <a:spLocks noGrp="1"/>
          </p:cNvSpPr>
          <p:nvPr>
            <p:ph type="title"/>
          </p:nvPr>
        </p:nvSpPr>
        <p:spPr>
          <a:xfrm>
            <a:off x="152400" y="152400"/>
            <a:ext cx="8839200" cy="1295400"/>
          </a:xfrm>
        </p:spPr>
        <p:txBody>
          <a:bodyPr>
            <a:normAutofit/>
          </a:bodyPr>
          <a:lstStyle/>
          <a:p>
            <a:pPr algn="r"/>
            <a:r>
              <a:rPr lang="en-US" sz="4000" dirty="0" smtClean="0">
                <a:effectLst/>
              </a:rPr>
              <a:t>The Wheel</a:t>
            </a:r>
            <a:r>
              <a:rPr lang="en-US" sz="4000" dirty="0">
                <a:effectLst/>
              </a:rPr>
              <a:t> </a:t>
            </a:r>
            <a:r>
              <a:rPr lang="en-US" sz="4000" dirty="0" smtClean="0">
                <a:effectLst/>
              </a:rPr>
              <a:t>of Torture</a:t>
            </a:r>
            <a:endParaRPr lang="en-US" sz="4000" dirty="0"/>
          </a:p>
        </p:txBody>
      </p:sp>
    </p:spTree>
    <p:extLst>
      <p:ext uri="{BB962C8B-B14F-4D97-AF65-F5344CB8AC3E}">
        <p14:creationId xmlns:p14="http://schemas.microsoft.com/office/powerpoint/2010/main" val="3332246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152400" y="152400"/>
            <a:ext cx="8839200" cy="1295400"/>
          </a:xfrm>
        </p:spPr>
        <p:txBody>
          <a:bodyPr>
            <a:normAutofit/>
          </a:bodyPr>
          <a:lstStyle/>
          <a:p>
            <a:pPr algn="r"/>
            <a:r>
              <a:rPr lang="en-US" sz="4000" dirty="0" smtClean="0">
                <a:effectLst/>
              </a:rPr>
              <a:t>The Wheel</a:t>
            </a:r>
            <a:r>
              <a:rPr lang="en-US" sz="4000" dirty="0">
                <a:effectLst/>
              </a:rPr>
              <a:t> </a:t>
            </a:r>
            <a:r>
              <a:rPr lang="en-US" sz="4000" dirty="0" smtClean="0">
                <a:effectLst/>
              </a:rPr>
              <a:t>of Torture</a:t>
            </a:r>
            <a:endParaRPr lang="en-US" sz="4000" dirty="0"/>
          </a:p>
        </p:txBody>
      </p:sp>
      <p:sp>
        <p:nvSpPr>
          <p:cNvPr id="3" name="Content Placeholder 2"/>
          <p:cNvSpPr>
            <a:spLocks noGrp="1"/>
          </p:cNvSpPr>
          <p:nvPr>
            <p:ph idx="1"/>
          </p:nvPr>
        </p:nvSpPr>
        <p:spPr>
          <a:xfrm>
            <a:off x="620485" y="1501336"/>
            <a:ext cx="8036987" cy="5029200"/>
          </a:xfrm>
        </p:spPr>
        <p:txBody>
          <a:bodyPr>
            <a:noAutofit/>
          </a:bodyPr>
          <a:lstStyle/>
          <a:p>
            <a:pPr marL="109728" indent="0" algn="ctr">
              <a:spcBef>
                <a:spcPts val="0"/>
              </a:spcBef>
              <a:buNone/>
            </a:pPr>
            <a:r>
              <a:rPr lang="en-US" sz="3600" b="1" spc="-100" dirty="0" smtClean="0">
                <a:latin typeface="Calibri" panose="020F0502020204030204" pitchFamily="34" charset="0"/>
                <a:cs typeface="Calibri" panose="020F0502020204030204" pitchFamily="34" charset="0"/>
              </a:rPr>
              <a:t>Through </a:t>
            </a:r>
            <a:r>
              <a:rPr lang="en-US" sz="3600" b="1" spc="-100" dirty="0">
                <a:latin typeface="Calibri" panose="020F0502020204030204" pitchFamily="34" charset="0"/>
                <a:cs typeface="Calibri" panose="020F0502020204030204" pitchFamily="34" charset="0"/>
              </a:rPr>
              <a:t>the openings between the spokes, the torturer usually hit the victim with an iron hammer that could easily break the victim's bones. Once his bones were broken, he was left on the wheel to die, sometimes placed on a tall pole so the birds could feed from the still-living human.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815" y="0"/>
            <a:ext cx="5181600" cy="690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158" y="-4323"/>
            <a:ext cx="5181600"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62" y="0"/>
            <a:ext cx="8709991" cy="57237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506" y="2593"/>
            <a:ext cx="8207941" cy="6134356"/>
          </a:xfrm>
          <a:prstGeom prst="rect">
            <a:avLst/>
          </a:prstGeom>
        </p:spPr>
      </p:pic>
      <p:grpSp>
        <p:nvGrpSpPr>
          <p:cNvPr id="9" name="Group 8"/>
          <p:cNvGrpSpPr/>
          <p:nvPr/>
        </p:nvGrpSpPr>
        <p:grpSpPr>
          <a:xfrm>
            <a:off x="-123524" y="18782"/>
            <a:ext cx="9144000" cy="6118167"/>
            <a:chOff x="0" y="369916"/>
            <a:chExt cx="9144000" cy="6118167"/>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9916"/>
              <a:ext cx="9144000" cy="6118167"/>
            </a:xfrm>
            <a:prstGeom prst="rect">
              <a:avLst/>
            </a:prstGeom>
          </p:spPr>
        </p:pic>
        <p:sp>
          <p:nvSpPr>
            <p:cNvPr id="8" name="TextBox 7"/>
            <p:cNvSpPr txBox="1"/>
            <p:nvPr/>
          </p:nvSpPr>
          <p:spPr>
            <a:xfrm>
              <a:off x="18143" y="5157387"/>
              <a:ext cx="4858657" cy="1323439"/>
            </a:xfrm>
            <a:prstGeom prst="rect">
              <a:avLst/>
            </a:prstGeom>
            <a:noFill/>
          </p:spPr>
          <p:txBody>
            <a:bodyPr wrap="square" rtlCol="0">
              <a:spAutoFit/>
            </a:bodyPr>
            <a:lstStyle/>
            <a:p>
              <a:pPr algn="ctr"/>
              <a:r>
                <a:rPr lang="en-US" sz="4000" b="1" dirty="0" smtClean="0"/>
                <a:t>Torture chamber Salzburg, Austria</a:t>
              </a:r>
              <a:endParaRPr lang="en-US" sz="4000" b="1" dirty="0"/>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11224"/>
            <a:ext cx="7411641" cy="68580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498" y="18782"/>
            <a:ext cx="8425955" cy="619793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4264" y="29383"/>
            <a:ext cx="8287189" cy="6850743"/>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7543" y="12217"/>
            <a:ext cx="5295753" cy="6858000"/>
          </a:xfrm>
          <a:prstGeom prst="rect">
            <a:avLst/>
          </a:prstGeom>
        </p:spPr>
      </p:pic>
    </p:spTree>
    <p:extLst>
      <p:ext uri="{BB962C8B-B14F-4D97-AF65-F5344CB8AC3E}">
        <p14:creationId xmlns:p14="http://schemas.microsoft.com/office/powerpoint/2010/main" val="1499953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1000"/>
                                        <p:tgtEl>
                                          <p:spTgt spid="11"/>
                                        </p:tgtEl>
                                      </p:cBhvr>
                                    </p:animEffect>
                                  </p:childTnLst>
                                </p:cTn>
                              </p:par>
                            </p:childTnLst>
                          </p:cTn>
                        </p:par>
                        <p:par>
                          <p:cTn id="21" fill="hold">
                            <p:stCondLst>
                              <p:cond delay="1000"/>
                            </p:stCondLst>
                            <p:childTnLst>
                              <p:par>
                                <p:cTn id="22" presetID="1" presetClass="exit" presetSubtype="0" fill="hold"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000"/>
                                        <p:tgtEl>
                                          <p:spTgt spid="9"/>
                                        </p:tgtEl>
                                      </p:cBhvr>
                                    </p:animEffect>
                                  </p:child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1000"/>
                                        <p:tgtEl>
                                          <p:spTgt spid="10"/>
                                        </p:tgtEl>
                                      </p:cBhvr>
                                    </p:animEffect>
                                  </p:childTnLst>
                                </p:cTn>
                              </p:par>
                            </p:childTnLst>
                          </p:cTn>
                        </p:par>
                        <p:par>
                          <p:cTn id="37" fill="hold">
                            <p:stCondLst>
                              <p:cond delay="1000"/>
                            </p:stCondLst>
                            <p:childTnLst>
                              <p:par>
                                <p:cTn id="38" presetID="1" presetClass="exit" presetSubtype="0" fill="hold" nodeType="after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1000"/>
                                        <p:tgtEl>
                                          <p:spTgt spid="12"/>
                                        </p:tgtEl>
                                      </p:cBhvr>
                                    </p:animEffect>
                                  </p:childTnLst>
                                </p:cTn>
                              </p:par>
                            </p:childTnLst>
                          </p:cTn>
                        </p:par>
                        <p:par>
                          <p:cTn id="45" fill="hold">
                            <p:stCondLst>
                              <p:cond delay="1000"/>
                            </p:stCondLst>
                            <p:childTnLst>
                              <p:par>
                                <p:cTn id="46" presetID="1" presetClass="exit" presetSubtype="0" fill="hold" nodeType="afterEffect">
                                  <p:stCondLst>
                                    <p:cond delay="0"/>
                                  </p:stCondLst>
                                  <p:childTnLst>
                                    <p:set>
                                      <p:cBhvr>
                                        <p:cTn id="47" dur="1" fill="hold">
                                          <p:stCondLst>
                                            <p:cond delay="0"/>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heel(1)">
                                      <p:cBhvr>
                                        <p:cTn id="52" dur="1000"/>
                                        <p:tgtEl>
                                          <p:spTgt spid="13"/>
                                        </p:tgtEl>
                                      </p:cBhvr>
                                    </p:animEffect>
                                  </p:childTnLst>
                                </p:cTn>
                              </p:par>
                            </p:childTnLst>
                          </p:cTn>
                        </p:par>
                        <p:par>
                          <p:cTn id="53" fill="hold">
                            <p:stCondLst>
                              <p:cond delay="1000"/>
                            </p:stCondLst>
                            <p:childTnLst>
                              <p:par>
                                <p:cTn id="54" presetID="1" presetClass="exit" presetSubtype="0" fill="hold" nodeType="after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heel(1)">
                                      <p:cBhvr>
                                        <p:cTn id="60" dur="1000"/>
                                        <p:tgtEl>
                                          <p:spTgt spid="14"/>
                                        </p:tgtEl>
                                      </p:cBhvr>
                                    </p:animEffect>
                                  </p:childTnLst>
                                </p:cTn>
                              </p:par>
                            </p:childTnLst>
                          </p:cTn>
                        </p:par>
                        <p:par>
                          <p:cTn id="61" fill="hold">
                            <p:stCondLst>
                              <p:cond delay="1000"/>
                            </p:stCondLst>
                            <p:childTnLst>
                              <p:par>
                                <p:cTn id="62" presetID="1" presetClass="exit" presetSubtype="0" fill="hold" nodeType="afterEffect">
                                  <p:stCondLst>
                                    <p:cond delay="0"/>
                                  </p:stCondLst>
                                  <p:childTnLst>
                                    <p:set>
                                      <p:cBhvr>
                                        <p:cTn id="63" dur="1" fill="hold">
                                          <p:stCondLst>
                                            <p:cond delay="0"/>
                                          </p:stCondLst>
                                        </p:cTn>
                                        <p:tgtEl>
                                          <p:spTgt spid="1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heel(1)">
                                      <p:cBhvr>
                                        <p:cTn id="68" dur="1000"/>
                                        <p:tgtEl>
                                          <p:spTgt spid="15"/>
                                        </p:tgtEl>
                                      </p:cBhvr>
                                    </p:animEffect>
                                  </p:childTnLst>
                                </p:cTn>
                              </p:par>
                            </p:childTnLst>
                          </p:cTn>
                        </p:par>
                        <p:par>
                          <p:cTn id="69" fill="hold">
                            <p:stCondLst>
                              <p:cond delay="1000"/>
                            </p:stCondLst>
                            <p:childTnLst>
                              <p:par>
                                <p:cTn id="70" presetID="1" presetClass="exit" presetSubtype="0" fill="hold" nodeType="afterEffect">
                                  <p:stCondLst>
                                    <p:cond delay="0"/>
                                  </p:stCondLst>
                                  <p:childTnLst>
                                    <p:set>
                                      <p:cBhvr>
                                        <p:cTn id="71"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1181"/>
            <a:ext cx="8229600" cy="2667000"/>
          </a:xfrm>
        </p:spPr>
        <p:txBody>
          <a:bodyPr>
            <a:noAutofit/>
          </a:bodyPr>
          <a:lstStyle/>
          <a:p>
            <a:pPr marL="109728" indent="0">
              <a:buNone/>
            </a:pPr>
            <a:r>
              <a:rPr lang="en-US" sz="3600" b="1" dirty="0"/>
              <a:t>Why were they tortured and killed</a:t>
            </a:r>
            <a:r>
              <a:rPr lang="en-US" sz="3600" b="1" dirty="0" smtClean="0"/>
              <a:t>?</a:t>
            </a:r>
          </a:p>
          <a:p>
            <a:pPr marL="109728" indent="0">
              <a:buNone/>
            </a:pPr>
            <a:endParaRPr lang="en-US" sz="1800" b="1" dirty="0"/>
          </a:p>
          <a:p>
            <a:pPr marL="109728" indent="0">
              <a:buNone/>
            </a:pPr>
            <a:r>
              <a:rPr lang="en-US" sz="3600" b="1" dirty="0"/>
              <a:t>Because Christians would not add their God to the other Roman or Greek gods</a:t>
            </a:r>
            <a:r>
              <a:rPr lang="en-US" sz="3600" b="1" dirty="0" smtClean="0"/>
              <a:t>.</a:t>
            </a:r>
            <a:endParaRPr lang="en-US" sz="3600" b="1" dirty="0"/>
          </a:p>
        </p:txBody>
      </p:sp>
      <p:sp>
        <p:nvSpPr>
          <p:cNvPr id="2" name="TextBox 1"/>
          <p:cNvSpPr txBox="1"/>
          <p:nvPr/>
        </p:nvSpPr>
        <p:spPr>
          <a:xfrm>
            <a:off x="616857" y="1600200"/>
            <a:ext cx="7696200" cy="3693319"/>
          </a:xfrm>
          <a:prstGeom prst="rect">
            <a:avLst/>
          </a:prstGeom>
          <a:solidFill>
            <a:schemeClr val="accent2">
              <a:lumMod val="20000"/>
              <a:lumOff val="80000"/>
            </a:schemeClr>
          </a:solidFill>
        </p:spPr>
        <p:txBody>
          <a:bodyPr wrap="square" rtlCol="0">
            <a:spAutoFit/>
          </a:bodyPr>
          <a:lstStyle/>
          <a:p>
            <a:pPr algn="ctr"/>
            <a:r>
              <a:rPr lang="en-US" sz="3600" b="1" dirty="0"/>
              <a:t>Domitian established emperor worship – once a citizen bowed to Caesar and called him Lord, he/she could go worship any other god of choice – the Christians would not do this.</a:t>
            </a:r>
          </a:p>
          <a:p>
            <a:endParaRPr lang="en-US" dirty="0"/>
          </a:p>
        </p:txBody>
      </p:sp>
    </p:spTree>
    <p:extLst>
      <p:ext uri="{BB962C8B-B14F-4D97-AF65-F5344CB8AC3E}">
        <p14:creationId xmlns:p14="http://schemas.microsoft.com/office/powerpoint/2010/main" val="319483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3200400"/>
          </a:xfrm>
        </p:spPr>
        <p:txBody>
          <a:bodyPr>
            <a:noAutofit/>
          </a:bodyPr>
          <a:lstStyle/>
          <a:p>
            <a:pPr marL="109728" indent="0">
              <a:buNone/>
            </a:pPr>
            <a:r>
              <a:rPr lang="en-US" sz="3600" b="1" dirty="0"/>
              <a:t>Why were they tortured and killed</a:t>
            </a:r>
            <a:r>
              <a:rPr lang="en-US" sz="3600" b="1" dirty="0" smtClean="0"/>
              <a:t>?</a:t>
            </a:r>
          </a:p>
          <a:p>
            <a:pPr marL="109728" indent="0">
              <a:buNone/>
            </a:pPr>
            <a:endParaRPr lang="en-US" sz="3600" b="1" dirty="0"/>
          </a:p>
          <a:p>
            <a:pPr marL="109728" indent="0">
              <a:buNone/>
            </a:pPr>
            <a:r>
              <a:rPr lang="en-US" sz="3600" b="1" dirty="0"/>
              <a:t>Because Christians would not add their God to the other Roman or Greek gods</a:t>
            </a:r>
            <a:r>
              <a:rPr lang="en-US" sz="3600" b="1" dirty="0" smtClean="0"/>
              <a:t>.</a:t>
            </a:r>
          </a:p>
        </p:txBody>
      </p:sp>
      <p:sp>
        <p:nvSpPr>
          <p:cNvPr id="4" name="TextBox 3"/>
          <p:cNvSpPr txBox="1"/>
          <p:nvPr/>
        </p:nvSpPr>
        <p:spPr>
          <a:xfrm>
            <a:off x="725715" y="3888103"/>
            <a:ext cx="7696200" cy="1754326"/>
          </a:xfrm>
          <a:prstGeom prst="rect">
            <a:avLst/>
          </a:prstGeom>
          <a:solidFill>
            <a:schemeClr val="accent2">
              <a:lumMod val="20000"/>
              <a:lumOff val="80000"/>
            </a:schemeClr>
          </a:solidFill>
        </p:spPr>
        <p:txBody>
          <a:bodyPr wrap="square" rtlCol="0">
            <a:spAutoFit/>
          </a:bodyPr>
          <a:lstStyle/>
          <a:p>
            <a:pPr algn="ctr"/>
            <a:r>
              <a:rPr lang="en-US" sz="3600" b="1" dirty="0"/>
              <a:t>All one would have to do sometimes is just acknowledge that another god existed.</a:t>
            </a:r>
            <a:endParaRPr lang="en-US" b="1" dirty="0"/>
          </a:p>
        </p:txBody>
      </p:sp>
      <p:sp>
        <p:nvSpPr>
          <p:cNvPr id="5" name="TextBox 4"/>
          <p:cNvSpPr txBox="1"/>
          <p:nvPr/>
        </p:nvSpPr>
        <p:spPr>
          <a:xfrm>
            <a:off x="700315" y="457200"/>
            <a:ext cx="7696200" cy="5632311"/>
          </a:xfrm>
          <a:prstGeom prst="rect">
            <a:avLst/>
          </a:prstGeom>
          <a:solidFill>
            <a:schemeClr val="accent1">
              <a:lumMod val="20000"/>
              <a:lumOff val="80000"/>
            </a:schemeClr>
          </a:solidFill>
        </p:spPr>
        <p:txBody>
          <a:bodyPr wrap="square" rtlCol="0">
            <a:spAutoFit/>
          </a:bodyPr>
          <a:lstStyle/>
          <a:p>
            <a:pPr algn="ctr"/>
            <a:r>
              <a:rPr lang="en-US" sz="3600" b="1" dirty="0"/>
              <a:t>A twelve year old girl named Agnes, who lived during Diocletian’s persecution </a:t>
            </a:r>
            <a:r>
              <a:rPr lang="en-US" sz="3200" dirty="0"/>
              <a:t>(284-305 AD)</a:t>
            </a:r>
            <a:r>
              <a:rPr lang="en-US" sz="3600" b="1" dirty="0"/>
              <a:t>, was told to offer incense at the altar of Minerva in Rome. </a:t>
            </a:r>
            <a:endParaRPr lang="en-US" sz="3600" b="1" dirty="0" smtClean="0"/>
          </a:p>
          <a:p>
            <a:pPr algn="ctr"/>
            <a:endParaRPr lang="en-US" sz="3600" b="1" dirty="0"/>
          </a:p>
          <a:p>
            <a:pPr algn="ctr"/>
            <a:r>
              <a:rPr lang="en-US" sz="3600" b="1" dirty="0" smtClean="0"/>
              <a:t>When </a:t>
            </a:r>
            <a:r>
              <a:rPr lang="en-US" sz="3600" b="1" dirty="0"/>
              <a:t>she refused, she was stripped naked and had to stand in a public street. After sufficient humiliation, she was beheaded.</a:t>
            </a:r>
            <a:endParaRPr lang="en-US" b="1" dirty="0"/>
          </a:p>
        </p:txBody>
      </p:sp>
    </p:spTree>
    <p:extLst>
      <p:ext uri="{BB962C8B-B14F-4D97-AF65-F5344CB8AC3E}">
        <p14:creationId xmlns:p14="http://schemas.microsoft.com/office/powerpoint/2010/main" val="2011019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a:bodyPr>
          <a:lstStyle/>
          <a:p>
            <a:r>
              <a:rPr lang="en-US" sz="3600" b="1" dirty="0"/>
              <a:t>What do you think our Lord would have thought about the Christians who lived in persecution during this time period? </a:t>
            </a:r>
            <a:endParaRPr lang="en-US" sz="3600" b="1" dirty="0" smtClean="0"/>
          </a:p>
          <a:p>
            <a:endParaRPr lang="en-US" sz="3600" b="1" dirty="0"/>
          </a:p>
          <a:p>
            <a:r>
              <a:rPr lang="en-US" sz="3600" b="1" dirty="0" smtClean="0"/>
              <a:t>In </a:t>
            </a:r>
            <a:r>
              <a:rPr lang="en-US" sz="3600" b="1" dirty="0"/>
              <a:t>heaven’s eyes, were these poverty Christians </a:t>
            </a:r>
            <a:r>
              <a:rPr lang="en-US" sz="3600" b="1" dirty="0" smtClean="0"/>
              <a:t>rich?</a:t>
            </a:r>
          </a:p>
          <a:p>
            <a:endParaRPr lang="en-US" sz="3600" b="1" dirty="0"/>
          </a:p>
          <a:p>
            <a:r>
              <a:rPr lang="en-US" sz="3600" b="1" dirty="0" smtClean="0"/>
              <a:t>How </a:t>
            </a:r>
            <a:r>
              <a:rPr lang="en-US" sz="3600" b="1" dirty="0"/>
              <a:t>do you think they viewed their own lives? </a:t>
            </a:r>
          </a:p>
        </p:txBody>
      </p:sp>
    </p:spTree>
    <p:extLst>
      <p:ext uri="{BB962C8B-B14F-4D97-AF65-F5344CB8AC3E}">
        <p14:creationId xmlns:p14="http://schemas.microsoft.com/office/powerpoint/2010/main" val="1971269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34400" cy="5410200"/>
          </a:xfrm>
        </p:spPr>
        <p:txBody>
          <a:bodyPr>
            <a:normAutofit/>
          </a:bodyPr>
          <a:lstStyle/>
          <a:p>
            <a:pPr marL="109728" indent="0">
              <a:buNone/>
            </a:pPr>
            <a:r>
              <a:rPr lang="en-US" sz="4000" b="1" dirty="0" smtClean="0"/>
              <a:t>Polycarp</a:t>
            </a:r>
            <a:endParaRPr lang="en-US" sz="4000" dirty="0" smtClean="0"/>
          </a:p>
          <a:p>
            <a:pPr>
              <a:spcAft>
                <a:spcPts val="1200"/>
              </a:spcAft>
            </a:pPr>
            <a:r>
              <a:rPr lang="en-US" sz="3600" b="1" dirty="0" smtClean="0"/>
              <a:t>instructed </a:t>
            </a:r>
            <a:r>
              <a:rPr lang="en-US" sz="3600" b="1" dirty="0"/>
              <a:t>by </a:t>
            </a:r>
            <a:r>
              <a:rPr lang="en-US" sz="3600" b="1" dirty="0" smtClean="0"/>
              <a:t>apostles</a:t>
            </a:r>
          </a:p>
          <a:p>
            <a:pPr>
              <a:spcAft>
                <a:spcPts val="1200"/>
              </a:spcAft>
            </a:pPr>
            <a:r>
              <a:rPr lang="en-US" sz="3600" b="1" dirty="0" smtClean="0"/>
              <a:t>conversed </a:t>
            </a:r>
            <a:r>
              <a:rPr lang="en-US" sz="3600" b="1" dirty="0"/>
              <a:t>with many who had seen </a:t>
            </a:r>
            <a:r>
              <a:rPr lang="en-US" sz="3600" b="1" dirty="0" smtClean="0"/>
              <a:t>Christ</a:t>
            </a:r>
          </a:p>
          <a:p>
            <a:pPr>
              <a:spcAft>
                <a:spcPts val="1200"/>
              </a:spcAft>
            </a:pPr>
            <a:r>
              <a:rPr lang="en-US" sz="3600" b="1" dirty="0" smtClean="0"/>
              <a:t>appointed </a:t>
            </a:r>
            <a:r>
              <a:rPr lang="en-US" sz="3600" b="1" dirty="0"/>
              <a:t>bishop of the Church in </a:t>
            </a:r>
            <a:r>
              <a:rPr lang="en-US" sz="3600" b="1" dirty="0" smtClean="0"/>
              <a:t>Smyrna by </a:t>
            </a:r>
            <a:r>
              <a:rPr lang="en-US" sz="3600" b="1" dirty="0"/>
              <a:t>apostles in </a:t>
            </a:r>
            <a:r>
              <a:rPr lang="en-US" sz="3600" b="1" dirty="0" smtClean="0"/>
              <a:t>Asia </a:t>
            </a:r>
          </a:p>
          <a:p>
            <a:pPr>
              <a:spcAft>
                <a:spcPts val="1200"/>
              </a:spcAft>
            </a:pPr>
            <a:r>
              <a:rPr lang="en-US" sz="3600" b="1" dirty="0" smtClean="0"/>
              <a:t>always </a:t>
            </a:r>
            <a:r>
              <a:rPr lang="en-US" sz="3600" b="1" dirty="0"/>
              <a:t>taught the things which he had learned from the </a:t>
            </a:r>
            <a:r>
              <a:rPr lang="en-US" sz="3600" b="1" dirty="0" smtClean="0"/>
              <a:t>apostles</a:t>
            </a:r>
            <a:endParaRPr lang="en-US" sz="3600" b="1" dirty="0"/>
          </a:p>
        </p:txBody>
      </p:sp>
      <p:sp>
        <p:nvSpPr>
          <p:cNvPr id="2" name="Title 1"/>
          <p:cNvSpPr>
            <a:spLocks noGrp="1"/>
          </p:cNvSpPr>
          <p:nvPr>
            <p:ph type="title"/>
          </p:nvPr>
        </p:nvSpPr>
        <p:spPr>
          <a:xfrm>
            <a:off x="152400" y="0"/>
            <a:ext cx="8839200" cy="2133600"/>
          </a:xfrm>
        </p:spPr>
        <p:txBody>
          <a:bodyPr>
            <a:normAutofit/>
          </a:bodyPr>
          <a:lstStyle/>
          <a:p>
            <a:pPr algn="r"/>
            <a:r>
              <a:rPr lang="en-US" dirty="0">
                <a:effectLst/>
              </a:rPr>
              <a:t>Polycarp </a:t>
            </a:r>
            <a:r>
              <a:rPr lang="en-US" sz="3200" dirty="0">
                <a:effectLst/>
              </a:rPr>
              <a:t>(AD </a:t>
            </a:r>
            <a:r>
              <a:rPr lang="en-US" sz="3200" dirty="0" smtClean="0">
                <a:effectLst/>
              </a:rPr>
              <a:t>69–156)</a:t>
            </a:r>
            <a:br>
              <a:rPr lang="en-US" sz="3200" dirty="0" smtClean="0">
                <a:effectLst/>
              </a:rPr>
            </a:br>
            <a:r>
              <a:rPr lang="en-US" sz="3600" dirty="0" smtClean="0">
                <a:effectLst/>
              </a:rPr>
              <a:t>Bishop </a:t>
            </a:r>
            <a:r>
              <a:rPr lang="en-US" sz="3600" dirty="0">
                <a:effectLst/>
              </a:rPr>
              <a:t>of </a:t>
            </a:r>
            <a:r>
              <a:rPr lang="en-US" sz="3600" dirty="0" smtClean="0">
                <a:effectLst/>
              </a:rPr>
              <a:t>Smyrna</a:t>
            </a:r>
            <a:br>
              <a:rPr lang="en-US" sz="3600" dirty="0" smtClean="0">
                <a:effectLst/>
              </a:rPr>
            </a:br>
            <a:r>
              <a:rPr lang="en-US" sz="2800" dirty="0" smtClean="0">
                <a:effectLst/>
              </a:rPr>
              <a:t>(ordained </a:t>
            </a:r>
            <a:r>
              <a:rPr lang="en-US" sz="2800" dirty="0">
                <a:effectLst/>
              </a:rPr>
              <a:t>by </a:t>
            </a:r>
            <a:r>
              <a:rPr lang="en-US" sz="2800" dirty="0" smtClean="0">
                <a:effectLst/>
              </a:rPr>
              <a:t>John)</a:t>
            </a:r>
            <a:endParaRPr lang="en-US" dirty="0"/>
          </a:p>
        </p:txBody>
      </p:sp>
    </p:spTree>
    <p:extLst>
      <p:ext uri="{BB962C8B-B14F-4D97-AF65-F5344CB8AC3E}">
        <p14:creationId xmlns:p14="http://schemas.microsoft.com/office/powerpoint/2010/main" val="3497096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410200"/>
          </a:xfrm>
        </p:spPr>
        <p:txBody>
          <a:bodyPr>
            <a:normAutofit/>
          </a:bodyPr>
          <a:lstStyle/>
          <a:p>
            <a:pPr>
              <a:spcAft>
                <a:spcPts val="2400"/>
              </a:spcAft>
            </a:pPr>
            <a:r>
              <a:rPr lang="en-US" sz="3600" b="1" dirty="0"/>
              <a:t>Polycarp eventually visited Rome around 155 </a:t>
            </a:r>
            <a:r>
              <a:rPr lang="en-US" sz="3600" b="1" dirty="0" smtClean="0"/>
              <a:t>A.D</a:t>
            </a:r>
          </a:p>
          <a:p>
            <a:pPr>
              <a:spcAft>
                <a:spcPts val="2400"/>
              </a:spcAft>
            </a:pPr>
            <a:r>
              <a:rPr lang="en-US" sz="3600" b="1" dirty="0"/>
              <a:t>H</a:t>
            </a:r>
            <a:r>
              <a:rPr lang="en-US" sz="3600" b="1" dirty="0" smtClean="0"/>
              <a:t>e </a:t>
            </a:r>
            <a:r>
              <a:rPr lang="en-US" sz="3600" b="1" dirty="0"/>
              <a:t>was an old man </a:t>
            </a:r>
            <a:r>
              <a:rPr lang="en-US" sz="3600" b="1" dirty="0" smtClean="0"/>
              <a:t>of about 86 </a:t>
            </a:r>
            <a:r>
              <a:rPr lang="en-US" sz="3600" b="1" dirty="0" err="1" smtClean="0"/>
              <a:t>yrs</a:t>
            </a:r>
            <a:endParaRPr lang="en-US" sz="4000" b="1" dirty="0" smtClean="0"/>
          </a:p>
          <a:p>
            <a:pPr>
              <a:spcAft>
                <a:spcPts val="2400"/>
              </a:spcAft>
            </a:pPr>
            <a:r>
              <a:rPr lang="en-US" sz="3600" b="1" dirty="0" smtClean="0"/>
              <a:t>It </a:t>
            </a:r>
            <a:r>
              <a:rPr lang="en-US" sz="3600" b="1" dirty="0"/>
              <a:t>took months to get there from Smyrna at that </a:t>
            </a:r>
            <a:r>
              <a:rPr lang="en-US" sz="3600" b="1" dirty="0" smtClean="0"/>
              <a:t>time - a </a:t>
            </a:r>
            <a:r>
              <a:rPr lang="en-US" sz="3600" b="1" dirty="0"/>
              <a:t>physically difficult trip for Polycarp.</a:t>
            </a:r>
          </a:p>
        </p:txBody>
      </p:sp>
    </p:spTree>
    <p:extLst>
      <p:ext uri="{BB962C8B-B14F-4D97-AF65-F5344CB8AC3E}">
        <p14:creationId xmlns:p14="http://schemas.microsoft.com/office/powerpoint/2010/main" val="76734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077200" cy="5486400"/>
          </a:xfrm>
        </p:spPr>
        <p:txBody>
          <a:bodyPr>
            <a:normAutofit/>
          </a:bodyPr>
          <a:lstStyle/>
          <a:p>
            <a:r>
              <a:rPr lang="en-US" sz="3600" b="1" dirty="0" smtClean="0"/>
              <a:t>So </a:t>
            </a:r>
            <a:r>
              <a:rPr lang="en-US" sz="3600" b="1" dirty="0"/>
              <a:t>many heresies </a:t>
            </a:r>
            <a:r>
              <a:rPr lang="en-US" sz="3600" b="1" dirty="0" smtClean="0"/>
              <a:t>were originating </a:t>
            </a:r>
            <a:r>
              <a:rPr lang="en-US" sz="3600" b="1" dirty="0"/>
              <a:t>in </a:t>
            </a:r>
            <a:r>
              <a:rPr lang="en-US" sz="3600" b="1" dirty="0" smtClean="0"/>
              <a:t>Rome he </a:t>
            </a:r>
            <a:r>
              <a:rPr lang="en-US" sz="3600" b="1" dirty="0"/>
              <a:t>felt that as the senior leader of the true Church</a:t>
            </a:r>
            <a:r>
              <a:rPr lang="en-US" sz="3600" b="1" dirty="0" smtClean="0"/>
              <a:t>, </a:t>
            </a:r>
            <a:r>
              <a:rPr lang="en-US" sz="3600" b="1" dirty="0"/>
              <a:t>he needed to personally try to deal with </a:t>
            </a:r>
            <a:r>
              <a:rPr lang="en-US" sz="3600" b="1" dirty="0" smtClean="0"/>
              <a:t>them</a:t>
            </a:r>
          </a:p>
          <a:p>
            <a:endParaRPr lang="en-US" sz="2000" b="1" dirty="0" smtClean="0"/>
          </a:p>
          <a:p>
            <a:r>
              <a:rPr lang="en-US" sz="3600" b="1" dirty="0" smtClean="0"/>
              <a:t>Both </a:t>
            </a:r>
            <a:r>
              <a:rPr lang="en-US" sz="3600" b="1" dirty="0"/>
              <a:t>John and Polycarp strongly renounced the Gnostic heretics</a:t>
            </a:r>
          </a:p>
        </p:txBody>
      </p:sp>
    </p:spTree>
    <p:extLst>
      <p:ext uri="{BB962C8B-B14F-4D97-AF65-F5344CB8AC3E}">
        <p14:creationId xmlns:p14="http://schemas.microsoft.com/office/powerpoint/2010/main" val="110764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5334000"/>
          </a:xfrm>
        </p:spPr>
        <p:txBody>
          <a:bodyPr>
            <a:normAutofit/>
          </a:bodyPr>
          <a:lstStyle/>
          <a:p>
            <a:pPr marL="109728" indent="0">
              <a:spcAft>
                <a:spcPts val="3600"/>
              </a:spcAft>
              <a:buNone/>
              <a:tabLst>
                <a:tab pos="8113713" algn="r"/>
              </a:tabLst>
            </a:pPr>
            <a:r>
              <a:rPr lang="en-US" sz="3600" b="1" dirty="0" smtClean="0"/>
              <a:t>Keyword </a:t>
            </a:r>
            <a:r>
              <a:rPr lang="en-US" sz="4000" b="1" dirty="0" smtClean="0">
                <a:solidFill>
                  <a:schemeClr val="bg2">
                    <a:lumMod val="10000"/>
                  </a:schemeClr>
                </a:solidFill>
              </a:rPr>
              <a:t>“L”</a:t>
            </a:r>
            <a:r>
              <a:rPr lang="en-US" sz="3600" b="1" dirty="0" smtClean="0"/>
              <a:t> – 	</a:t>
            </a:r>
            <a:r>
              <a:rPr lang="en-US" sz="4000" b="1" dirty="0" smtClean="0"/>
              <a:t>Longsuffering</a:t>
            </a:r>
          </a:p>
          <a:p>
            <a:pPr marL="109728" indent="0">
              <a:spcAft>
                <a:spcPts val="3600"/>
              </a:spcAft>
              <a:buNone/>
              <a:tabLst>
                <a:tab pos="8113713" algn="r"/>
              </a:tabLst>
            </a:pPr>
            <a:r>
              <a:rPr lang="en-US" sz="3600" b="1" dirty="0" smtClean="0"/>
              <a:t>Type of Church </a:t>
            </a:r>
            <a:r>
              <a:rPr lang="en-US" sz="4000" b="1" dirty="0" smtClean="0">
                <a:solidFill>
                  <a:schemeClr val="bg2">
                    <a:lumMod val="10000"/>
                  </a:schemeClr>
                </a:solidFill>
              </a:rPr>
              <a:t>“F”</a:t>
            </a:r>
            <a:r>
              <a:rPr lang="en-US" sz="3600" b="1" dirty="0" smtClean="0"/>
              <a:t> – 	</a:t>
            </a:r>
            <a:r>
              <a:rPr lang="en-US" sz="4000" b="1" dirty="0" smtClean="0"/>
              <a:t>Fearful</a:t>
            </a:r>
          </a:p>
          <a:p>
            <a:pPr marL="3033713" indent="-2924175">
              <a:spcAft>
                <a:spcPts val="3600"/>
              </a:spcAft>
              <a:buNone/>
              <a:tabLst>
                <a:tab pos="8113713" algn="r"/>
              </a:tabLst>
            </a:pPr>
            <a:r>
              <a:rPr lang="en-US" sz="3600" b="1" dirty="0" smtClean="0"/>
              <a:t>Issue </a:t>
            </a:r>
            <a:r>
              <a:rPr lang="en-US" sz="4000" b="1" dirty="0" smtClean="0">
                <a:solidFill>
                  <a:schemeClr val="bg2">
                    <a:lumMod val="10000"/>
                  </a:schemeClr>
                </a:solidFill>
              </a:rPr>
              <a:t>“ism” </a:t>
            </a:r>
            <a:r>
              <a:rPr lang="en-US" sz="3600" b="1" dirty="0" smtClean="0"/>
              <a:t>– 	</a:t>
            </a:r>
            <a:r>
              <a:rPr lang="en-US" sz="4000" b="1" dirty="0" err="1" smtClean="0"/>
              <a:t>Povertyism</a:t>
            </a:r>
            <a:r>
              <a:rPr lang="en-US" sz="4000" b="1" dirty="0" smtClean="0"/>
              <a:t> &amp; 	Ritualism</a:t>
            </a:r>
          </a:p>
          <a:p>
            <a:pPr marL="5834063" indent="-5724525">
              <a:spcAft>
                <a:spcPts val="3600"/>
              </a:spcAft>
              <a:buNone/>
              <a:tabLst>
                <a:tab pos="8113713" algn="r"/>
              </a:tabLst>
            </a:pPr>
            <a:r>
              <a:rPr lang="en-US" sz="3600" b="1" dirty="0" smtClean="0"/>
              <a:t>Represents Church Age – 		</a:t>
            </a:r>
            <a:r>
              <a:rPr lang="en-US" sz="4000" b="1" dirty="0" smtClean="0"/>
              <a:t>100 AD	- 312 AD</a:t>
            </a:r>
            <a:endParaRPr lang="en-US" sz="4000" b="1" dirty="0"/>
          </a:p>
        </p:txBody>
      </p:sp>
      <p:sp>
        <p:nvSpPr>
          <p:cNvPr id="2" name="Title 1"/>
          <p:cNvSpPr>
            <a:spLocks noGrp="1"/>
          </p:cNvSpPr>
          <p:nvPr>
            <p:ph type="title"/>
          </p:nvPr>
        </p:nvSpPr>
        <p:spPr>
          <a:xfrm>
            <a:off x="152400" y="29029"/>
            <a:ext cx="8839200" cy="1066800"/>
          </a:xfrm>
        </p:spPr>
        <p:txBody>
          <a:bodyPr>
            <a:normAutofit/>
          </a:bodyPr>
          <a:lstStyle/>
          <a:p>
            <a:r>
              <a:rPr lang="en-US" dirty="0" smtClean="0"/>
              <a:t>Earmarks of the Church at Smyrna</a:t>
            </a:r>
            <a:endParaRPr lang="en-US" dirty="0"/>
          </a:p>
        </p:txBody>
      </p:sp>
    </p:spTree>
    <p:extLst>
      <p:ext uri="{BB962C8B-B14F-4D97-AF65-F5344CB8AC3E}">
        <p14:creationId xmlns:p14="http://schemas.microsoft.com/office/powerpoint/2010/main" val="10488610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4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nodeType="afterEffect">
                                  <p:stCondLst>
                                    <p:cond delay="4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9500"/>
                            </p:stCondLst>
                            <p:childTnLst>
                              <p:par>
                                <p:cTn id="20" presetID="2" presetClass="entr" presetSubtype="8" fill="hold" nodeType="afterEffect">
                                  <p:stCondLst>
                                    <p:cond delay="4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867400"/>
          </a:xfrm>
        </p:spPr>
        <p:txBody>
          <a:bodyPr>
            <a:normAutofit/>
          </a:bodyPr>
          <a:lstStyle/>
          <a:p>
            <a:pPr marL="109728" indent="0">
              <a:buNone/>
            </a:pPr>
            <a:r>
              <a:rPr lang="en-US" sz="3600" b="1" u="sng" dirty="0"/>
              <a:t>Polycarp</a:t>
            </a:r>
            <a:r>
              <a:rPr lang="en-US" sz="3600" b="1" dirty="0"/>
              <a:t>: </a:t>
            </a:r>
            <a:r>
              <a:rPr lang="en-US" sz="3600" b="1" i="1" dirty="0"/>
              <a:t>“Eighty and six years have I served the Lord and He never did me harm. How can I deny Him now? Do what you will</a:t>
            </a:r>
            <a:r>
              <a:rPr lang="en-US" sz="3600" b="1" i="1" dirty="0" smtClean="0"/>
              <a:t>.”</a:t>
            </a:r>
          </a:p>
          <a:p>
            <a:pPr marL="109728" indent="0">
              <a:buNone/>
            </a:pPr>
            <a:endParaRPr lang="en-US" sz="3600" b="1" dirty="0" smtClean="0"/>
          </a:p>
          <a:p>
            <a:pPr marL="109728" indent="0">
              <a:buNone/>
            </a:pPr>
            <a:r>
              <a:rPr lang="en-US" sz="3600" b="1" dirty="0" smtClean="0"/>
              <a:t>As </a:t>
            </a:r>
            <a:r>
              <a:rPr lang="en-US" sz="3600" b="1" dirty="0"/>
              <a:t>he was burning at the stake, he thanked the Lord that He thought him worthy to be martyred for His kingdom’s sake</a:t>
            </a:r>
            <a:r>
              <a:rPr lang="en-US" sz="3600" b="1" dirty="0" smtClean="0"/>
              <a:t>.</a:t>
            </a:r>
            <a:endParaRPr lang="en-US" sz="3600" b="1" dirty="0"/>
          </a:p>
        </p:txBody>
      </p:sp>
    </p:spTree>
    <p:extLst>
      <p:ext uri="{BB962C8B-B14F-4D97-AF65-F5344CB8AC3E}">
        <p14:creationId xmlns:p14="http://schemas.microsoft.com/office/powerpoint/2010/main" val="373328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410200"/>
          </a:xfrm>
        </p:spPr>
        <p:txBody>
          <a:bodyPr>
            <a:normAutofit/>
          </a:bodyPr>
          <a:lstStyle/>
          <a:p>
            <a:pPr>
              <a:spcAft>
                <a:spcPts val="1800"/>
              </a:spcAft>
            </a:pPr>
            <a:r>
              <a:rPr lang="en-US" sz="3600" b="1" dirty="0"/>
              <a:t>God asks us to be faithful – not to be </a:t>
            </a:r>
            <a:r>
              <a:rPr lang="en-US" sz="3600" b="1" dirty="0" smtClean="0"/>
              <a:t>successful</a:t>
            </a:r>
          </a:p>
          <a:p>
            <a:pPr>
              <a:spcAft>
                <a:spcPts val="1800"/>
              </a:spcAft>
            </a:pPr>
            <a:r>
              <a:rPr lang="en-US" sz="3600" b="1" dirty="0" smtClean="0"/>
              <a:t>God </a:t>
            </a:r>
            <a:r>
              <a:rPr lang="en-US" sz="3600" b="1" dirty="0"/>
              <a:t>honors faithfulness – even though it may seem to be a total failure – a total </a:t>
            </a:r>
            <a:r>
              <a:rPr lang="en-US" sz="3600" b="1" dirty="0" smtClean="0"/>
              <a:t>defeat</a:t>
            </a:r>
          </a:p>
          <a:p>
            <a:pPr>
              <a:spcAft>
                <a:spcPts val="1800"/>
              </a:spcAft>
            </a:pPr>
            <a:r>
              <a:rPr lang="en-US" sz="3600" b="1" dirty="0" smtClean="0"/>
              <a:t>When </a:t>
            </a:r>
            <a:r>
              <a:rPr lang="en-US" sz="3600" b="1" dirty="0"/>
              <a:t>we are faithful to do what God asks of us, He is pleased and will reward the </a:t>
            </a:r>
            <a:r>
              <a:rPr lang="en-US" sz="3600" b="1" dirty="0" smtClean="0"/>
              <a:t>faithfulness</a:t>
            </a:r>
          </a:p>
        </p:txBody>
      </p:sp>
      <p:sp>
        <p:nvSpPr>
          <p:cNvPr id="2" name="Title 1"/>
          <p:cNvSpPr>
            <a:spLocks noGrp="1"/>
          </p:cNvSpPr>
          <p:nvPr>
            <p:ph type="title"/>
          </p:nvPr>
        </p:nvSpPr>
        <p:spPr>
          <a:xfrm>
            <a:off x="457200" y="274638"/>
            <a:ext cx="8229600" cy="944562"/>
          </a:xfrm>
        </p:spPr>
        <p:txBody>
          <a:bodyPr/>
          <a:lstStyle/>
          <a:p>
            <a:r>
              <a:rPr lang="en-US" dirty="0">
                <a:effectLst/>
              </a:rPr>
              <a:t>Be Faithful! </a:t>
            </a:r>
            <a:endParaRPr lang="en-US" dirty="0"/>
          </a:p>
        </p:txBody>
      </p:sp>
    </p:spTree>
    <p:extLst>
      <p:ext uri="{BB962C8B-B14F-4D97-AF65-F5344CB8AC3E}">
        <p14:creationId xmlns:p14="http://schemas.microsoft.com/office/powerpoint/2010/main" val="24241822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4876800"/>
          </a:xfrm>
        </p:spPr>
        <p:txBody>
          <a:bodyPr>
            <a:normAutofit/>
          </a:bodyPr>
          <a:lstStyle/>
          <a:p>
            <a:pPr>
              <a:spcAft>
                <a:spcPts val="1800"/>
              </a:spcAft>
            </a:pPr>
            <a:r>
              <a:rPr lang="en-US" sz="4000" b="1" dirty="0"/>
              <a:t>Sometimes we think success is the reward of faithfulness – it is not</a:t>
            </a:r>
          </a:p>
          <a:p>
            <a:pPr>
              <a:spcAft>
                <a:spcPts val="1800"/>
              </a:spcAft>
            </a:pPr>
            <a:r>
              <a:rPr lang="en-US" sz="4000" b="1" dirty="0"/>
              <a:t>Sometimes defeat comes even though we are faithful</a:t>
            </a:r>
          </a:p>
        </p:txBody>
      </p:sp>
      <p:sp>
        <p:nvSpPr>
          <p:cNvPr id="2" name="Title 1"/>
          <p:cNvSpPr>
            <a:spLocks noGrp="1"/>
          </p:cNvSpPr>
          <p:nvPr>
            <p:ph type="title"/>
          </p:nvPr>
        </p:nvSpPr>
        <p:spPr>
          <a:xfrm>
            <a:off x="457200" y="274638"/>
            <a:ext cx="8229600" cy="1249362"/>
          </a:xfrm>
        </p:spPr>
        <p:txBody>
          <a:bodyPr>
            <a:normAutofit/>
          </a:bodyPr>
          <a:lstStyle/>
          <a:p>
            <a:r>
              <a:rPr lang="en-US" sz="4400" dirty="0">
                <a:effectLst/>
              </a:rPr>
              <a:t>Be Faithful! </a:t>
            </a:r>
            <a:endParaRPr lang="en-US" sz="4400" dirty="0"/>
          </a:p>
        </p:txBody>
      </p:sp>
    </p:spTree>
    <p:extLst>
      <p:ext uri="{BB962C8B-B14F-4D97-AF65-F5344CB8AC3E}">
        <p14:creationId xmlns:p14="http://schemas.microsoft.com/office/powerpoint/2010/main" val="3819809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029200"/>
          </a:xfrm>
        </p:spPr>
        <p:txBody>
          <a:bodyPr>
            <a:normAutofit/>
          </a:bodyPr>
          <a:lstStyle/>
          <a:p>
            <a:pPr>
              <a:spcAft>
                <a:spcPts val="3000"/>
              </a:spcAft>
            </a:pPr>
            <a:r>
              <a:rPr lang="en-US" sz="3600" b="1" dirty="0"/>
              <a:t>W</a:t>
            </a:r>
            <a:r>
              <a:rPr lang="en-US" sz="3600" b="1" dirty="0" smtClean="0"/>
              <a:t>e </a:t>
            </a:r>
            <a:r>
              <a:rPr lang="en-US" sz="3600" b="1" dirty="0"/>
              <a:t>may </a:t>
            </a:r>
            <a:r>
              <a:rPr lang="en-US" sz="3600" b="1" dirty="0" smtClean="0"/>
              <a:t>have </a:t>
            </a:r>
            <a:r>
              <a:rPr lang="en-US" sz="3600" b="1" dirty="0"/>
              <a:t>to make a decision to follow Christ or bow to the government’s </a:t>
            </a:r>
            <a:r>
              <a:rPr lang="en-US" sz="3600" b="1" dirty="0" smtClean="0"/>
              <a:t>tolerance </a:t>
            </a:r>
            <a:r>
              <a:rPr lang="en-US" sz="3200" b="1" dirty="0"/>
              <a:t>(acknowledging other gods</a:t>
            </a:r>
            <a:r>
              <a:rPr lang="en-US" sz="3200" b="1" dirty="0" smtClean="0"/>
              <a:t>)</a:t>
            </a:r>
            <a:endParaRPr lang="en-US" sz="3600" b="1" dirty="0" smtClean="0"/>
          </a:p>
          <a:p>
            <a:pPr>
              <a:spcAft>
                <a:spcPts val="3000"/>
              </a:spcAft>
            </a:pPr>
            <a:r>
              <a:rPr lang="en-US" sz="3600" b="1" dirty="0" smtClean="0"/>
              <a:t>How </a:t>
            </a:r>
            <a:r>
              <a:rPr lang="en-US" sz="3600" b="1" dirty="0"/>
              <a:t>many will deny their faith to keep the peace, to stay out of jail, or to keep their job?</a:t>
            </a:r>
          </a:p>
        </p:txBody>
      </p:sp>
      <p:sp>
        <p:nvSpPr>
          <p:cNvPr id="2" name="Title 1"/>
          <p:cNvSpPr>
            <a:spLocks noGrp="1"/>
          </p:cNvSpPr>
          <p:nvPr>
            <p:ph type="title"/>
          </p:nvPr>
        </p:nvSpPr>
        <p:spPr>
          <a:xfrm>
            <a:off x="304800" y="274638"/>
            <a:ext cx="8458200" cy="944562"/>
          </a:xfrm>
        </p:spPr>
        <p:txBody>
          <a:bodyPr>
            <a:normAutofit fontScale="90000"/>
          </a:bodyPr>
          <a:lstStyle/>
          <a:p>
            <a:r>
              <a:rPr lang="en-US" dirty="0" smtClean="0">
                <a:effectLst/>
              </a:rPr>
              <a:t>Persecution Today </a:t>
            </a:r>
            <a:r>
              <a:rPr lang="en-US" u="sng" dirty="0" smtClean="0">
                <a:effectLst/>
              </a:rPr>
              <a:t>in This Country</a:t>
            </a:r>
            <a:endParaRPr lang="en-US" u="sng" dirty="0"/>
          </a:p>
        </p:txBody>
      </p:sp>
    </p:spTree>
    <p:extLst>
      <p:ext uri="{BB962C8B-B14F-4D97-AF65-F5344CB8AC3E}">
        <p14:creationId xmlns:p14="http://schemas.microsoft.com/office/powerpoint/2010/main" val="7514228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7924800" cy="4648200"/>
          </a:xfrm>
        </p:spPr>
        <p:txBody>
          <a:bodyPr>
            <a:normAutofit/>
          </a:bodyPr>
          <a:lstStyle/>
          <a:p>
            <a:pPr marL="109728" indent="0">
              <a:spcAft>
                <a:spcPts val="1800"/>
              </a:spcAft>
              <a:buNone/>
            </a:pPr>
            <a:r>
              <a:rPr lang="en-US" sz="4000" b="1" dirty="0" smtClean="0"/>
              <a:t>The </a:t>
            </a:r>
            <a:r>
              <a:rPr lang="en-US" sz="4000" b="1" dirty="0"/>
              <a:t>Christians in the city of Smyrna so long ago knew that death doesn’t last forever – it only acts as an open door to </a:t>
            </a:r>
            <a:r>
              <a:rPr lang="en-US" sz="4000" b="1" dirty="0" smtClean="0"/>
              <a:t>God.</a:t>
            </a:r>
          </a:p>
        </p:txBody>
      </p:sp>
      <p:sp>
        <p:nvSpPr>
          <p:cNvPr id="2" name="Title 1"/>
          <p:cNvSpPr>
            <a:spLocks noGrp="1"/>
          </p:cNvSpPr>
          <p:nvPr>
            <p:ph type="title"/>
          </p:nvPr>
        </p:nvSpPr>
        <p:spPr>
          <a:xfrm>
            <a:off x="304800" y="274638"/>
            <a:ext cx="8458200" cy="944562"/>
          </a:xfrm>
        </p:spPr>
        <p:txBody>
          <a:bodyPr>
            <a:normAutofit fontScale="90000"/>
          </a:bodyPr>
          <a:lstStyle/>
          <a:p>
            <a:r>
              <a:rPr lang="en-US" dirty="0" smtClean="0">
                <a:effectLst/>
              </a:rPr>
              <a:t>Persecution Today </a:t>
            </a:r>
            <a:r>
              <a:rPr lang="en-US" u="sng" dirty="0" smtClean="0">
                <a:effectLst/>
              </a:rPr>
              <a:t>in This Country</a:t>
            </a:r>
            <a:endParaRPr lang="en-US" u="sng" dirty="0"/>
          </a:p>
        </p:txBody>
      </p:sp>
    </p:spTree>
    <p:extLst>
      <p:ext uri="{BB962C8B-B14F-4D97-AF65-F5344CB8AC3E}">
        <p14:creationId xmlns:p14="http://schemas.microsoft.com/office/powerpoint/2010/main" val="381617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162800" cy="4953000"/>
          </a:xfrm>
        </p:spPr>
        <p:txBody>
          <a:bodyPr>
            <a:normAutofit/>
          </a:bodyPr>
          <a:lstStyle/>
          <a:p>
            <a:pPr marL="109728" indent="0">
              <a:spcAft>
                <a:spcPts val="1800"/>
              </a:spcAft>
              <a:buNone/>
            </a:pPr>
            <a:r>
              <a:rPr lang="en-US" sz="4000" b="1" dirty="0" smtClean="0"/>
              <a:t>Do </a:t>
            </a:r>
            <a:r>
              <a:rPr lang="en-US" sz="4000" b="1" dirty="0"/>
              <a:t>we have that kind of faith for </a:t>
            </a:r>
            <a:r>
              <a:rPr lang="en-US" sz="4000" b="1" dirty="0" smtClean="0"/>
              <a:t>ourselves?</a:t>
            </a:r>
          </a:p>
          <a:p>
            <a:pPr marL="109728" indent="0">
              <a:spcAft>
                <a:spcPts val="1800"/>
              </a:spcAft>
              <a:buNone/>
            </a:pPr>
            <a:r>
              <a:rPr lang="en-US" sz="4000" b="1" dirty="0" smtClean="0"/>
              <a:t>Can </a:t>
            </a:r>
            <a:r>
              <a:rPr lang="en-US" sz="4000" b="1" dirty="0"/>
              <a:t>we watch our Christian loved ones being persecuted for the Lord?</a:t>
            </a:r>
          </a:p>
        </p:txBody>
      </p:sp>
      <p:sp>
        <p:nvSpPr>
          <p:cNvPr id="2" name="Title 1"/>
          <p:cNvSpPr>
            <a:spLocks noGrp="1"/>
          </p:cNvSpPr>
          <p:nvPr>
            <p:ph type="title"/>
          </p:nvPr>
        </p:nvSpPr>
        <p:spPr>
          <a:xfrm>
            <a:off x="304800" y="274638"/>
            <a:ext cx="8458200" cy="944562"/>
          </a:xfrm>
        </p:spPr>
        <p:txBody>
          <a:bodyPr>
            <a:normAutofit fontScale="90000"/>
          </a:bodyPr>
          <a:lstStyle/>
          <a:p>
            <a:r>
              <a:rPr lang="en-US" dirty="0" smtClean="0">
                <a:effectLst/>
              </a:rPr>
              <a:t>Persecution Today </a:t>
            </a:r>
            <a:r>
              <a:rPr lang="en-US" u="sng" dirty="0" smtClean="0">
                <a:effectLst/>
              </a:rPr>
              <a:t>in This Country</a:t>
            </a:r>
            <a:endParaRPr lang="en-US" u="sng" dirty="0"/>
          </a:p>
        </p:txBody>
      </p:sp>
    </p:spTree>
    <p:extLst>
      <p:ext uri="{BB962C8B-B14F-4D97-AF65-F5344CB8AC3E}">
        <p14:creationId xmlns:p14="http://schemas.microsoft.com/office/powerpoint/2010/main" val="307549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924800" cy="2744161"/>
          </a:xfrm>
        </p:spPr>
        <p:txBody>
          <a:bodyPr>
            <a:normAutofit/>
          </a:bodyPr>
          <a:lstStyle/>
          <a:p>
            <a:r>
              <a:rPr lang="en-US" dirty="0" smtClean="0">
                <a:solidFill>
                  <a:schemeClr val="bg2">
                    <a:lumMod val="10000"/>
                  </a:schemeClr>
                </a:solidFill>
              </a:rPr>
              <a:t>That concludes our study</a:t>
            </a:r>
            <a:r>
              <a:rPr lang="en-US" dirty="0" smtClean="0">
                <a:solidFill>
                  <a:srgbClr val="003399"/>
                </a:solidFill>
              </a:rPr>
              <a:t/>
            </a:r>
            <a:br>
              <a:rPr lang="en-US" dirty="0" smtClean="0">
                <a:solidFill>
                  <a:srgbClr val="003399"/>
                </a:solidFill>
              </a:rPr>
            </a:br>
            <a:r>
              <a:rPr lang="en-US" sz="4400" b="0" dirty="0">
                <a:solidFill>
                  <a:schemeClr val="bg2">
                    <a:lumMod val="10000"/>
                  </a:schemeClr>
                </a:solidFill>
              </a:rPr>
              <a:t>o</a:t>
            </a:r>
            <a:r>
              <a:rPr lang="en-US" sz="4400" b="0" dirty="0" smtClean="0">
                <a:solidFill>
                  <a:schemeClr val="bg2">
                    <a:lumMod val="10000"/>
                  </a:schemeClr>
                </a:solidFill>
              </a:rPr>
              <a:t>f</a:t>
            </a:r>
            <a:r>
              <a:rPr lang="en-US" dirty="0" smtClean="0">
                <a:solidFill>
                  <a:schemeClr val="bg2">
                    <a:lumMod val="10000"/>
                  </a:schemeClr>
                </a:solidFill>
              </a:rPr>
              <a:t>				</a:t>
            </a:r>
            <a:r>
              <a:rPr lang="en-US" dirty="0">
                <a:solidFill>
                  <a:schemeClr val="bg2">
                    <a:lumMod val="10000"/>
                  </a:schemeClr>
                </a:solidFill>
              </a:rPr>
              <a:t/>
            </a:r>
            <a:br>
              <a:rPr lang="en-US" dirty="0">
                <a:solidFill>
                  <a:schemeClr val="bg2">
                    <a:lumMod val="10000"/>
                  </a:schemeClr>
                </a:solidFill>
              </a:rPr>
            </a:br>
            <a:r>
              <a:rPr lang="en-US" dirty="0" smtClean="0">
                <a:solidFill>
                  <a:srgbClr val="003399"/>
                </a:solidFill>
              </a:rPr>
              <a:t>The Church of Smyrna</a:t>
            </a:r>
            <a:endParaRPr lang="en-US" dirty="0">
              <a:solidFill>
                <a:srgbClr val="003399"/>
              </a:solidFill>
            </a:endParaRPr>
          </a:p>
        </p:txBody>
      </p:sp>
      <p:sp>
        <p:nvSpPr>
          <p:cNvPr id="3" name="Subtitle 2"/>
          <p:cNvSpPr>
            <a:spLocks noGrp="1"/>
          </p:cNvSpPr>
          <p:nvPr>
            <p:ph type="subTitle" idx="1"/>
          </p:nvPr>
        </p:nvSpPr>
        <p:spPr>
          <a:xfrm>
            <a:off x="1676400" y="3200400"/>
            <a:ext cx="6781800" cy="1905000"/>
          </a:xfrm>
        </p:spPr>
        <p:txBody>
          <a:bodyPr>
            <a:normAutofit fontScale="92500"/>
          </a:bodyPr>
          <a:lstStyle/>
          <a:p>
            <a:r>
              <a:rPr lang="en-US" sz="3500" b="1" dirty="0" smtClean="0">
                <a:solidFill>
                  <a:schemeClr val="accent1">
                    <a:lumMod val="75000"/>
                  </a:schemeClr>
                </a:solidFill>
              </a:rPr>
              <a:t>Lesson 6 in “When Are We Now?”</a:t>
            </a:r>
          </a:p>
          <a:p>
            <a:r>
              <a:rPr lang="en-US" sz="2600" dirty="0" smtClean="0"/>
              <a:t>The first of three studies in</a:t>
            </a:r>
          </a:p>
          <a:p>
            <a:r>
              <a:rPr lang="en-US" sz="2600" u="sng" dirty="0" smtClean="0"/>
              <a:t>The Revelation of Jesus Christ</a:t>
            </a:r>
            <a:endParaRPr lang="en-US" sz="2600" dirty="0"/>
          </a:p>
          <a:p>
            <a:r>
              <a:rPr lang="en-US" sz="2600" i="1" dirty="0" smtClean="0"/>
              <a:t>by Paige Ramsey</a:t>
            </a:r>
            <a:endParaRPr lang="en-US" sz="2600" dirty="0"/>
          </a:p>
        </p:txBody>
      </p:sp>
    </p:spTree>
    <p:extLst>
      <p:ext uri="{BB962C8B-B14F-4D97-AF65-F5344CB8AC3E}">
        <p14:creationId xmlns:p14="http://schemas.microsoft.com/office/powerpoint/2010/main" val="1650681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543800" cy="5715000"/>
          </a:xfrm>
        </p:spPr>
        <p:txBody>
          <a:bodyPr>
            <a:normAutofit/>
          </a:bodyPr>
          <a:lstStyle/>
          <a:p>
            <a:pPr marL="0" marR="0" indent="0" algn="ctr">
              <a:lnSpc>
                <a:spcPct val="115000"/>
              </a:lnSpc>
              <a:spcBef>
                <a:spcPts val="0"/>
              </a:spcBef>
              <a:spcAft>
                <a:spcPts val="3000"/>
              </a:spcAft>
              <a:buNone/>
            </a:pPr>
            <a:r>
              <a:rPr lang="en-US" sz="4000" b="1" dirty="0">
                <a:latin typeface="Calibri"/>
                <a:ea typeface="Calibri"/>
                <a:cs typeface="Times New Roman"/>
              </a:rPr>
              <a:t>The word </a:t>
            </a:r>
            <a:r>
              <a:rPr lang="en-US" sz="4000" b="1" i="1" dirty="0" err="1">
                <a:latin typeface="Calibri"/>
                <a:ea typeface="Calibri"/>
                <a:cs typeface="Times New Roman"/>
              </a:rPr>
              <a:t>smyrna</a:t>
            </a:r>
            <a:r>
              <a:rPr lang="en-US" sz="4000" b="1" dirty="0">
                <a:latin typeface="Calibri"/>
                <a:ea typeface="Calibri"/>
                <a:cs typeface="Times New Roman"/>
              </a:rPr>
              <a:t> is the same word as </a:t>
            </a:r>
            <a:r>
              <a:rPr lang="en-US" sz="4000" b="1" i="1" dirty="0">
                <a:latin typeface="Calibri"/>
                <a:ea typeface="Calibri"/>
                <a:cs typeface="Times New Roman"/>
              </a:rPr>
              <a:t>myrrh</a:t>
            </a:r>
            <a:r>
              <a:rPr lang="en-US" sz="4000" b="1" dirty="0">
                <a:latin typeface="Calibri"/>
                <a:ea typeface="Calibri"/>
                <a:cs typeface="Times New Roman"/>
              </a:rPr>
              <a:t>. </a:t>
            </a:r>
            <a:endParaRPr lang="en-US" sz="4000" b="1" dirty="0" smtClean="0">
              <a:latin typeface="Calibri"/>
              <a:ea typeface="Calibri"/>
              <a:cs typeface="Times New Roman"/>
            </a:endParaRPr>
          </a:p>
          <a:p>
            <a:pPr marL="0" marR="0" indent="0" algn="ctr">
              <a:lnSpc>
                <a:spcPct val="115000"/>
              </a:lnSpc>
              <a:spcBef>
                <a:spcPts val="0"/>
              </a:spcBef>
              <a:spcAft>
                <a:spcPts val="3000"/>
              </a:spcAft>
              <a:buNone/>
            </a:pPr>
            <a:r>
              <a:rPr lang="en-US" sz="4000" b="1" dirty="0" smtClean="0">
                <a:latin typeface="Calibri"/>
                <a:ea typeface="Calibri"/>
                <a:cs typeface="Times New Roman"/>
              </a:rPr>
              <a:t>It </a:t>
            </a:r>
            <a:r>
              <a:rPr lang="en-US" sz="4000" b="1" dirty="0">
                <a:latin typeface="Calibri"/>
                <a:ea typeface="Calibri"/>
                <a:cs typeface="Times New Roman"/>
              </a:rPr>
              <a:t>means suffering. </a:t>
            </a:r>
            <a:endParaRPr lang="en-US" sz="4000" b="1" dirty="0" smtClean="0">
              <a:latin typeface="Calibri"/>
              <a:ea typeface="Calibri"/>
              <a:cs typeface="Times New Roman"/>
            </a:endParaRPr>
          </a:p>
          <a:p>
            <a:pPr marL="0" marR="0" indent="0" algn="ctr">
              <a:lnSpc>
                <a:spcPct val="115000"/>
              </a:lnSpc>
              <a:spcBef>
                <a:spcPts val="0"/>
              </a:spcBef>
              <a:spcAft>
                <a:spcPts val="3000"/>
              </a:spcAft>
              <a:buNone/>
            </a:pPr>
            <a:r>
              <a:rPr lang="en-US" sz="4000" b="1" dirty="0" smtClean="0">
                <a:latin typeface="Calibri"/>
                <a:ea typeface="Calibri"/>
                <a:cs typeface="Times New Roman"/>
              </a:rPr>
              <a:t>The </a:t>
            </a:r>
            <a:r>
              <a:rPr lang="en-US" sz="4000" b="1" dirty="0">
                <a:latin typeface="Calibri"/>
                <a:ea typeface="Calibri"/>
                <a:cs typeface="Times New Roman"/>
              </a:rPr>
              <a:t>Bible speaks about myrrh in the life of </a:t>
            </a:r>
            <a:r>
              <a:rPr lang="en-US" sz="4000" b="1" dirty="0" smtClean="0">
                <a:latin typeface="Calibri"/>
                <a:ea typeface="Calibri"/>
                <a:cs typeface="Times New Roman"/>
              </a:rPr>
              <a:t>Jesus:</a:t>
            </a:r>
            <a:endParaRPr lang="en-US" sz="4000" b="1" dirty="0">
              <a:latin typeface="Calibri"/>
              <a:ea typeface="Calibri"/>
              <a:cs typeface="Times New Roman"/>
            </a:endParaRPr>
          </a:p>
        </p:txBody>
      </p:sp>
    </p:spTree>
    <p:extLst>
      <p:ext uri="{BB962C8B-B14F-4D97-AF65-F5344CB8AC3E}">
        <p14:creationId xmlns:p14="http://schemas.microsoft.com/office/powerpoint/2010/main" val="18334482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248400"/>
          </a:xfrm>
        </p:spPr>
        <p:txBody>
          <a:bodyPr>
            <a:normAutofit/>
          </a:bodyPr>
          <a:lstStyle/>
          <a:p>
            <a:pPr marL="342900" lvl="0" indent="-342900">
              <a:lnSpc>
                <a:spcPct val="115000"/>
              </a:lnSpc>
              <a:spcBef>
                <a:spcPts val="0"/>
              </a:spcBef>
              <a:buFont typeface="+mj-lt"/>
              <a:buAutoNum type="arabicPeriod"/>
            </a:pPr>
            <a:r>
              <a:rPr lang="en-US" sz="4000" b="1" dirty="0" smtClean="0">
                <a:latin typeface="Calibri"/>
                <a:ea typeface="Calibri"/>
                <a:cs typeface="Times New Roman"/>
              </a:rPr>
              <a:t>The </a:t>
            </a:r>
            <a:r>
              <a:rPr lang="en-US" sz="4000" b="1" dirty="0">
                <a:latin typeface="Calibri"/>
                <a:ea typeface="Calibri"/>
                <a:cs typeface="Times New Roman"/>
              </a:rPr>
              <a:t>wise men brought Jesus gifts of gold, frankincense, &amp; </a:t>
            </a:r>
            <a:r>
              <a:rPr lang="en-US" sz="4000" b="1" dirty="0" err="1" smtClean="0">
                <a:latin typeface="Calibri"/>
                <a:ea typeface="Calibri"/>
                <a:cs typeface="Times New Roman"/>
              </a:rPr>
              <a:t>smyrna</a:t>
            </a:r>
            <a:r>
              <a:rPr lang="en-US" sz="4000" b="1" dirty="0" smtClean="0">
                <a:latin typeface="Calibri"/>
                <a:ea typeface="Calibri"/>
                <a:cs typeface="Times New Roman"/>
              </a:rPr>
              <a:t> </a:t>
            </a:r>
            <a:r>
              <a:rPr lang="en-US" sz="4000" dirty="0" smtClean="0">
                <a:latin typeface="Calibri"/>
                <a:ea typeface="Calibri"/>
                <a:cs typeface="Times New Roman"/>
              </a:rPr>
              <a:t>(myrrh)</a:t>
            </a:r>
            <a:endParaRPr lang="en-US" sz="4000" dirty="0">
              <a:latin typeface="Calibri"/>
              <a:ea typeface="Calibri"/>
              <a:cs typeface="Times New Roman"/>
            </a:endParaRPr>
          </a:p>
          <a:p>
            <a:pPr marL="342900" indent="-342900">
              <a:lnSpc>
                <a:spcPct val="115000"/>
              </a:lnSpc>
              <a:spcBef>
                <a:spcPts val="0"/>
              </a:spcBef>
              <a:buFont typeface="+mj-lt"/>
              <a:buAutoNum type="arabicPeriod"/>
            </a:pPr>
            <a:r>
              <a:rPr lang="en-US" sz="4000" b="1" dirty="0">
                <a:latin typeface="Calibri"/>
                <a:ea typeface="Calibri"/>
                <a:cs typeface="Times New Roman"/>
              </a:rPr>
              <a:t>Jesus was offered wine &amp; </a:t>
            </a:r>
            <a:r>
              <a:rPr lang="en-US" sz="4000" b="1" dirty="0" err="1" smtClean="0">
                <a:latin typeface="Calibri"/>
                <a:ea typeface="Calibri"/>
                <a:cs typeface="Times New Roman"/>
              </a:rPr>
              <a:t>smyrna</a:t>
            </a:r>
            <a:r>
              <a:rPr lang="en-US" sz="4000" b="1" dirty="0" smtClean="0">
                <a:latin typeface="Calibri"/>
                <a:ea typeface="Calibri"/>
                <a:cs typeface="Times New Roman"/>
              </a:rPr>
              <a:t> </a:t>
            </a:r>
            <a:r>
              <a:rPr lang="en-US" sz="4000" dirty="0">
                <a:latin typeface="Calibri"/>
                <a:ea typeface="Calibri"/>
                <a:cs typeface="Times New Roman"/>
              </a:rPr>
              <a:t>(</a:t>
            </a:r>
            <a:r>
              <a:rPr lang="en-US" sz="4000" dirty="0" smtClean="0">
                <a:latin typeface="Calibri"/>
                <a:ea typeface="Calibri"/>
                <a:cs typeface="Times New Roman"/>
              </a:rPr>
              <a:t>myrrh) </a:t>
            </a:r>
            <a:r>
              <a:rPr lang="en-US" sz="4000" b="1" dirty="0" smtClean="0">
                <a:latin typeface="Calibri"/>
                <a:ea typeface="Calibri"/>
                <a:cs typeface="Times New Roman"/>
              </a:rPr>
              <a:t>to </a:t>
            </a:r>
            <a:r>
              <a:rPr lang="en-US" sz="4000" b="1" dirty="0">
                <a:latin typeface="Calibri"/>
                <a:ea typeface="Calibri"/>
                <a:cs typeface="Times New Roman"/>
              </a:rPr>
              <a:t>drink when He went to the cross </a:t>
            </a:r>
            <a:r>
              <a:rPr lang="en-US" sz="4000" dirty="0">
                <a:latin typeface="Calibri"/>
                <a:ea typeface="Calibri"/>
                <a:cs typeface="Times New Roman"/>
              </a:rPr>
              <a:t>(</a:t>
            </a:r>
            <a:r>
              <a:rPr lang="en-US" sz="4000" u="sng" dirty="0">
                <a:latin typeface="Calibri"/>
                <a:ea typeface="Calibri"/>
                <a:cs typeface="Times New Roman"/>
              </a:rPr>
              <a:t>Mark 15:23</a:t>
            </a:r>
            <a:r>
              <a:rPr lang="en-US" sz="4000" dirty="0">
                <a:latin typeface="Calibri"/>
                <a:ea typeface="Calibri"/>
                <a:cs typeface="Times New Roman"/>
              </a:rPr>
              <a:t>)</a:t>
            </a:r>
          </a:p>
          <a:p>
            <a:pPr marL="342900" marR="0" lvl="0" indent="-342900">
              <a:lnSpc>
                <a:spcPct val="115000"/>
              </a:lnSpc>
              <a:spcBef>
                <a:spcPts val="0"/>
              </a:spcBef>
              <a:spcAft>
                <a:spcPts val="1000"/>
              </a:spcAft>
              <a:buFont typeface="+mj-lt"/>
              <a:buAutoNum type="arabicPeriod"/>
            </a:pPr>
            <a:r>
              <a:rPr lang="en-US" sz="4000" b="1" dirty="0">
                <a:latin typeface="Calibri"/>
                <a:ea typeface="Calibri"/>
                <a:cs typeface="Times New Roman"/>
              </a:rPr>
              <a:t>Nicodemus brought 100 pounds of </a:t>
            </a:r>
            <a:r>
              <a:rPr lang="en-US" sz="4000" b="1" dirty="0" err="1" smtClean="0">
                <a:latin typeface="Calibri"/>
                <a:ea typeface="Calibri"/>
                <a:cs typeface="Times New Roman"/>
              </a:rPr>
              <a:t>smyrna</a:t>
            </a:r>
            <a:r>
              <a:rPr lang="en-US" sz="4000" b="1" dirty="0" smtClean="0">
                <a:latin typeface="Calibri"/>
                <a:ea typeface="Calibri"/>
                <a:cs typeface="Times New Roman"/>
              </a:rPr>
              <a:t> </a:t>
            </a:r>
            <a:r>
              <a:rPr lang="en-US" sz="4000" dirty="0" smtClean="0">
                <a:latin typeface="Calibri"/>
                <a:ea typeface="Calibri"/>
                <a:cs typeface="Times New Roman"/>
              </a:rPr>
              <a:t>(myrrh) </a:t>
            </a:r>
            <a:r>
              <a:rPr lang="en-US" sz="4000" b="1" dirty="0">
                <a:latin typeface="Calibri"/>
                <a:ea typeface="Calibri"/>
                <a:cs typeface="Times New Roman"/>
              </a:rPr>
              <a:t>and aloes in which to place the body of Jesus </a:t>
            </a:r>
            <a:r>
              <a:rPr lang="en-US" sz="4000" dirty="0">
                <a:latin typeface="Calibri"/>
                <a:ea typeface="Calibri"/>
                <a:cs typeface="Times New Roman"/>
              </a:rPr>
              <a:t>(</a:t>
            </a:r>
            <a:r>
              <a:rPr lang="en-US" sz="4000" u="sng" dirty="0">
                <a:latin typeface="Calibri"/>
                <a:ea typeface="Calibri"/>
                <a:cs typeface="Times New Roman"/>
              </a:rPr>
              <a:t>John 19:39</a:t>
            </a:r>
            <a:r>
              <a:rPr lang="en-US" sz="4000" dirty="0">
                <a:latin typeface="Calibri"/>
                <a:ea typeface="Calibri"/>
                <a:cs typeface="Times New Roman"/>
              </a:rPr>
              <a:t>) </a:t>
            </a:r>
            <a:endParaRPr lang="en-US" sz="4000" dirty="0">
              <a:effectLst/>
              <a:latin typeface="Calibri"/>
              <a:ea typeface="Calibri"/>
              <a:cs typeface="Times New Roman"/>
            </a:endParaRPr>
          </a:p>
        </p:txBody>
      </p:sp>
    </p:spTree>
    <p:extLst>
      <p:ext uri="{BB962C8B-B14F-4D97-AF65-F5344CB8AC3E}">
        <p14:creationId xmlns:p14="http://schemas.microsoft.com/office/powerpoint/2010/main" val="317987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096000"/>
          </a:xfrm>
        </p:spPr>
        <p:txBody>
          <a:bodyPr>
            <a:noAutofit/>
          </a:bodyPr>
          <a:lstStyle/>
          <a:p>
            <a:pPr marL="109728" indent="0">
              <a:buNone/>
            </a:pPr>
            <a:r>
              <a:rPr lang="en-US" sz="4000" b="1" dirty="0" smtClean="0">
                <a:latin typeface="Calibri" panose="020F0502020204030204" pitchFamily="34" charset="0"/>
                <a:cs typeface="Calibri" panose="020F0502020204030204" pitchFamily="34" charset="0"/>
              </a:rPr>
              <a:t>Myrrh – a very </a:t>
            </a:r>
            <a:r>
              <a:rPr lang="en-US" sz="4000" b="1" dirty="0">
                <a:latin typeface="Calibri" panose="020F0502020204030204" pitchFamily="34" charset="0"/>
                <a:cs typeface="Calibri" panose="020F0502020204030204" pitchFamily="34" charset="0"/>
              </a:rPr>
              <a:t>rare and expensive </a:t>
            </a:r>
            <a:r>
              <a:rPr lang="en-US" sz="4000" b="1" dirty="0" smtClean="0">
                <a:latin typeface="Calibri" panose="020F0502020204030204" pitchFamily="34" charset="0"/>
                <a:cs typeface="Calibri" panose="020F0502020204030204" pitchFamily="34" charset="0"/>
              </a:rPr>
              <a:t>plant </a:t>
            </a:r>
          </a:p>
          <a:p>
            <a:pPr marL="624078" indent="-514350">
              <a:buAutoNum type="arabicPeriod"/>
            </a:pPr>
            <a:endParaRPr lang="en-US" sz="2400" b="1" dirty="0" smtClean="0">
              <a:latin typeface="Calibri" panose="020F0502020204030204" pitchFamily="34" charset="0"/>
              <a:cs typeface="Calibri" panose="020F0502020204030204" pitchFamily="34" charset="0"/>
            </a:endParaRPr>
          </a:p>
          <a:p>
            <a:pPr marL="624078" indent="-514350">
              <a:buAutoNum type="arabicPeriod"/>
            </a:pPr>
            <a:r>
              <a:rPr lang="en-US" sz="4000" b="1" dirty="0" smtClean="0">
                <a:latin typeface="Calibri" panose="020F0502020204030204" pitchFamily="34" charset="0"/>
                <a:cs typeface="Calibri" panose="020F0502020204030204" pitchFamily="34" charset="0"/>
              </a:rPr>
              <a:t>named myrrh </a:t>
            </a:r>
            <a:r>
              <a:rPr lang="en-US" sz="4000" b="1" dirty="0">
                <a:latin typeface="Calibri" panose="020F0502020204030204" pitchFamily="34" charset="0"/>
                <a:cs typeface="Calibri" panose="020F0502020204030204" pitchFamily="34" charset="0"/>
              </a:rPr>
              <a:t>because it must </a:t>
            </a:r>
            <a:r>
              <a:rPr lang="en-US" sz="4000" b="1" dirty="0" smtClean="0">
                <a:latin typeface="Calibri" panose="020F0502020204030204" pitchFamily="34" charset="0"/>
                <a:cs typeface="Calibri" panose="020F0502020204030204" pitchFamily="34" charset="0"/>
              </a:rPr>
              <a:t>suffer: it has </a:t>
            </a:r>
            <a:r>
              <a:rPr lang="en-US" sz="4000" b="1" dirty="0">
                <a:latin typeface="Calibri" panose="020F0502020204030204" pitchFamily="34" charset="0"/>
                <a:cs typeface="Calibri" panose="020F0502020204030204" pitchFamily="34" charset="0"/>
              </a:rPr>
              <a:t>to be crushed in order to release its strong fragrance. </a:t>
            </a:r>
            <a:endParaRPr lang="en-US" sz="4000" b="1" dirty="0" smtClean="0">
              <a:latin typeface="Calibri" panose="020F0502020204030204" pitchFamily="34" charset="0"/>
              <a:cs typeface="Calibri" panose="020F0502020204030204" pitchFamily="34" charset="0"/>
            </a:endParaRPr>
          </a:p>
          <a:p>
            <a:pPr marL="624078" indent="-514350">
              <a:buAutoNum type="arabicPeriod"/>
            </a:pPr>
            <a:endParaRPr lang="en-US" sz="2400" b="1" dirty="0" smtClean="0">
              <a:latin typeface="Calibri" panose="020F0502020204030204" pitchFamily="34" charset="0"/>
              <a:cs typeface="Calibri" panose="020F0502020204030204" pitchFamily="34" charset="0"/>
            </a:endParaRPr>
          </a:p>
          <a:p>
            <a:pPr marL="624078" indent="-514350">
              <a:buAutoNum type="arabicPeriod"/>
            </a:pPr>
            <a:r>
              <a:rPr lang="en-US" sz="4000" b="1" dirty="0" smtClean="0">
                <a:latin typeface="Calibri" panose="020F0502020204030204" pitchFamily="34" charset="0"/>
                <a:cs typeface="Calibri" panose="020F0502020204030204" pitchFamily="34" charset="0"/>
              </a:rPr>
              <a:t>Grapes </a:t>
            </a:r>
            <a:r>
              <a:rPr lang="en-US" sz="4000" b="1" dirty="0">
                <a:latin typeface="Calibri" panose="020F0502020204030204" pitchFamily="34" charset="0"/>
                <a:cs typeface="Calibri" panose="020F0502020204030204" pitchFamily="34" charset="0"/>
              </a:rPr>
              <a:t>are crushed (put under pressure) until its blood – the wine – </a:t>
            </a:r>
            <a:r>
              <a:rPr lang="en-US" sz="4000" b="1" dirty="0" smtClean="0">
                <a:latin typeface="Calibri" panose="020F0502020204030204" pitchFamily="34" charset="0"/>
                <a:cs typeface="Calibri" panose="020F0502020204030204" pitchFamily="34" charset="0"/>
              </a:rPr>
              <a:t>flows.</a:t>
            </a:r>
          </a:p>
        </p:txBody>
      </p:sp>
    </p:spTree>
    <p:extLst>
      <p:ext uri="{BB962C8B-B14F-4D97-AF65-F5344CB8AC3E}">
        <p14:creationId xmlns:p14="http://schemas.microsoft.com/office/powerpoint/2010/main" val="2253358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Autofit/>
          </a:bodyPr>
          <a:lstStyle/>
          <a:p>
            <a:pPr marL="109728" indent="0">
              <a:buNone/>
            </a:pPr>
            <a:r>
              <a:rPr lang="en-US" sz="3600" b="1" dirty="0" smtClean="0">
                <a:latin typeface="Calibri" panose="020F0502020204030204" pitchFamily="34" charset="0"/>
                <a:cs typeface="Calibri" panose="020F0502020204030204" pitchFamily="34" charset="0"/>
              </a:rPr>
              <a:t>Myrrh – a very </a:t>
            </a:r>
            <a:r>
              <a:rPr lang="en-US" sz="3600" b="1" dirty="0">
                <a:latin typeface="Calibri" panose="020F0502020204030204" pitchFamily="34" charset="0"/>
                <a:cs typeface="Calibri" panose="020F0502020204030204" pitchFamily="34" charset="0"/>
              </a:rPr>
              <a:t>rare and expensive </a:t>
            </a:r>
            <a:r>
              <a:rPr lang="en-US" sz="3600" b="1" dirty="0" smtClean="0">
                <a:latin typeface="Calibri" panose="020F0502020204030204" pitchFamily="34" charset="0"/>
                <a:cs typeface="Calibri" panose="020F0502020204030204" pitchFamily="34" charset="0"/>
              </a:rPr>
              <a:t>plant </a:t>
            </a:r>
          </a:p>
          <a:p>
            <a:pPr marL="624078" indent="-514350">
              <a:buFont typeface="+mj-lt"/>
              <a:buAutoNum type="arabicPeriod" startAt="3"/>
            </a:pPr>
            <a:endParaRPr lang="en-US" sz="1600" dirty="0" smtClean="0">
              <a:latin typeface="Calibri" panose="020F0502020204030204" pitchFamily="34" charset="0"/>
              <a:cs typeface="Calibri" panose="020F0502020204030204" pitchFamily="34" charset="0"/>
            </a:endParaRPr>
          </a:p>
          <a:p>
            <a:pPr marL="624078" indent="-514350">
              <a:buFont typeface="+mj-lt"/>
              <a:buAutoNum type="arabicPeriod" startAt="3"/>
            </a:pPr>
            <a:r>
              <a:rPr lang="en-US" sz="4000" b="1" dirty="0" smtClean="0">
                <a:latin typeface="Calibri" panose="020F0502020204030204" pitchFamily="34" charset="0"/>
                <a:cs typeface="Calibri" panose="020F0502020204030204" pitchFamily="34" charset="0"/>
              </a:rPr>
              <a:t>The </a:t>
            </a:r>
            <a:r>
              <a:rPr lang="en-US" sz="4000" b="1" dirty="0">
                <a:latin typeface="Calibri" panose="020F0502020204030204" pitchFamily="34" charset="0"/>
                <a:cs typeface="Calibri" panose="020F0502020204030204" pitchFamily="34" charset="0"/>
              </a:rPr>
              <a:t>human </a:t>
            </a:r>
            <a:r>
              <a:rPr lang="en-US" sz="4000" b="1" dirty="0" smtClean="0">
                <a:latin typeface="Calibri" panose="020F0502020204030204" pitchFamily="34" charset="0"/>
                <a:cs typeface="Calibri" panose="020F0502020204030204" pitchFamily="34" charset="0"/>
              </a:rPr>
              <a:t>body, when </a:t>
            </a:r>
            <a:r>
              <a:rPr lang="en-US" sz="4000" b="1" dirty="0">
                <a:latin typeface="Calibri" panose="020F0502020204030204" pitchFamily="34" charset="0"/>
                <a:cs typeface="Calibri" panose="020F0502020204030204" pitchFamily="34" charset="0"/>
              </a:rPr>
              <a:t>put under pressure due to </a:t>
            </a:r>
            <a:r>
              <a:rPr lang="en-US" sz="4000" b="1" dirty="0" smtClean="0">
                <a:latin typeface="Calibri" panose="020F0502020204030204" pitchFamily="34" charset="0"/>
                <a:cs typeface="Calibri" panose="020F0502020204030204" pitchFamily="34" charset="0"/>
              </a:rPr>
              <a:t>stress, </a:t>
            </a:r>
            <a:r>
              <a:rPr lang="en-US" sz="4000" b="1" dirty="0">
                <a:latin typeface="Calibri" panose="020F0502020204030204" pitchFamily="34" charset="0"/>
                <a:cs typeface="Calibri" panose="020F0502020204030204" pitchFamily="34" charset="0"/>
              </a:rPr>
              <a:t>a very rare phenomenon can </a:t>
            </a:r>
            <a:r>
              <a:rPr lang="en-US" sz="4000" b="1" dirty="0" smtClean="0">
                <a:latin typeface="Calibri" panose="020F0502020204030204" pitchFamily="34" charset="0"/>
                <a:cs typeface="Calibri" panose="020F0502020204030204" pitchFamily="34" charset="0"/>
              </a:rPr>
              <a:t>occur:</a:t>
            </a:r>
          </a:p>
          <a:p>
            <a:pPr marL="880110" lvl="1" indent="-514350">
              <a:buFont typeface="+mj-lt"/>
              <a:buAutoNum type="alphaLcPeriod"/>
            </a:pPr>
            <a:r>
              <a:rPr lang="en-US" sz="4000" b="1" dirty="0" smtClean="0">
                <a:latin typeface="Calibri" panose="020F0502020204030204" pitchFamily="34" charset="0"/>
                <a:cs typeface="Calibri" panose="020F0502020204030204" pitchFamily="34" charset="0"/>
              </a:rPr>
              <a:t>The </a:t>
            </a:r>
            <a:r>
              <a:rPr lang="en-US" sz="4000" b="1" dirty="0">
                <a:latin typeface="Calibri" panose="020F0502020204030204" pitchFamily="34" charset="0"/>
                <a:cs typeface="Calibri" panose="020F0502020204030204" pitchFamily="34" charset="0"/>
              </a:rPr>
              <a:t>person will produce sweat mingled with </a:t>
            </a:r>
            <a:r>
              <a:rPr lang="en-US" sz="4000" b="1" dirty="0" smtClean="0">
                <a:latin typeface="Calibri" panose="020F0502020204030204" pitchFamily="34" charset="0"/>
                <a:cs typeface="Calibri" panose="020F0502020204030204" pitchFamily="34" charset="0"/>
              </a:rPr>
              <a:t>blood.</a:t>
            </a:r>
          </a:p>
          <a:p>
            <a:pPr marL="880110" lvl="1" indent="-514350">
              <a:buFont typeface="+mj-lt"/>
              <a:buAutoNum type="alphaLcPeriod"/>
            </a:pPr>
            <a:r>
              <a:rPr lang="en-US" sz="4000" b="1" dirty="0" smtClean="0">
                <a:latin typeface="Calibri" panose="020F0502020204030204" pitchFamily="34" charset="0"/>
                <a:cs typeface="Calibri" panose="020F0502020204030204" pitchFamily="34" charset="0"/>
              </a:rPr>
              <a:t>This </a:t>
            </a:r>
            <a:r>
              <a:rPr lang="en-US" sz="4000" b="1" dirty="0">
                <a:latin typeface="Calibri" panose="020F0502020204030204" pitchFamily="34" charset="0"/>
                <a:cs typeface="Calibri" panose="020F0502020204030204" pitchFamily="34" charset="0"/>
              </a:rPr>
              <a:t>occurred to Jesus in the garden of Gethsemane just before His arrest.  Our Lord was crushed until His precious wine flowed. </a:t>
            </a:r>
          </a:p>
        </p:txBody>
      </p:sp>
      <p:sp>
        <p:nvSpPr>
          <p:cNvPr id="2" name="TextBox 1"/>
          <p:cNvSpPr txBox="1"/>
          <p:nvPr/>
        </p:nvSpPr>
        <p:spPr>
          <a:xfrm>
            <a:off x="1981200" y="1143000"/>
            <a:ext cx="5410200" cy="5078313"/>
          </a:xfrm>
          <a:prstGeom prst="rect">
            <a:avLst/>
          </a:prstGeom>
          <a:solidFill>
            <a:schemeClr val="accent1">
              <a:lumMod val="20000"/>
              <a:lumOff val="80000"/>
            </a:schemeClr>
          </a:solidFill>
        </p:spPr>
        <p:txBody>
          <a:bodyPr wrap="square" rtlCol="0">
            <a:spAutoFit/>
          </a:bodyPr>
          <a:lstStyle/>
          <a:p>
            <a:pPr algn="ctr"/>
            <a:endParaRPr lang="en-US" sz="3600" b="1" dirty="0" smtClean="0"/>
          </a:p>
          <a:p>
            <a:pPr algn="ctr"/>
            <a:r>
              <a:rPr lang="en-US" sz="3600" b="1" dirty="0" smtClean="0"/>
              <a:t>The abundantly sweet fragrance of God’s grace could never have been known until Jesus was totally crushed on that cross to pay the price for our sin.</a:t>
            </a:r>
          </a:p>
          <a:p>
            <a:pPr algn="ctr"/>
            <a:endParaRPr lang="en-US" sz="3600" b="1" dirty="0"/>
          </a:p>
        </p:txBody>
      </p:sp>
    </p:spTree>
    <p:extLst>
      <p:ext uri="{BB962C8B-B14F-4D97-AF65-F5344CB8AC3E}">
        <p14:creationId xmlns:p14="http://schemas.microsoft.com/office/powerpoint/2010/main" val="2035669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TotalTime>
  <Words>3247</Words>
  <Application>Microsoft Office PowerPoint</Application>
  <PresentationFormat>On-screen Show (4:3)</PresentationFormat>
  <Paragraphs>292</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Concourse</vt:lpstr>
      <vt:lpstr>The Church of Smyrna</vt:lpstr>
      <vt:lpstr>Revelation 2:8-11</vt:lpstr>
      <vt:lpstr>Revelation 2:8-11</vt:lpstr>
      <vt:lpstr>Revelation 2:8-11</vt:lpstr>
      <vt:lpstr>Earmarks of the Church at Smyrna</vt:lpstr>
      <vt:lpstr>PowerPoint Presentation</vt:lpstr>
      <vt:lpstr>PowerPoint Presentation</vt:lpstr>
      <vt:lpstr>PowerPoint Presentation</vt:lpstr>
      <vt:lpstr>PowerPoint Presentation</vt:lpstr>
      <vt:lpstr>Quote from: Dave Miller, PhD in his book, Hematidrosis, © 2010 Apologetics Press</vt:lpstr>
      <vt:lpstr>Quote from: Dave Miller, PhD in his book, Hematidrosis, © 2010 Apologetics Press</vt:lpstr>
      <vt:lpstr>Quote from: Dave Miller, PhD in his book, Hematidrosis, © 2010 Apologetics Press</vt:lpstr>
      <vt:lpstr>Quote from: Dave Miller, PhD in his book, Hematidrosis, © 2010 Apologetics Press</vt:lpstr>
      <vt:lpstr>The Church of Smyrna</vt:lpstr>
      <vt:lpstr>PowerPoint Presentation</vt:lpstr>
      <vt:lpstr>The Commendation – verse 9</vt:lpstr>
      <vt:lpstr>The Commendation – verse 9</vt:lpstr>
      <vt:lpstr>The Commendation – verse 9</vt:lpstr>
      <vt:lpstr>The Commendation – verse 9</vt:lpstr>
      <vt:lpstr>The Commendation – verse 9</vt:lpstr>
      <vt:lpstr>PowerPoint Presentation</vt:lpstr>
      <vt:lpstr>The Complaint and Counsel – </vt:lpstr>
      <vt:lpstr>The Closing – verse 11</vt:lpstr>
      <vt:lpstr>The Reward – verse 11</vt:lpstr>
      <vt:lpstr>PowerPoint Presentation</vt:lpstr>
      <vt:lpstr>PowerPoint Presentation</vt:lpstr>
      <vt:lpstr>PowerPoint Presentation</vt:lpstr>
      <vt:lpstr>PowerPoint Presentation</vt:lpstr>
      <vt:lpstr>PowerPoint Presentation</vt:lpstr>
      <vt:lpstr>The Church of Smyrna – Represents 100 AD–312 AD</vt:lpstr>
      <vt:lpstr>A Look at Our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Wheel of Torture</vt:lpstr>
      <vt:lpstr>The Wheel of Torture</vt:lpstr>
      <vt:lpstr>PowerPoint Presentation</vt:lpstr>
      <vt:lpstr>PowerPoint Presentation</vt:lpstr>
      <vt:lpstr>PowerPoint Presentation</vt:lpstr>
      <vt:lpstr>Polycarp (AD 69–156) Bishop of Smyrna (ordained by John)</vt:lpstr>
      <vt:lpstr>PowerPoint Presentation</vt:lpstr>
      <vt:lpstr>PowerPoint Presentation</vt:lpstr>
      <vt:lpstr>PowerPoint Presentation</vt:lpstr>
      <vt:lpstr>Be Faithful! </vt:lpstr>
      <vt:lpstr>Be Faithful! </vt:lpstr>
      <vt:lpstr>Persecution Today in This Country</vt:lpstr>
      <vt:lpstr>Persecution Today in This Country</vt:lpstr>
      <vt:lpstr>Persecution Today in This Country</vt:lpstr>
      <vt:lpstr>That concludes our study of     The Church of Smyrna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of Smyrna</dc:title>
  <dc:creator>Paige</dc:creator>
  <cp:lastModifiedBy>Paige</cp:lastModifiedBy>
  <cp:revision>73</cp:revision>
  <dcterms:created xsi:type="dcterms:W3CDTF">2017-08-07T16:03:22Z</dcterms:created>
  <dcterms:modified xsi:type="dcterms:W3CDTF">2017-08-13T13:47:46Z</dcterms:modified>
</cp:coreProperties>
</file>