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305" r:id="rId4"/>
    <p:sldId id="316" r:id="rId5"/>
    <p:sldId id="306" r:id="rId6"/>
    <p:sldId id="307" r:id="rId7"/>
    <p:sldId id="308" r:id="rId8"/>
    <p:sldId id="309" r:id="rId9"/>
    <p:sldId id="310" r:id="rId10"/>
    <p:sldId id="311" r:id="rId11"/>
    <p:sldId id="312" r:id="rId12"/>
    <p:sldId id="313" r:id="rId13"/>
    <p:sldId id="314" r:id="rId14"/>
    <p:sldId id="315" r:id="rId15"/>
    <p:sldId id="257" r:id="rId16"/>
    <p:sldId id="259" r:id="rId17"/>
    <p:sldId id="258" r:id="rId18"/>
    <p:sldId id="260" r:id="rId19"/>
    <p:sldId id="261" r:id="rId20"/>
    <p:sldId id="262" r:id="rId21"/>
    <p:sldId id="263" r:id="rId22"/>
    <p:sldId id="271" r:id="rId23"/>
    <p:sldId id="264" r:id="rId24"/>
    <p:sldId id="265" r:id="rId25"/>
    <p:sldId id="266" r:id="rId26"/>
    <p:sldId id="267" r:id="rId27"/>
    <p:sldId id="268" r:id="rId28"/>
    <p:sldId id="269" r:id="rId29"/>
    <p:sldId id="270" r:id="rId30"/>
    <p:sldId id="273" r:id="rId31"/>
    <p:sldId id="275" r:id="rId32"/>
    <p:sldId id="272" r:id="rId33"/>
    <p:sldId id="274"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6" r:id="rId54"/>
    <p:sldId id="295" r:id="rId55"/>
    <p:sldId id="297" r:id="rId56"/>
    <p:sldId id="298" r:id="rId57"/>
    <p:sldId id="299" r:id="rId58"/>
    <p:sldId id="300" r:id="rId59"/>
    <p:sldId id="301" r:id="rId60"/>
    <p:sldId id="303" r:id="rId61"/>
    <p:sldId id="302" r:id="rId62"/>
    <p:sldId id="30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AC088A-8F9E-46B0-B191-38C926636BB2}">
          <p14:sldIdLst>
            <p14:sldId id="256"/>
            <p14:sldId id="305"/>
            <p14:sldId id="316"/>
            <p14:sldId id="306"/>
            <p14:sldId id="307"/>
            <p14:sldId id="308"/>
            <p14:sldId id="309"/>
            <p14:sldId id="310"/>
            <p14:sldId id="311"/>
            <p14:sldId id="312"/>
            <p14:sldId id="313"/>
            <p14:sldId id="314"/>
            <p14:sldId id="315"/>
          </p14:sldIdLst>
        </p14:section>
        <p14:section name="The Scripture" id="{EE8067AF-4E64-454A-9CAF-A34A03604CA4}">
          <p14:sldIdLst>
            <p14:sldId id="257"/>
            <p14:sldId id="259"/>
            <p14:sldId id="258"/>
            <p14:sldId id="260"/>
            <p14:sldId id="261"/>
          </p14:sldIdLst>
        </p14:section>
        <p14:section name="Review" id="{EA821B43-AFD2-4A49-8917-9B900FCE15BD}">
          <p14:sldIdLst>
            <p14:sldId id="262"/>
          </p14:sldIdLst>
        </p14:section>
        <p14:section name="About Thyatira" id="{4B1F419C-0E3C-4369-9BA8-E0564BCE5876}">
          <p14:sldIdLst>
            <p14:sldId id="263"/>
            <p14:sldId id="271"/>
            <p14:sldId id="264"/>
            <p14:sldId id="265"/>
            <p14:sldId id="266"/>
            <p14:sldId id="267"/>
            <p14:sldId id="268"/>
            <p14:sldId id="269"/>
            <p14:sldId id="270"/>
          </p14:sldIdLst>
        </p14:section>
        <p14:section name="The Letter" id="{96B05A2F-B8E5-413A-9674-8C681B552441}">
          <p14:sldIdLst>
            <p14:sldId id="273"/>
            <p14:sldId id="275"/>
            <p14:sldId id="272"/>
            <p14:sldId id="274"/>
            <p14:sldId id="276"/>
            <p14:sldId id="277"/>
            <p14:sldId id="278"/>
            <p14:sldId id="279"/>
            <p14:sldId id="280"/>
            <p14:sldId id="281"/>
            <p14:sldId id="282"/>
            <p14:sldId id="283"/>
            <p14:sldId id="284"/>
            <p14:sldId id="285"/>
            <p14:sldId id="286"/>
            <p14:sldId id="287"/>
            <p14:sldId id="288"/>
            <p14:sldId id="289"/>
          </p14:sldIdLst>
        </p14:section>
        <p14:section name="False Doctrines" id="{6FB62FD3-798D-4BC4-9CEE-3D8ACDD64F1F}">
          <p14:sldIdLst>
            <p14:sldId id="290"/>
            <p14:sldId id="291"/>
            <p14:sldId id="292"/>
            <p14:sldId id="293"/>
            <p14:sldId id="294"/>
            <p14:sldId id="296"/>
            <p14:sldId id="295"/>
            <p14:sldId id="297"/>
            <p14:sldId id="298"/>
            <p14:sldId id="299"/>
            <p14:sldId id="300"/>
            <p14:sldId id="301"/>
            <p14:sldId id="303"/>
            <p14:sldId id="302"/>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AC7F247-67B0-41AF-BCA1-9EAE04181AE8}" type="datetimeFigureOut">
              <a:rPr lang="en-US" smtClean="0"/>
              <a:t>10/7/2017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E758994-3179-408A-AAD7-BAF0E34B86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C7F247-67B0-41AF-BCA1-9EAE04181AE8}" type="datetimeFigureOut">
              <a:rPr lang="en-US" smtClean="0"/>
              <a:t>10/7/2017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758994-3179-408A-AAD7-BAF0E34B86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AC7F247-67B0-41AF-BCA1-9EAE04181AE8}" type="datetimeFigureOut">
              <a:rPr lang="en-US" smtClean="0"/>
              <a:t>10/7/2017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E758994-3179-408A-AAD7-BAF0E34B86F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AC7F247-67B0-41AF-BCA1-9EAE04181AE8}" type="datetimeFigureOut">
              <a:rPr lang="en-US" smtClean="0"/>
              <a:t>10/7/2017</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E758994-3179-408A-AAD7-BAF0E34B86F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AC7F247-67B0-41AF-BCA1-9EAE04181AE8}" type="datetimeFigureOut">
              <a:rPr lang="en-US" smtClean="0"/>
              <a:t>10/7/2017</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2E758994-3179-408A-AAD7-BAF0E34B86F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AC7F247-67B0-41AF-BCA1-9EAE04181AE8}" type="datetimeFigureOut">
              <a:rPr lang="en-US" smtClean="0"/>
              <a:t>10/7/2017</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2E758994-3179-408A-AAD7-BAF0E34B86F3}"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AC7F247-67B0-41AF-BCA1-9EAE04181AE8}" type="datetimeFigureOut">
              <a:rPr lang="en-US" smtClean="0"/>
              <a:t>10/7/2017</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2E758994-3179-408A-AAD7-BAF0E34B86F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AC7F247-67B0-41AF-BCA1-9EAE04181AE8}" type="datetimeFigureOut">
              <a:rPr lang="en-US" smtClean="0"/>
              <a:t>10/7/2017</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E758994-3179-408A-AAD7-BAF0E34B86F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C7F247-67B0-41AF-BCA1-9EAE04181AE8}" type="datetimeFigureOut">
              <a:rPr lang="en-US" smtClean="0"/>
              <a:t>10/7/2017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58994-3179-408A-AAD7-BAF0E34B86F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AC7F247-67B0-41AF-BCA1-9EAE04181AE8}" type="datetimeFigureOut">
              <a:rPr lang="en-US" smtClean="0"/>
              <a:t>10/7/2017</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2E758994-3179-408A-AAD7-BAF0E34B86F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AC7F247-67B0-41AF-BCA1-9EAE04181AE8}" type="datetimeFigureOut">
              <a:rPr lang="en-US" smtClean="0"/>
              <a:t>10/7/2017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E758994-3179-408A-AAD7-BAF0E34B86F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C7F247-67B0-41AF-BCA1-9EAE04181AE8}" type="datetimeFigureOut">
              <a:rPr lang="en-US" smtClean="0"/>
              <a:t>10/7/2017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758994-3179-408A-AAD7-BAF0E34B86F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AC7F247-67B0-41AF-BCA1-9EAE04181AE8}" type="datetimeFigureOut">
              <a:rPr lang="en-US" smtClean="0"/>
              <a:t>10/7/2017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E758994-3179-408A-AAD7-BAF0E34B86F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C7F247-67B0-41AF-BCA1-9EAE04181AE8}"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58994-3179-408A-AAD7-BAF0E34B86F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C7F247-67B0-41AF-BCA1-9EAE04181AE8}"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58994-3179-408A-AAD7-BAF0E34B86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AC7F247-67B0-41AF-BCA1-9EAE04181AE8}" type="datetimeFigureOut">
              <a:rPr lang="en-US" smtClean="0"/>
              <a:t>10/7/2017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E758994-3179-408A-AAD7-BAF0E34B86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C7F247-67B0-41AF-BCA1-9EAE04181AE8}" type="datetimeFigureOut">
              <a:rPr lang="en-US" smtClean="0"/>
              <a:t>10/7/2017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758994-3179-408A-AAD7-BAF0E34B86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AC7F247-67B0-41AF-BCA1-9EAE04181AE8}" type="datetimeFigureOut">
              <a:rPr lang="en-US" smtClean="0"/>
              <a:t>10/7/2017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E758994-3179-408A-AAD7-BAF0E34B86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AC7F247-67B0-41AF-BCA1-9EAE04181AE8}" type="datetimeFigureOut">
              <a:rPr lang="en-US" smtClean="0"/>
              <a:t>10/7/2017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E758994-3179-408A-AAD7-BAF0E34B86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AC7F247-67B0-41AF-BCA1-9EAE04181AE8}" type="datetimeFigureOut">
              <a:rPr lang="en-US" smtClean="0"/>
              <a:t>10/7/2017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E758994-3179-408A-AAD7-BAF0E34B86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C7F247-67B0-41AF-BCA1-9EAE04181AE8}" type="datetimeFigureOut">
              <a:rPr lang="en-US" smtClean="0"/>
              <a:t>10/7/2017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758994-3179-408A-AAD7-BAF0E34B86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AC7F247-67B0-41AF-BCA1-9EAE04181AE8}" type="datetimeFigureOut">
              <a:rPr lang="en-US" smtClean="0"/>
              <a:t>10/7/2017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758994-3179-408A-AAD7-BAF0E34B86F3}"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AC7F247-67B0-41AF-BCA1-9EAE04181AE8}" type="datetimeFigureOut">
              <a:rPr lang="en-US" smtClean="0"/>
              <a:t>10/7/2017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E758994-3179-408A-AAD7-BAF0E34B86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AC7F247-67B0-41AF-BCA1-9EAE04181AE8}" type="datetimeFigureOut">
              <a:rPr lang="en-US" smtClean="0"/>
              <a:t>10/7/2017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E758994-3179-408A-AAD7-BAF0E34B86F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wmf"/><Relationship Id="rId5" Type="http://schemas.openxmlformats.org/officeDocument/2006/relationships/image" Target="../media/image26.jpe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78000"/>
                <a:satMod val="220000"/>
              </a:schemeClr>
            </a:gs>
            <a:gs pos="100000">
              <a:srgbClr val="A0A0A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533400"/>
            <a:ext cx="5791200" cy="2868168"/>
          </a:xfrm>
        </p:spPr>
        <p:txBody>
          <a:bodyPr/>
          <a:lstStyle/>
          <a:p>
            <a:r>
              <a:rPr lang="en-US" dirty="0"/>
              <a:t>The Church of </a:t>
            </a:r>
            <a:r>
              <a:rPr lang="en-US" dirty="0" smtClean="0"/>
              <a:t>Thyatira</a:t>
            </a:r>
            <a:br>
              <a:rPr lang="en-US" dirty="0" smtClean="0"/>
            </a:br>
            <a:r>
              <a:rPr lang="en-US" dirty="0" smtClean="0"/>
              <a:t>“</a:t>
            </a:r>
            <a:r>
              <a:rPr lang="en-US" sz="3600" dirty="0" smtClean="0"/>
              <a:t>the </a:t>
            </a:r>
            <a:r>
              <a:rPr lang="en-US" sz="3600" dirty="0"/>
              <a:t>False </a:t>
            </a:r>
            <a:r>
              <a:rPr lang="en-US" sz="3600" dirty="0" smtClean="0"/>
              <a:t>Church”</a:t>
            </a:r>
            <a:endParaRPr lang="en-US" dirty="0"/>
          </a:p>
        </p:txBody>
      </p:sp>
      <p:sp>
        <p:nvSpPr>
          <p:cNvPr id="3" name="Subtitle 2"/>
          <p:cNvSpPr>
            <a:spLocks noGrp="1"/>
          </p:cNvSpPr>
          <p:nvPr>
            <p:ph type="subTitle" idx="1"/>
          </p:nvPr>
        </p:nvSpPr>
        <p:spPr>
          <a:xfrm>
            <a:off x="2743200" y="3539864"/>
            <a:ext cx="5867400" cy="1101248"/>
          </a:xfrm>
        </p:spPr>
        <p:txBody>
          <a:bodyPr>
            <a:normAutofit lnSpcReduction="10000"/>
          </a:bodyPr>
          <a:lstStyle/>
          <a:p>
            <a:r>
              <a:rPr lang="en-US" sz="2400" dirty="0" smtClean="0"/>
              <a:t>Lesson 8 in </a:t>
            </a:r>
            <a:r>
              <a:rPr lang="en-US" sz="2400" b="1" i="1" dirty="0" smtClean="0"/>
              <a:t>When </a:t>
            </a:r>
            <a:r>
              <a:rPr lang="en-US" sz="2400" b="1" i="1" dirty="0"/>
              <a:t>Are We Now? </a:t>
            </a:r>
            <a:endParaRPr lang="en-US" sz="2400" b="1" i="1" dirty="0" smtClean="0"/>
          </a:p>
          <a:p>
            <a:r>
              <a:rPr lang="en-US" dirty="0" smtClean="0"/>
              <a:t>(</a:t>
            </a:r>
            <a:r>
              <a:rPr lang="en-US" dirty="0"/>
              <a:t>the first </a:t>
            </a:r>
            <a:r>
              <a:rPr lang="en-US" dirty="0" smtClean="0"/>
              <a:t>of three studies </a:t>
            </a:r>
            <a:r>
              <a:rPr lang="en-US" dirty="0"/>
              <a:t>of </a:t>
            </a:r>
            <a:r>
              <a:rPr lang="en-US" b="1" i="1" dirty="0"/>
              <a:t>The Revelation</a:t>
            </a:r>
            <a:r>
              <a:rPr lang="en-US" dirty="0"/>
              <a:t>) by Paige Ramsey</a:t>
            </a:r>
            <a:r>
              <a:rPr lang="en-US" dirty="0" smtClean="0"/>
              <a:t> </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665" y="1219201"/>
            <a:ext cx="2669781" cy="3657600"/>
          </a:xfrm>
          <a:prstGeom prst="rect">
            <a:avLst/>
          </a:prstGeom>
        </p:spPr>
      </p:pic>
    </p:spTree>
    <p:extLst>
      <p:ext uri="{BB962C8B-B14F-4D97-AF65-F5344CB8AC3E}">
        <p14:creationId xmlns:p14="http://schemas.microsoft.com/office/powerpoint/2010/main" val="1853271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a:bodyPr>
          <a:lstStyle/>
          <a:p>
            <a:pPr marL="968375" indent="-858838">
              <a:buNone/>
            </a:pPr>
            <a:r>
              <a:rPr lang="en-US" sz="3600" b="1" u="sng" dirty="0" smtClean="0">
                <a:effectLst>
                  <a:outerShdw blurRad="38100" dist="50800" dir="8100000" algn="tr" rotWithShape="0">
                    <a:prstClr val="black"/>
                  </a:outerShdw>
                </a:effectLst>
              </a:rPr>
              <a:t>353 AD</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Emperor </a:t>
            </a:r>
            <a:r>
              <a:rPr lang="en-US" sz="3600" b="1" dirty="0" err="1">
                <a:solidFill>
                  <a:schemeClr val="accent2"/>
                </a:solidFill>
                <a:effectLst>
                  <a:outerShdw blurRad="38100" dist="50800" dir="8100000" algn="tr" rotWithShape="0">
                    <a:prstClr val="black"/>
                  </a:outerShdw>
                </a:effectLst>
              </a:rPr>
              <a:t>Constantius</a:t>
            </a:r>
            <a:r>
              <a:rPr lang="en-US" sz="3600" b="1" dirty="0">
                <a:solidFill>
                  <a:schemeClr val="accent2"/>
                </a:solidFill>
                <a:effectLst>
                  <a:outerShdw blurRad="38100" dist="50800" dir="8100000" algn="tr" rotWithShape="0">
                    <a:prstClr val="black"/>
                  </a:outerShdw>
                </a:effectLst>
              </a:rPr>
              <a:t> releases his pro-Arian campaign and drives </a:t>
            </a:r>
            <a:r>
              <a:rPr lang="en-US" sz="3600" b="1" dirty="0" smtClean="0">
                <a:solidFill>
                  <a:schemeClr val="accent2"/>
                </a:solidFill>
                <a:effectLst>
                  <a:outerShdw blurRad="38100" dist="50800" dir="8100000" algn="tr" rotWithShape="0">
                    <a:prstClr val="black"/>
                  </a:outerShdw>
                </a:effectLst>
              </a:rPr>
              <a:t>Athanasius </a:t>
            </a:r>
            <a:r>
              <a:rPr lang="en-US" sz="3200" dirty="0" smtClean="0">
                <a:solidFill>
                  <a:schemeClr val="accent2"/>
                </a:solidFill>
                <a:effectLst>
                  <a:outerShdw blurRad="38100" dist="50800" dir="8100000" algn="tr" rotWithShape="0">
                    <a:prstClr val="black"/>
                  </a:outerShdw>
                </a:effectLst>
              </a:rPr>
              <a:t>(bishop)</a:t>
            </a:r>
            <a:r>
              <a:rPr lang="en-US" sz="3600" b="1" dirty="0" smtClean="0">
                <a:solidFill>
                  <a:schemeClr val="accent2"/>
                </a:solidFill>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from Alexandria</a:t>
            </a:r>
            <a:endParaRPr lang="en-US" sz="2400" b="1" dirty="0">
              <a:solidFill>
                <a:schemeClr val="accent2"/>
              </a:solidFill>
              <a:effectLst>
                <a:outerShdw blurRad="38100" dist="50800" dir="8100000" algn="tr" rotWithShape="0">
                  <a:prstClr val="black"/>
                </a:outerShdw>
              </a:effectLst>
            </a:endParaRPr>
          </a:p>
          <a:p>
            <a:pPr marL="968375" indent="-858838">
              <a:buNone/>
            </a:pPr>
            <a:r>
              <a:rPr lang="en-US" sz="3600" b="1" u="sng" dirty="0" smtClean="0">
                <a:effectLst>
                  <a:outerShdw blurRad="38100" dist="50800" dir="8100000" algn="tr" rotWithShape="0">
                    <a:prstClr val="black"/>
                  </a:outerShdw>
                </a:effectLst>
              </a:rPr>
              <a:t>361-363 AD</a:t>
            </a:r>
            <a:r>
              <a:rPr lang="en-US" sz="3600" b="1" dirty="0" smtClean="0">
                <a:effectLst>
                  <a:outerShdw blurRad="38100" dist="50800" dir="8100000" algn="tr" rotWithShape="0">
                    <a:prstClr val="black"/>
                  </a:outerShdw>
                </a:effectLst>
              </a:rPr>
              <a:t> </a:t>
            </a:r>
            <a:r>
              <a:rPr lang="en-US" sz="3600" b="1" dirty="0">
                <a:solidFill>
                  <a:schemeClr val="accent4"/>
                </a:solidFill>
                <a:effectLst>
                  <a:outerShdw blurRad="38100" dist="50800" dir="8100000" algn="tr" rotWithShape="0">
                    <a:prstClr val="black"/>
                  </a:outerShdw>
                </a:effectLst>
              </a:rPr>
              <a:t>Reign of Julian the Apostate, who </a:t>
            </a:r>
            <a:r>
              <a:rPr lang="en-US" sz="3600" b="1" dirty="0" smtClean="0">
                <a:solidFill>
                  <a:schemeClr val="accent4"/>
                </a:solidFill>
                <a:effectLst>
                  <a:outerShdw blurRad="38100" dist="50800" dir="8100000" algn="tr" rotWithShape="0">
                    <a:prstClr val="black"/>
                  </a:outerShdw>
                </a:effectLst>
              </a:rPr>
              <a:t>converts </a:t>
            </a:r>
            <a:r>
              <a:rPr lang="en-US" sz="3600" b="1" dirty="0">
                <a:solidFill>
                  <a:schemeClr val="accent4"/>
                </a:solidFill>
                <a:effectLst>
                  <a:outerShdw blurRad="38100" dist="50800" dir="8100000" algn="tr" rotWithShape="0">
                    <a:prstClr val="black"/>
                  </a:outerShdw>
                </a:effectLst>
              </a:rPr>
              <a:t>from </a:t>
            </a:r>
            <a:r>
              <a:rPr lang="en-US" sz="3600" b="1" dirty="0" smtClean="0">
                <a:solidFill>
                  <a:schemeClr val="accent4"/>
                </a:solidFill>
                <a:effectLst>
                  <a:outerShdw blurRad="38100" dist="50800" dir="8100000" algn="tr" rotWithShape="0">
                    <a:prstClr val="black"/>
                  </a:outerShdw>
                </a:effectLst>
              </a:rPr>
              <a:t>“Christianity” </a:t>
            </a:r>
            <a:r>
              <a:rPr lang="en-US" sz="3600" b="1" dirty="0">
                <a:solidFill>
                  <a:schemeClr val="accent4"/>
                </a:solidFill>
                <a:effectLst>
                  <a:outerShdw blurRad="38100" dist="50800" dir="8100000" algn="tr" rotWithShape="0">
                    <a:prstClr val="black"/>
                  </a:outerShdw>
                </a:effectLst>
              </a:rPr>
              <a:t>to paganism and </a:t>
            </a:r>
            <a:r>
              <a:rPr lang="en-US" sz="3600" b="1" dirty="0" smtClean="0">
                <a:solidFill>
                  <a:schemeClr val="accent4"/>
                </a:solidFill>
                <a:effectLst>
                  <a:outerShdw blurRad="38100" dist="50800" dir="8100000" algn="tr" rotWithShape="0">
                    <a:prstClr val="black"/>
                  </a:outerShdw>
                </a:effectLst>
              </a:rPr>
              <a:t>restores </a:t>
            </a:r>
            <a:r>
              <a:rPr lang="en-US" sz="3600" b="1" dirty="0">
                <a:solidFill>
                  <a:schemeClr val="accent4"/>
                </a:solidFill>
                <a:effectLst>
                  <a:outerShdw blurRad="38100" dist="50800" dir="8100000" algn="tr" rotWithShape="0">
                    <a:prstClr val="black"/>
                  </a:outerShdw>
                </a:effectLst>
              </a:rPr>
              <a:t>paganism in Rome</a:t>
            </a:r>
            <a:endParaRPr lang="en-US" sz="2400" b="1" dirty="0">
              <a:solidFill>
                <a:schemeClr val="accent4"/>
              </a:solidFill>
              <a:effectLst>
                <a:outerShdw blurRad="38100" dist="50800" dir="8100000" algn="tr" rotWithShape="0">
                  <a:prstClr val="black"/>
                </a:outerShdw>
              </a:effectLst>
            </a:endParaRPr>
          </a:p>
          <a:p>
            <a:pPr marL="968375" indent="-858838">
              <a:buNone/>
            </a:pPr>
            <a:r>
              <a:rPr lang="en-US" sz="3600" b="1" u="sng" dirty="0" smtClean="0">
                <a:effectLst>
                  <a:outerShdw blurRad="38100" dist="50800" dir="8100000" algn="tr" rotWithShape="0">
                    <a:prstClr val="black"/>
                  </a:outerShdw>
                </a:effectLst>
              </a:rPr>
              <a:t>367 AD</a:t>
            </a:r>
            <a:r>
              <a:rPr lang="en-US" sz="3600" b="1" dirty="0" smtClean="0">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A letter of Athanasius names the 66 books of the </a:t>
            </a:r>
            <a:r>
              <a:rPr lang="en-US" sz="3600" b="1" dirty="0" smtClean="0">
                <a:solidFill>
                  <a:srgbClr val="4AC618"/>
                </a:solidFill>
                <a:effectLst>
                  <a:outerShdw blurRad="38100" dist="50800" dir="8100000" algn="tr" rotWithShape="0">
                    <a:prstClr val="black"/>
                  </a:outerShdw>
                </a:effectLst>
              </a:rPr>
              <a:t>canon</a:t>
            </a:r>
          </a:p>
          <a:p>
            <a:pPr marL="968375" indent="-858838" algn="r">
              <a:buNone/>
            </a:pPr>
            <a:r>
              <a:rPr lang="en-US" sz="3200" dirty="0" smtClean="0">
                <a:solidFill>
                  <a:srgbClr val="4AC618"/>
                </a:solidFill>
                <a:effectLst>
                  <a:outerShdw blurRad="38100" dist="50800" dir="8100000" algn="tr" rotWithShape="0">
                    <a:prstClr val="black"/>
                  </a:outerShdw>
                </a:effectLst>
              </a:rPr>
              <a:t>(Athanasius dies in 373)</a:t>
            </a:r>
            <a:endParaRPr lang="en-US" sz="3200" dirty="0">
              <a:solidFill>
                <a:srgbClr val="4AC618"/>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126843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400800"/>
          </a:xfrm>
        </p:spPr>
        <p:txBody>
          <a:bodyPr>
            <a:normAutofit lnSpcReduction="10000"/>
          </a:bodyPr>
          <a:lstStyle/>
          <a:p>
            <a:pPr marL="968375" indent="-858838">
              <a:buNone/>
            </a:pPr>
            <a:r>
              <a:rPr lang="en-US" sz="3600" b="1" u="sng" dirty="0" smtClean="0">
                <a:effectLst>
                  <a:outerShdw blurRad="38100" dist="50800" dir="8100000" algn="tr" rotWithShape="0">
                    <a:prstClr val="black"/>
                  </a:outerShdw>
                </a:effectLst>
              </a:rPr>
              <a:t>381 AD</a:t>
            </a:r>
            <a:r>
              <a:rPr lang="en-US" sz="3600" b="1" dirty="0" smtClean="0">
                <a:effectLst>
                  <a:outerShdw blurRad="38100" dist="50800" dir="8100000" algn="tr" rotWithShape="0">
                    <a:prstClr val="black"/>
                  </a:outerShdw>
                </a:effectLst>
              </a:rPr>
              <a:t> </a:t>
            </a:r>
            <a:r>
              <a:rPr lang="en-US" sz="3600" b="1" dirty="0" smtClean="0">
                <a:solidFill>
                  <a:schemeClr val="accent2"/>
                </a:solidFill>
                <a:effectLst>
                  <a:outerShdw blurRad="38100" dist="50800" dir="8100000" algn="tr" rotWithShape="0">
                    <a:prstClr val="black"/>
                  </a:outerShdw>
                </a:effectLst>
              </a:rPr>
              <a:t>Council </a:t>
            </a:r>
            <a:r>
              <a:rPr lang="en-US" sz="3600" b="1" dirty="0">
                <a:solidFill>
                  <a:schemeClr val="accent2"/>
                </a:solidFill>
                <a:effectLst>
                  <a:outerShdw blurRad="38100" dist="50800" dir="8100000" algn="tr" rotWithShape="0">
                    <a:prstClr val="black"/>
                  </a:outerShdw>
                </a:effectLst>
              </a:rPr>
              <a:t>of </a:t>
            </a:r>
            <a:r>
              <a:rPr lang="en-US" sz="3600" b="1" dirty="0" smtClean="0">
                <a:solidFill>
                  <a:schemeClr val="accent2"/>
                </a:solidFill>
                <a:effectLst>
                  <a:outerShdw blurRad="38100" dist="50800" dir="8100000" algn="tr" rotWithShape="0">
                    <a:prstClr val="black"/>
                  </a:outerShdw>
                </a:effectLst>
              </a:rPr>
              <a:t>Constantinople – defeats Arianism &amp; </a:t>
            </a:r>
            <a:r>
              <a:rPr lang="en-US" sz="3600" b="1" dirty="0" err="1" smtClean="0">
                <a:solidFill>
                  <a:schemeClr val="accent2"/>
                </a:solidFill>
                <a:effectLst>
                  <a:outerShdw blurRad="38100" dist="50800" dir="8100000" algn="tr" rotWithShape="0">
                    <a:prstClr val="black"/>
                  </a:outerShdw>
                </a:effectLst>
              </a:rPr>
              <a:t>Appolloarianism</a:t>
            </a:r>
            <a:r>
              <a:rPr lang="en-US" sz="3600" b="1" dirty="0" smtClean="0">
                <a:solidFill>
                  <a:schemeClr val="accent2"/>
                </a:solidFill>
                <a:effectLst>
                  <a:outerShdw blurRad="38100" dist="50800" dir="8100000" algn="tr" rotWithShape="0">
                    <a:prstClr val="black"/>
                  </a:outerShdw>
                </a:effectLst>
              </a:rPr>
              <a:t> and declares Father/Son/Holy Spirit as one God in three persons. </a:t>
            </a:r>
            <a:endParaRPr lang="en-US" sz="3200" b="1" dirty="0">
              <a:solidFill>
                <a:schemeClr val="accent2"/>
              </a:solidFill>
              <a:effectLst>
                <a:outerShdw blurRad="38100" dist="50800" dir="8100000" algn="tr" rotWithShape="0">
                  <a:prstClr val="black"/>
                </a:outerShdw>
              </a:effectLst>
            </a:endParaRPr>
          </a:p>
          <a:p>
            <a:pPr marL="968375" indent="-858838">
              <a:buNone/>
            </a:pPr>
            <a:r>
              <a:rPr lang="en-US" sz="3600" b="1" u="sng" dirty="0" smtClean="0">
                <a:effectLst>
                  <a:outerShdw blurRad="38100" dist="50800" dir="8100000" algn="tr" rotWithShape="0">
                    <a:prstClr val="black"/>
                  </a:outerShdw>
                </a:effectLst>
              </a:rPr>
              <a:t>393 AD</a:t>
            </a:r>
            <a:r>
              <a:rPr lang="en-US" sz="3600" b="1" dirty="0" smtClean="0">
                <a:effectLst>
                  <a:outerShdw blurRad="38100" dist="50800" dir="8100000" algn="tr" rotWithShape="0">
                    <a:prstClr val="black"/>
                  </a:outerShdw>
                </a:effectLst>
              </a:rPr>
              <a:t> </a:t>
            </a:r>
            <a:r>
              <a:rPr lang="en-US" sz="3600" b="1" dirty="0">
                <a:solidFill>
                  <a:schemeClr val="accent4"/>
                </a:solidFill>
                <a:effectLst>
                  <a:outerShdw blurRad="38100" dist="50800" dir="8100000" algn="tr" rotWithShape="0">
                    <a:prstClr val="black"/>
                  </a:outerShdw>
                </a:effectLst>
              </a:rPr>
              <a:t>The Council of Hippo recognizes the </a:t>
            </a:r>
            <a:r>
              <a:rPr lang="en-US" sz="3600" b="1" dirty="0" smtClean="0">
                <a:solidFill>
                  <a:schemeClr val="accent4"/>
                </a:solidFill>
                <a:effectLst>
                  <a:outerShdw blurRad="38100" dist="50800" dir="8100000" algn="tr" rotWithShape="0">
                    <a:prstClr val="black"/>
                  </a:outerShdw>
                </a:effectLst>
              </a:rPr>
              <a:t>canon.</a:t>
            </a:r>
          </a:p>
          <a:p>
            <a:pPr marL="968375" indent="-858838" algn="r">
              <a:buNone/>
            </a:pPr>
            <a:r>
              <a:rPr lang="en-US" sz="3600" b="1" dirty="0" smtClean="0">
                <a:solidFill>
                  <a:schemeClr val="accent4"/>
                </a:solidFill>
                <a:effectLst>
                  <a:outerShdw blurRad="38100" dist="50800" dir="8100000" algn="tr" rotWithShape="0">
                    <a:prstClr val="black"/>
                  </a:outerShdw>
                </a:effectLst>
              </a:rPr>
              <a:t>To </a:t>
            </a:r>
            <a:r>
              <a:rPr lang="en-US" sz="3600" b="1" dirty="0">
                <a:solidFill>
                  <a:schemeClr val="accent4"/>
                </a:solidFill>
                <a:effectLst>
                  <a:outerShdw blurRad="38100" dist="50800" dir="8100000" algn="tr" rotWithShape="0">
                    <a:prstClr val="black"/>
                  </a:outerShdw>
                </a:effectLst>
              </a:rPr>
              <a:t>be </a:t>
            </a:r>
            <a:r>
              <a:rPr lang="en-US" sz="3600" b="1" dirty="0" smtClean="0">
                <a:solidFill>
                  <a:schemeClr val="accent4"/>
                </a:solidFill>
                <a:effectLst>
                  <a:outerShdw blurRad="38100" dist="50800" dir="8100000" algn="tr" rotWithShape="0">
                    <a:prstClr val="black"/>
                  </a:outerShdw>
                </a:effectLst>
              </a:rPr>
              <a:t>recognized, </a:t>
            </a:r>
            <a:r>
              <a:rPr lang="en-US" sz="3600" b="1" dirty="0">
                <a:solidFill>
                  <a:schemeClr val="accent4"/>
                </a:solidFill>
                <a:effectLst>
                  <a:outerShdw blurRad="38100" dist="50800" dir="8100000" algn="tr" rotWithShape="0">
                    <a:prstClr val="black"/>
                  </a:outerShdw>
                </a:effectLst>
              </a:rPr>
              <a:t>a book had to be </a:t>
            </a:r>
            <a:r>
              <a:rPr lang="en-US" sz="3600" b="1" baseline="30000" dirty="0" smtClean="0">
                <a:solidFill>
                  <a:schemeClr val="accent4"/>
                </a:solidFill>
                <a:effectLst>
                  <a:outerShdw blurRad="38100" dist="50800" dir="8100000" algn="tr" rotWithShape="0">
                    <a:prstClr val="black"/>
                  </a:outerShdw>
                </a:effectLst>
              </a:rPr>
              <a:t>1)</a:t>
            </a:r>
            <a:r>
              <a:rPr lang="en-US" sz="3600" b="1" dirty="0" smtClean="0">
                <a:solidFill>
                  <a:schemeClr val="accent4"/>
                </a:solidFill>
                <a:effectLst>
                  <a:outerShdw blurRad="38100" dist="50800" dir="8100000" algn="tr" rotWithShape="0">
                    <a:prstClr val="black"/>
                  </a:outerShdw>
                </a:effectLst>
              </a:rPr>
              <a:t>Apostolic</a:t>
            </a:r>
            <a:r>
              <a:rPr lang="en-US" sz="3600" b="1" dirty="0">
                <a:solidFill>
                  <a:schemeClr val="accent4"/>
                </a:solidFill>
                <a:effectLst>
                  <a:outerShdw blurRad="38100" dist="50800" dir="8100000" algn="tr" rotWithShape="0">
                    <a:prstClr val="black"/>
                  </a:outerShdw>
                </a:effectLst>
              </a:rPr>
              <a:t>, </a:t>
            </a:r>
            <a:r>
              <a:rPr lang="en-US" sz="3600" b="1" baseline="30000" dirty="0" smtClean="0">
                <a:solidFill>
                  <a:schemeClr val="accent4"/>
                </a:solidFill>
                <a:effectLst>
                  <a:outerShdw blurRad="38100" dist="50800" dir="8100000" algn="tr" rotWithShape="0">
                    <a:prstClr val="black"/>
                  </a:outerShdw>
                </a:effectLst>
              </a:rPr>
              <a:t>2)</a:t>
            </a:r>
            <a:r>
              <a:rPr lang="en-US" sz="3600" b="1" dirty="0" smtClean="0">
                <a:solidFill>
                  <a:schemeClr val="accent4"/>
                </a:solidFill>
                <a:effectLst>
                  <a:outerShdw blurRad="38100" dist="50800" dir="8100000" algn="tr" rotWithShape="0">
                    <a:prstClr val="black"/>
                  </a:outerShdw>
                </a:effectLst>
              </a:rPr>
              <a:t>fit </a:t>
            </a:r>
            <a:r>
              <a:rPr lang="en-US" sz="3600" b="1" dirty="0">
                <a:solidFill>
                  <a:schemeClr val="accent4"/>
                </a:solidFill>
                <a:effectLst>
                  <a:outerShdw blurRad="38100" dist="50800" dir="8100000" algn="tr" rotWithShape="0">
                    <a:prstClr val="black"/>
                  </a:outerShdw>
                </a:effectLst>
              </a:rPr>
              <a:t>in with the other scriptures, and </a:t>
            </a:r>
            <a:r>
              <a:rPr lang="en-US" sz="3600" b="1" baseline="30000" dirty="0" smtClean="0">
                <a:solidFill>
                  <a:schemeClr val="accent4"/>
                </a:solidFill>
                <a:effectLst>
                  <a:outerShdw blurRad="38100" dist="50800" dir="8100000" algn="tr" rotWithShape="0">
                    <a:prstClr val="black"/>
                  </a:outerShdw>
                </a:effectLst>
              </a:rPr>
              <a:t>3)</a:t>
            </a:r>
            <a:r>
              <a:rPr lang="en-US" sz="3600" b="1" dirty="0" smtClean="0">
                <a:solidFill>
                  <a:schemeClr val="accent4"/>
                </a:solidFill>
                <a:effectLst>
                  <a:outerShdw blurRad="38100" dist="50800" dir="8100000" algn="tr" rotWithShape="0">
                    <a:prstClr val="black"/>
                  </a:outerShdw>
                </a:effectLst>
              </a:rPr>
              <a:t>have </a:t>
            </a:r>
            <a:r>
              <a:rPr lang="en-US" sz="3600" b="1" dirty="0">
                <a:solidFill>
                  <a:schemeClr val="accent4"/>
                </a:solidFill>
                <a:effectLst>
                  <a:outerShdw blurRad="38100" dist="50800" dir="8100000" algn="tr" rotWithShape="0">
                    <a:prstClr val="black"/>
                  </a:outerShdw>
                </a:effectLst>
              </a:rPr>
              <a:t>been of fruitful use throughout the church up to that </a:t>
            </a:r>
            <a:r>
              <a:rPr lang="en-US" sz="3600" b="1" dirty="0" smtClean="0">
                <a:solidFill>
                  <a:schemeClr val="accent4"/>
                </a:solidFill>
                <a:effectLst>
                  <a:outerShdw blurRad="38100" dist="50800" dir="8100000" algn="tr" rotWithShape="0">
                    <a:prstClr val="black"/>
                  </a:outerShdw>
                </a:effectLst>
              </a:rPr>
              <a:t>time.</a:t>
            </a:r>
            <a:endParaRPr lang="en-US" sz="3600" b="1" dirty="0">
              <a:solidFill>
                <a:schemeClr val="accent4"/>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838657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914400" indent="-850900">
              <a:buNone/>
            </a:pPr>
            <a:r>
              <a:rPr lang="en-US" sz="3600" b="1" u="sng" dirty="0" smtClean="0">
                <a:effectLst>
                  <a:outerShdw blurRad="38100" dist="50800" dir="8100000" algn="tr" rotWithShape="0">
                    <a:prstClr val="black"/>
                  </a:outerShdw>
                </a:effectLst>
              </a:rPr>
              <a:t>397-401</a:t>
            </a:r>
            <a:r>
              <a:rPr lang="en-US" sz="3600" b="1" dirty="0" smtClean="0">
                <a:effectLst>
                  <a:outerShdw blurRad="38100" dist="50800" dir="8100000" algn="tr" rotWithShape="0">
                    <a:prstClr val="black"/>
                  </a:outerShdw>
                </a:effectLst>
              </a:rPr>
              <a:t> </a:t>
            </a:r>
            <a:r>
              <a:rPr lang="en-US" sz="3600" b="1" dirty="0" smtClean="0">
                <a:solidFill>
                  <a:srgbClr val="4AC618"/>
                </a:solidFill>
                <a:effectLst>
                  <a:outerShdw blurRad="38100" dist="50800" dir="8100000" algn="tr" rotWithShape="0">
                    <a:prstClr val="black"/>
                  </a:outerShdw>
                </a:effectLst>
              </a:rPr>
              <a:t>Augustine </a:t>
            </a:r>
            <a:r>
              <a:rPr lang="en-US" sz="2800" dirty="0" smtClean="0">
                <a:solidFill>
                  <a:srgbClr val="4AC618"/>
                </a:solidFill>
                <a:effectLst>
                  <a:outerShdw blurRad="38100" dist="50800" dir="8100000" algn="tr" rotWithShape="0">
                    <a:prstClr val="black"/>
                  </a:outerShdw>
                </a:effectLst>
              </a:rPr>
              <a:t>(age 22-26)</a:t>
            </a:r>
            <a:r>
              <a:rPr lang="en-US" sz="3600" b="1" dirty="0" smtClean="0">
                <a:solidFill>
                  <a:srgbClr val="4AC618"/>
                </a:solidFill>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writes </a:t>
            </a:r>
            <a:r>
              <a:rPr lang="en-US" sz="3600" b="1" i="1" dirty="0">
                <a:solidFill>
                  <a:srgbClr val="4AC618"/>
                </a:solidFill>
                <a:effectLst>
                  <a:outerShdw blurRad="38100" dist="50800" dir="8100000" algn="tr" rotWithShape="0">
                    <a:prstClr val="black"/>
                  </a:outerShdw>
                </a:effectLst>
              </a:rPr>
              <a:t>Confessions</a:t>
            </a:r>
            <a:endParaRPr lang="en-US" sz="1800" b="1" i="1" dirty="0">
              <a:solidFill>
                <a:srgbClr val="4AC618"/>
              </a:solidFill>
              <a:effectLst>
                <a:outerShdw blurRad="38100" dist="50800" dir="8100000" algn="tr" rotWithShape="0">
                  <a:prstClr val="black"/>
                </a:outerShdw>
              </a:effectLst>
            </a:endParaRPr>
          </a:p>
          <a:p>
            <a:pPr marL="914400" indent="-850900">
              <a:buNone/>
            </a:pPr>
            <a:r>
              <a:rPr lang="en-US" sz="3600" b="1" u="sng" dirty="0" smtClean="0">
                <a:effectLst>
                  <a:outerShdw blurRad="38100" dist="50800" dir="8100000" algn="tr" rotWithShape="0">
                    <a:prstClr val="black"/>
                  </a:outerShdw>
                </a:effectLst>
              </a:rPr>
              <a:t>411-430</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Augustine's Anti-</a:t>
            </a:r>
            <a:r>
              <a:rPr lang="en-US" sz="3600" b="1" dirty="0" err="1">
                <a:solidFill>
                  <a:schemeClr val="accent2"/>
                </a:solidFill>
                <a:effectLst>
                  <a:outerShdw blurRad="38100" dist="50800" dir="8100000" algn="tr" rotWithShape="0">
                    <a:prstClr val="black"/>
                  </a:outerShdw>
                </a:effectLst>
              </a:rPr>
              <a:t>Pelagian</a:t>
            </a:r>
            <a:r>
              <a:rPr lang="en-US" sz="3600" b="1" dirty="0">
                <a:solidFill>
                  <a:schemeClr val="accent2"/>
                </a:solidFill>
                <a:effectLst>
                  <a:outerShdw blurRad="38100" dist="50800" dir="8100000" algn="tr" rotWithShape="0">
                    <a:prstClr val="black"/>
                  </a:outerShdw>
                </a:effectLst>
              </a:rPr>
              <a:t> writings. </a:t>
            </a:r>
            <a:r>
              <a:rPr lang="en-US" sz="3500" dirty="0" smtClean="0">
                <a:solidFill>
                  <a:schemeClr val="accent2"/>
                </a:solidFill>
                <a:effectLst>
                  <a:outerShdw blurRad="38100" dist="50800" dir="8100000" algn="tr" rotWithShape="0">
                    <a:prstClr val="black"/>
                  </a:outerShdw>
                </a:effectLst>
              </a:rPr>
              <a:t>(Pelagius </a:t>
            </a:r>
            <a:r>
              <a:rPr lang="en-US" sz="3500" dirty="0">
                <a:solidFill>
                  <a:schemeClr val="accent2"/>
                </a:solidFill>
                <a:effectLst>
                  <a:outerShdw blurRad="38100" dist="50800" dir="8100000" algn="tr" rotWithShape="0">
                    <a:prstClr val="black"/>
                  </a:outerShdw>
                </a:effectLst>
              </a:rPr>
              <a:t>rejected </a:t>
            </a:r>
            <a:r>
              <a:rPr lang="en-US" sz="3500" dirty="0" smtClean="0">
                <a:solidFill>
                  <a:schemeClr val="accent2"/>
                </a:solidFill>
                <a:effectLst>
                  <a:outerShdw blurRad="38100" dist="50800" dir="8100000" algn="tr" rotWithShape="0">
                    <a:prstClr val="black"/>
                  </a:outerShdw>
                </a:effectLst>
              </a:rPr>
              <a:t>that </a:t>
            </a:r>
            <a:r>
              <a:rPr lang="en-US" sz="3500" dirty="0">
                <a:solidFill>
                  <a:schemeClr val="accent2"/>
                </a:solidFill>
                <a:effectLst>
                  <a:outerShdw blurRad="38100" dist="50800" dir="8100000" algn="tr" rotWithShape="0">
                    <a:prstClr val="black"/>
                  </a:outerShdw>
                </a:effectLst>
              </a:rPr>
              <a:t>we all fell in </a:t>
            </a:r>
            <a:r>
              <a:rPr lang="en-US" sz="3500" dirty="0" smtClean="0">
                <a:solidFill>
                  <a:schemeClr val="accent2"/>
                </a:solidFill>
                <a:effectLst>
                  <a:outerShdw blurRad="38100" dist="50800" dir="8100000" algn="tr" rotWithShape="0">
                    <a:prstClr val="black"/>
                  </a:outerShdw>
                </a:effectLst>
              </a:rPr>
              <a:t>Adam and have a </a:t>
            </a:r>
            <a:r>
              <a:rPr lang="en-US" sz="3500" dirty="0">
                <a:solidFill>
                  <a:schemeClr val="accent2"/>
                </a:solidFill>
                <a:effectLst>
                  <a:outerShdw blurRad="38100" dist="50800" dir="8100000" algn="tr" rotWithShape="0">
                    <a:prstClr val="black"/>
                  </a:outerShdw>
                </a:effectLst>
              </a:rPr>
              <a:t>sin nature. We could earn our salvation by works, so grace is not </a:t>
            </a:r>
            <a:r>
              <a:rPr lang="en-US" sz="3500" dirty="0" smtClean="0">
                <a:solidFill>
                  <a:schemeClr val="accent2"/>
                </a:solidFill>
                <a:effectLst>
                  <a:outerShdw blurRad="38100" dist="50800" dir="8100000" algn="tr" rotWithShape="0">
                    <a:prstClr val="black"/>
                  </a:outerShdw>
                </a:effectLst>
              </a:rPr>
              <a:t>necessary) </a:t>
            </a:r>
            <a:r>
              <a:rPr lang="en-US" sz="3600" b="1" dirty="0" smtClean="0">
                <a:solidFill>
                  <a:schemeClr val="accent2"/>
                </a:solidFill>
                <a:effectLst>
                  <a:outerShdw blurRad="38100" dist="50800" dir="8100000" algn="tr" rotWithShape="0">
                    <a:prstClr val="black"/>
                  </a:outerShdw>
                </a:effectLst>
              </a:rPr>
              <a:t>Augustine </a:t>
            </a:r>
            <a:r>
              <a:rPr lang="en-US" sz="3600" b="1" dirty="0">
                <a:solidFill>
                  <a:schemeClr val="accent2"/>
                </a:solidFill>
                <a:effectLst>
                  <a:outerShdw blurRad="38100" dist="50800" dir="8100000" algn="tr" rotWithShape="0">
                    <a:prstClr val="black"/>
                  </a:outerShdw>
                </a:effectLst>
              </a:rPr>
              <a:t>insisted that we all sinned in Adam, </a:t>
            </a:r>
            <a:r>
              <a:rPr lang="en-US" sz="3600" b="1" dirty="0" smtClean="0">
                <a:solidFill>
                  <a:schemeClr val="accent2"/>
                </a:solidFill>
                <a:effectLst>
                  <a:outerShdw blurRad="38100" dist="50800" dir="8100000" algn="tr" rotWithShape="0">
                    <a:prstClr val="black"/>
                  </a:outerShdw>
                </a:effectLst>
              </a:rPr>
              <a:t>resulting in </a:t>
            </a:r>
            <a:r>
              <a:rPr lang="en-US" sz="3600" b="1" dirty="0">
                <a:solidFill>
                  <a:schemeClr val="accent2"/>
                </a:solidFill>
                <a:effectLst>
                  <a:outerShdw blurRad="38100" dist="50800" dir="8100000" algn="tr" rotWithShape="0">
                    <a:prstClr val="black"/>
                  </a:outerShdw>
                </a:effectLst>
              </a:rPr>
              <a:t>spiritual death, guilt, </a:t>
            </a:r>
            <a:r>
              <a:rPr lang="en-US" sz="3600" b="1" dirty="0" smtClean="0">
                <a:solidFill>
                  <a:schemeClr val="accent2"/>
                </a:solidFill>
                <a:effectLst>
                  <a:outerShdw blurRad="38100" dist="50800" dir="8100000" algn="tr" rotWithShape="0">
                    <a:prstClr val="black"/>
                  </a:outerShdw>
                </a:effectLst>
              </a:rPr>
              <a:t>&amp; our </a:t>
            </a:r>
            <a:r>
              <a:rPr lang="en-US" sz="3600" b="1" dirty="0">
                <a:solidFill>
                  <a:schemeClr val="accent2"/>
                </a:solidFill>
                <a:effectLst>
                  <a:outerShdw blurRad="38100" dist="50800" dir="8100000" algn="tr" rotWithShape="0">
                    <a:prstClr val="black"/>
                  </a:outerShdw>
                </a:effectLst>
              </a:rPr>
              <a:t>diseased </a:t>
            </a:r>
            <a:r>
              <a:rPr lang="en-US" sz="3600" b="1" dirty="0" smtClean="0">
                <a:solidFill>
                  <a:schemeClr val="accent2"/>
                </a:solidFill>
                <a:effectLst>
                  <a:outerShdw blurRad="38100" dist="50800" dir="8100000" algn="tr" rotWithShape="0">
                    <a:prstClr val="black"/>
                  </a:outerShdw>
                </a:effectLst>
              </a:rPr>
              <a:t>nature. </a:t>
            </a:r>
            <a:r>
              <a:rPr lang="en-US" sz="3600" b="1" dirty="0">
                <a:solidFill>
                  <a:schemeClr val="accent2"/>
                </a:solidFill>
                <a:effectLst>
                  <a:outerShdw blurRad="38100" dist="50800" dir="8100000" algn="tr" rotWithShape="0">
                    <a:prstClr val="black"/>
                  </a:outerShdw>
                </a:effectLst>
              </a:rPr>
              <a:t>God's grace is necessary not only to be able to choose to obey God's commands, but to be able to choose to turn to God initially for salvation.</a:t>
            </a:r>
          </a:p>
        </p:txBody>
      </p:sp>
    </p:spTree>
    <p:extLst>
      <p:ext uri="{BB962C8B-B14F-4D97-AF65-F5344CB8AC3E}">
        <p14:creationId xmlns:p14="http://schemas.microsoft.com/office/powerpoint/2010/main" val="1267041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968375" indent="-904875">
              <a:buNone/>
            </a:pPr>
            <a:r>
              <a:rPr lang="en-US" sz="3600" b="1" u="sng" dirty="0" smtClean="0">
                <a:effectLst>
                  <a:outerShdw blurRad="38100" dist="50800" dir="8100000" algn="tr" rotWithShape="0">
                    <a:prstClr val="black"/>
                  </a:outerShdw>
                </a:effectLst>
              </a:rPr>
              <a:t>418</a:t>
            </a:r>
            <a:r>
              <a:rPr lang="en-US" sz="3600" b="1" dirty="0" smtClean="0">
                <a:effectLst>
                  <a:outerShdw blurRad="38100" dist="50800" dir="8100000" algn="tr" rotWithShape="0">
                    <a:prstClr val="black"/>
                  </a:outerShdw>
                </a:effectLst>
              </a:rPr>
              <a:t> </a:t>
            </a:r>
            <a:r>
              <a:rPr lang="en-US" sz="3600" b="1" dirty="0" smtClean="0">
                <a:solidFill>
                  <a:schemeClr val="accent4"/>
                </a:solidFill>
                <a:effectLst>
                  <a:outerShdw blurRad="38100" dist="50800" dir="8100000" algn="tr" rotWithShape="0">
                    <a:prstClr val="black"/>
                  </a:outerShdw>
                </a:effectLst>
              </a:rPr>
              <a:t>The </a:t>
            </a:r>
            <a:r>
              <a:rPr lang="en-US" sz="3600" b="1" dirty="0">
                <a:solidFill>
                  <a:schemeClr val="accent4"/>
                </a:solidFill>
                <a:effectLst>
                  <a:outerShdw blurRad="38100" dist="50800" dir="8100000" algn="tr" rotWithShape="0">
                    <a:prstClr val="black"/>
                  </a:outerShdw>
                </a:effectLst>
              </a:rPr>
              <a:t>Council of Carthage anathematized the teachings of Pelagius</a:t>
            </a:r>
            <a:r>
              <a:rPr lang="en-US" sz="3600" b="1" dirty="0" smtClean="0">
                <a:solidFill>
                  <a:schemeClr val="accent4"/>
                </a:solidFill>
                <a:effectLst>
                  <a:outerShdw blurRad="38100" dist="50800" dir="8100000" algn="tr" rotWithShape="0">
                    <a:prstClr val="black"/>
                  </a:outerShdw>
                </a:effectLst>
              </a:rPr>
              <a:t>.</a:t>
            </a:r>
          </a:p>
          <a:p>
            <a:pPr marL="968375" indent="-904875">
              <a:buNone/>
            </a:pPr>
            <a:r>
              <a:rPr lang="en-US" sz="3600" b="1" u="sng" dirty="0" smtClean="0">
                <a:effectLst>
                  <a:outerShdw blurRad="38100" dist="50800" dir="8100000" algn="tr" rotWithShape="0">
                    <a:prstClr val="black"/>
                  </a:outerShdw>
                </a:effectLst>
              </a:rPr>
              <a:t>434</a:t>
            </a:r>
            <a:r>
              <a:rPr lang="en-US" sz="3600" b="1" dirty="0" smtClean="0">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Patrick begins his mission to spread the Gospel in </a:t>
            </a:r>
            <a:r>
              <a:rPr lang="en-US" sz="3600" b="1" dirty="0" smtClean="0">
                <a:solidFill>
                  <a:srgbClr val="4AC618"/>
                </a:solidFill>
                <a:effectLst>
                  <a:outerShdw blurRad="38100" dist="50800" dir="8100000" algn="tr" rotWithShape="0">
                    <a:prstClr val="black"/>
                  </a:outerShdw>
                </a:effectLst>
              </a:rPr>
              <a:t>Ireland.</a:t>
            </a:r>
          </a:p>
          <a:p>
            <a:pPr marL="968375" indent="-904875">
              <a:buNone/>
            </a:pPr>
            <a:r>
              <a:rPr lang="en-US" sz="3600" b="1" u="sng" dirty="0" smtClean="0">
                <a:effectLst>
                  <a:outerShdw blurRad="38100" dist="50800" dir="8100000" algn="tr" rotWithShape="0">
                    <a:prstClr val="black"/>
                  </a:outerShdw>
                </a:effectLst>
              </a:rPr>
              <a:t>590</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Gregory the Great becomes pope. </a:t>
            </a:r>
            <a:r>
              <a:rPr lang="en-US" sz="3600" b="1" dirty="0" smtClean="0">
                <a:solidFill>
                  <a:schemeClr val="accent2"/>
                </a:solidFill>
                <a:effectLst>
                  <a:outerShdw blurRad="38100" dist="50800" dir="8100000" algn="tr" rotWithShape="0">
                    <a:prstClr val="black"/>
                  </a:outerShdw>
                </a:effectLst>
              </a:rPr>
              <a:t>He develops the idea of Purgatory.</a:t>
            </a:r>
            <a:endParaRPr lang="en-US" sz="3600" b="1" dirty="0">
              <a:solidFill>
                <a:schemeClr val="accent2"/>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3878748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029200"/>
          </a:xfrm>
        </p:spPr>
        <p:txBody>
          <a:bodyPr>
            <a:normAutofit/>
          </a:bodyPr>
          <a:lstStyle/>
          <a:p>
            <a:pPr marL="0" indent="0">
              <a:buNone/>
            </a:pPr>
            <a:r>
              <a:rPr lang="en-US" sz="3200" b="1" i="1" dirty="0"/>
              <a:t>“And to the angel of the church in Thyatira write</a:t>
            </a:r>
            <a:r>
              <a:rPr lang="en-US" sz="3200" b="1" i="1" dirty="0" smtClean="0"/>
              <a:t>,</a:t>
            </a:r>
            <a:endParaRPr lang="en-US" sz="3200" dirty="0"/>
          </a:p>
          <a:p>
            <a:pPr marL="0" indent="0">
              <a:buNone/>
            </a:pPr>
            <a:r>
              <a:rPr lang="en-US" sz="3200" b="1" i="1" dirty="0" smtClean="0"/>
              <a:t>‘</a:t>
            </a:r>
            <a:r>
              <a:rPr lang="en-US" sz="3200" b="1" i="1" dirty="0"/>
              <a:t>These things says the Son of God, who has eyes like a flame of fire, and His feet like fine brass:</a:t>
            </a:r>
            <a:r>
              <a:rPr lang="en-US" sz="3200" b="1" i="1" baseline="30000" dirty="0"/>
              <a:t> </a:t>
            </a:r>
            <a:r>
              <a:rPr lang="en-US" sz="3200" b="1" i="1" dirty="0"/>
              <a:t>“I know your works, love, service, faith, and your patience; and as for your works, the last are more than the first.</a:t>
            </a:r>
            <a:r>
              <a:rPr lang="en-US" sz="3200" b="1" i="1" baseline="30000" dirty="0"/>
              <a:t> </a:t>
            </a:r>
            <a:endParaRPr lang="en-US" sz="3200" dirty="0"/>
          </a:p>
        </p:txBody>
      </p:sp>
      <p:sp>
        <p:nvSpPr>
          <p:cNvPr id="5" name="Title 1"/>
          <p:cNvSpPr>
            <a:spLocks noGrp="1"/>
          </p:cNvSpPr>
          <p:nvPr>
            <p:ph type="title"/>
          </p:nvPr>
        </p:nvSpPr>
        <p:spPr>
          <a:xfrm>
            <a:off x="0" y="0"/>
            <a:ext cx="8153400" cy="13716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t>
            </a:r>
            <a:r>
              <a:rPr lang="en-US" sz="3200" u="sng" dirty="0" smtClean="0"/>
              <a:t>Revelation </a:t>
            </a:r>
            <a:r>
              <a:rPr lang="en-US" sz="3200" u="sng" dirty="0"/>
              <a:t>2:18-29</a:t>
            </a:r>
            <a:r>
              <a:rPr lang="en-US" sz="3200" dirty="0"/>
              <a:t> </a:t>
            </a:r>
          </a:p>
        </p:txBody>
      </p:sp>
    </p:spTree>
    <p:extLst>
      <p:ext uri="{BB962C8B-B14F-4D97-AF65-F5344CB8AC3E}">
        <p14:creationId xmlns:p14="http://schemas.microsoft.com/office/powerpoint/2010/main" val="1131044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029200"/>
          </a:xfrm>
        </p:spPr>
        <p:txBody>
          <a:bodyPr>
            <a:normAutofit/>
          </a:bodyPr>
          <a:lstStyle/>
          <a:p>
            <a:pPr marL="0" indent="0">
              <a:buNone/>
            </a:pPr>
            <a:r>
              <a:rPr lang="en-US" sz="3200" b="1" i="1" dirty="0" smtClean="0"/>
              <a:t>“Nevertheless </a:t>
            </a:r>
            <a:r>
              <a:rPr lang="en-US" sz="3200" b="1" i="1" dirty="0"/>
              <a:t>I have a few things against you, because you allow</a:t>
            </a:r>
            <a:r>
              <a:rPr lang="en-US" sz="3200" b="1" i="1" baseline="30000" dirty="0"/>
              <a:t> </a:t>
            </a:r>
            <a:r>
              <a:rPr lang="en-US" sz="3200" b="1" i="1" dirty="0"/>
              <a:t>that woman Jezebel, who calls herself a prophetess, to teach and seduce</a:t>
            </a:r>
            <a:r>
              <a:rPr lang="en-US" sz="3200" b="1" i="1" baseline="30000" dirty="0"/>
              <a:t> </a:t>
            </a:r>
            <a:r>
              <a:rPr lang="en-US" sz="3200" b="1" i="1" dirty="0"/>
              <a:t>My servants to commit sexual immorality and eat things sacrificed </a:t>
            </a:r>
            <a:r>
              <a:rPr lang="en-US" sz="3200" b="1" i="1" dirty="0" smtClean="0"/>
              <a:t>to idols</a:t>
            </a:r>
            <a:r>
              <a:rPr lang="en-US" sz="3200" b="1" i="1" dirty="0"/>
              <a:t>. </a:t>
            </a:r>
            <a:r>
              <a:rPr lang="en-US" sz="3200" b="1" i="1" dirty="0" smtClean="0"/>
              <a:t>And </a:t>
            </a:r>
            <a:r>
              <a:rPr lang="en-US" sz="3200" b="1" i="1" dirty="0"/>
              <a:t>I gave her time to repent of her sexual immorality, and she did not repent</a:t>
            </a:r>
            <a:r>
              <a:rPr lang="en-US" sz="3200" b="1" i="1" dirty="0" smtClean="0"/>
              <a:t>.</a:t>
            </a:r>
            <a:endParaRPr lang="en-US" sz="3200" dirty="0"/>
          </a:p>
        </p:txBody>
      </p:sp>
      <p:sp>
        <p:nvSpPr>
          <p:cNvPr id="5" name="Title 1"/>
          <p:cNvSpPr>
            <a:spLocks noGrp="1"/>
          </p:cNvSpPr>
          <p:nvPr>
            <p:ph type="title"/>
          </p:nvPr>
        </p:nvSpPr>
        <p:spPr>
          <a:xfrm>
            <a:off x="0" y="0"/>
            <a:ext cx="8153400" cy="13716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t>
            </a:r>
            <a:r>
              <a:rPr lang="en-US" sz="3200" u="sng" dirty="0" smtClean="0"/>
              <a:t>Revelation </a:t>
            </a:r>
            <a:r>
              <a:rPr lang="en-US" sz="3200" u="sng" dirty="0"/>
              <a:t>2:18-29</a:t>
            </a:r>
            <a:r>
              <a:rPr lang="en-US" sz="3200" dirty="0"/>
              <a:t> </a:t>
            </a:r>
          </a:p>
        </p:txBody>
      </p:sp>
    </p:spTree>
    <p:extLst>
      <p:ext uri="{BB962C8B-B14F-4D97-AF65-F5344CB8AC3E}">
        <p14:creationId xmlns:p14="http://schemas.microsoft.com/office/powerpoint/2010/main" val="930602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3716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t>
            </a:r>
            <a:r>
              <a:rPr lang="en-US" sz="3200" u="sng" dirty="0" smtClean="0"/>
              <a:t>Revelation </a:t>
            </a:r>
            <a:r>
              <a:rPr lang="en-US" sz="3200" u="sng" dirty="0"/>
              <a:t>2:18-29</a:t>
            </a:r>
            <a:r>
              <a:rPr lang="en-US" sz="3200" dirty="0"/>
              <a:t> </a:t>
            </a:r>
          </a:p>
        </p:txBody>
      </p:sp>
      <p:sp>
        <p:nvSpPr>
          <p:cNvPr id="3" name="Content Placeholder 2"/>
          <p:cNvSpPr>
            <a:spLocks noGrp="1"/>
          </p:cNvSpPr>
          <p:nvPr>
            <p:ph idx="1"/>
          </p:nvPr>
        </p:nvSpPr>
        <p:spPr>
          <a:xfrm>
            <a:off x="457200" y="1676400"/>
            <a:ext cx="7620000" cy="4779336"/>
          </a:xfrm>
        </p:spPr>
        <p:txBody>
          <a:bodyPr>
            <a:normAutofit/>
          </a:bodyPr>
          <a:lstStyle/>
          <a:p>
            <a:pPr marL="0" indent="0">
              <a:buNone/>
            </a:pPr>
            <a:r>
              <a:rPr lang="en-US" sz="3200" b="1" i="1" dirty="0"/>
              <a:t>Indeed I will cast her into a sickbed, and those who commit adultery with her into great tribulation, unless they repent of their deeds. </a:t>
            </a:r>
            <a:r>
              <a:rPr lang="en-US" sz="3200" b="1" i="1" baseline="30000" dirty="0"/>
              <a:t> </a:t>
            </a:r>
            <a:r>
              <a:rPr lang="en-US" sz="3200" b="1" i="1" dirty="0"/>
              <a:t>I will kill her children with death, and all the churches shall know that I am He who searches the minds and hearts. And I will give to each one of you according to your works</a:t>
            </a:r>
            <a:r>
              <a:rPr lang="en-US" sz="3200" b="1" i="1" dirty="0" smtClean="0"/>
              <a:t>.</a:t>
            </a:r>
            <a:endParaRPr lang="en-US" sz="3200" dirty="0"/>
          </a:p>
        </p:txBody>
      </p:sp>
    </p:spTree>
    <p:extLst>
      <p:ext uri="{BB962C8B-B14F-4D97-AF65-F5344CB8AC3E}">
        <p14:creationId xmlns:p14="http://schemas.microsoft.com/office/powerpoint/2010/main" val="2025779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620000" cy="4779336"/>
          </a:xfrm>
        </p:spPr>
        <p:txBody>
          <a:bodyPr>
            <a:normAutofit/>
          </a:bodyPr>
          <a:lstStyle/>
          <a:p>
            <a:pPr marL="0" indent="0">
              <a:buNone/>
            </a:pPr>
            <a:r>
              <a:rPr lang="en-US" sz="3200" b="1" i="1" baseline="30000" dirty="0" smtClean="0"/>
              <a:t>24</a:t>
            </a:r>
            <a:r>
              <a:rPr lang="en-US" sz="3200" b="1" i="1" baseline="30000" dirty="0"/>
              <a:t> </a:t>
            </a:r>
            <a:r>
              <a:rPr lang="en-US" sz="3200" b="1" i="1" dirty="0"/>
              <a:t>“Now to you I say, and to the rest in Thyatira, as many as do not have this doctrine, who have not known the depths of Satan, as they say, I will put on you no other burden. </a:t>
            </a:r>
            <a:r>
              <a:rPr lang="en-US" sz="3200" b="1" i="1" baseline="30000" dirty="0"/>
              <a:t> </a:t>
            </a:r>
            <a:r>
              <a:rPr lang="en-US" sz="3200" b="1" i="1" dirty="0"/>
              <a:t>But hold fast what you have till I come. </a:t>
            </a:r>
            <a:r>
              <a:rPr lang="en-US" sz="3200" b="1" i="1" baseline="30000" dirty="0"/>
              <a:t> </a:t>
            </a:r>
            <a:r>
              <a:rPr lang="en-US" sz="3200" b="1" i="1" dirty="0"/>
              <a:t>And he who overcomes, and keeps My works until the end, to him I will give power over the nations</a:t>
            </a:r>
            <a:r>
              <a:rPr lang="en-US" sz="3200" b="1" i="1" dirty="0" smtClean="0"/>
              <a:t>—</a:t>
            </a:r>
            <a:endParaRPr lang="en-US" sz="3200" dirty="0"/>
          </a:p>
        </p:txBody>
      </p:sp>
      <p:sp>
        <p:nvSpPr>
          <p:cNvPr id="5" name="Title 1"/>
          <p:cNvSpPr txBox="1">
            <a:spLocks/>
          </p:cNvSpPr>
          <p:nvPr/>
        </p:nvSpPr>
        <p:spPr>
          <a:xfrm>
            <a:off x="-4916" y="0"/>
            <a:ext cx="8153400" cy="1371600"/>
          </a:xfrm>
          <a:prstGeom prst="rect">
            <a:avLst/>
          </a:prstGeom>
          <a:gradFill>
            <a:gsLst>
              <a:gs pos="0">
                <a:schemeClr val="bg1">
                  <a:tint val="78000"/>
                  <a:satMod val="220000"/>
                </a:schemeClr>
              </a:gs>
              <a:gs pos="100000">
                <a:srgbClr val="A0A0A0"/>
              </a:gs>
            </a:gsLst>
            <a:path path="circle">
              <a:fillToRect l="50000" t="50000" r="50000" b="50000"/>
            </a:path>
          </a:gradFill>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3200" smtClean="0"/>
              <a:t>    </a:t>
            </a:r>
            <a:r>
              <a:rPr lang="en-US" sz="3200" u="sng" smtClean="0"/>
              <a:t>Revelation 2:18-29</a:t>
            </a:r>
            <a:r>
              <a:rPr lang="en-US" sz="3200" smtClean="0"/>
              <a:t> </a:t>
            </a:r>
            <a:endParaRPr lang="en-US" sz="3200" dirty="0"/>
          </a:p>
        </p:txBody>
      </p:sp>
    </p:spTree>
    <p:extLst>
      <p:ext uri="{BB962C8B-B14F-4D97-AF65-F5344CB8AC3E}">
        <p14:creationId xmlns:p14="http://schemas.microsoft.com/office/powerpoint/2010/main" val="2124446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620000" cy="4779336"/>
          </a:xfrm>
        </p:spPr>
        <p:txBody>
          <a:bodyPr>
            <a:normAutofit/>
          </a:bodyPr>
          <a:lstStyle/>
          <a:p>
            <a:pPr marL="0" indent="0">
              <a:buNone/>
            </a:pPr>
            <a:r>
              <a:rPr lang="en-US" sz="3200" b="1" i="1" dirty="0" smtClean="0"/>
              <a:t>‘</a:t>
            </a:r>
            <a:r>
              <a:rPr lang="en-US" sz="3200" b="1" i="1" dirty="0"/>
              <a:t>He shall rule them with a rod of iron; They shall be dashed to pieces like the potter’s vessels’ — as I also have received from My Father; and I will give him the morning star.</a:t>
            </a:r>
            <a:endParaRPr lang="en-US" sz="3200" dirty="0"/>
          </a:p>
          <a:p>
            <a:pPr marL="0" indent="0">
              <a:buNone/>
            </a:pPr>
            <a:r>
              <a:rPr lang="en-US" sz="3200" b="1" i="1" baseline="30000" dirty="0"/>
              <a:t>29 </a:t>
            </a:r>
            <a:r>
              <a:rPr lang="en-US" sz="3200" b="1" i="1" dirty="0"/>
              <a:t>“He who has an ear, let him hear what the Spirit says to the churches.”’</a:t>
            </a:r>
            <a:endParaRPr lang="en-US" sz="3200" dirty="0"/>
          </a:p>
        </p:txBody>
      </p:sp>
      <p:sp>
        <p:nvSpPr>
          <p:cNvPr id="5" name="Title 1"/>
          <p:cNvSpPr>
            <a:spLocks noGrp="1"/>
          </p:cNvSpPr>
          <p:nvPr>
            <p:ph type="title"/>
          </p:nvPr>
        </p:nvSpPr>
        <p:spPr>
          <a:xfrm>
            <a:off x="0" y="0"/>
            <a:ext cx="8153400" cy="13716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t>
            </a:r>
            <a:r>
              <a:rPr lang="en-US" sz="3200" u="sng" dirty="0" smtClean="0"/>
              <a:t>Revelation </a:t>
            </a:r>
            <a:r>
              <a:rPr lang="en-US" sz="3200" u="sng" dirty="0"/>
              <a:t>2:18-29</a:t>
            </a:r>
            <a:r>
              <a:rPr lang="en-US" sz="3200" dirty="0"/>
              <a:t> </a:t>
            </a:r>
          </a:p>
        </p:txBody>
      </p:sp>
    </p:spTree>
    <p:extLst>
      <p:ext uri="{BB962C8B-B14F-4D97-AF65-F5344CB8AC3E}">
        <p14:creationId xmlns:p14="http://schemas.microsoft.com/office/powerpoint/2010/main" val="1223888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 </a:t>
            </a:r>
            <a:r>
              <a:rPr lang="en-US" sz="3200" dirty="0"/>
              <a:t>noticeable digression </a:t>
            </a:r>
          </a:p>
        </p:txBody>
      </p:sp>
      <p:sp>
        <p:nvSpPr>
          <p:cNvPr id="3" name="Content Placeholder 2"/>
          <p:cNvSpPr>
            <a:spLocks noGrp="1"/>
          </p:cNvSpPr>
          <p:nvPr>
            <p:ph sz="half" idx="1"/>
          </p:nvPr>
        </p:nvSpPr>
        <p:spPr>
          <a:xfrm>
            <a:off x="0" y="1143000"/>
            <a:ext cx="4038600" cy="4191000"/>
          </a:xfrm>
          <a:solidFill>
            <a:schemeClr val="accent1">
              <a:lumMod val="20000"/>
              <a:lumOff val="80000"/>
            </a:schemeClr>
          </a:solidFill>
        </p:spPr>
        <p:txBody>
          <a:bodyPr/>
          <a:lstStyle/>
          <a:p>
            <a:r>
              <a:rPr lang="en-US" b="1" dirty="0" smtClean="0"/>
              <a:t>Ephesus</a:t>
            </a:r>
            <a:r>
              <a:rPr lang="en-US" dirty="0" smtClean="0"/>
              <a:t> – hated </a:t>
            </a:r>
            <a:r>
              <a:rPr lang="en-US" dirty="0"/>
              <a:t>the </a:t>
            </a:r>
            <a:r>
              <a:rPr lang="en-US" dirty="0" err="1" smtClean="0"/>
              <a:t>Nicolaitans</a:t>
            </a:r>
            <a:endParaRPr lang="en-US" dirty="0" smtClean="0"/>
          </a:p>
          <a:p>
            <a:r>
              <a:rPr lang="en-US" b="1" dirty="0" smtClean="0"/>
              <a:t>Smyrna</a:t>
            </a:r>
            <a:r>
              <a:rPr lang="en-US" dirty="0" smtClean="0"/>
              <a:t> – suffered</a:t>
            </a:r>
          </a:p>
          <a:p>
            <a:r>
              <a:rPr lang="en-US" b="1" dirty="0" err="1"/>
              <a:t>Pergamos</a:t>
            </a:r>
            <a:r>
              <a:rPr lang="en-US" dirty="0"/>
              <a:t> – some hold the doctrine of Balaam &amp; </a:t>
            </a:r>
            <a:r>
              <a:rPr lang="en-US" dirty="0" err="1" smtClean="0"/>
              <a:t>Nicolaitans</a:t>
            </a:r>
            <a:endParaRPr lang="en-US" dirty="0" smtClean="0"/>
          </a:p>
          <a:p>
            <a:r>
              <a:rPr lang="en-US" b="1" dirty="0"/>
              <a:t>Thyatira</a:t>
            </a:r>
            <a:r>
              <a:rPr lang="en-US" dirty="0"/>
              <a:t> – </a:t>
            </a:r>
            <a:r>
              <a:rPr lang="en-US" dirty="0" smtClean="0"/>
              <a:t>allowed </a:t>
            </a:r>
            <a:r>
              <a:rPr lang="en-US" dirty="0"/>
              <a:t>Jezebel to promote idolatry</a:t>
            </a:r>
            <a:endParaRPr lang="en-US" dirty="0" smtClean="0"/>
          </a:p>
          <a:p>
            <a:endParaRPr lang="en-US" dirty="0"/>
          </a:p>
        </p:txBody>
      </p:sp>
      <p:sp>
        <p:nvSpPr>
          <p:cNvPr id="4" name="Content Placeholder 3"/>
          <p:cNvSpPr>
            <a:spLocks noGrp="1"/>
          </p:cNvSpPr>
          <p:nvPr>
            <p:ph sz="half" idx="2"/>
          </p:nvPr>
        </p:nvSpPr>
        <p:spPr>
          <a:xfrm>
            <a:off x="4038600" y="1143001"/>
            <a:ext cx="4114800" cy="4191000"/>
          </a:xfrm>
          <a:solidFill>
            <a:schemeClr val="accent4">
              <a:lumMod val="20000"/>
              <a:lumOff val="80000"/>
            </a:schemeClr>
          </a:solidFill>
        </p:spPr>
        <p:txBody>
          <a:bodyPr>
            <a:noAutofit/>
          </a:bodyPr>
          <a:lstStyle/>
          <a:p>
            <a:pPr marL="0" indent="0">
              <a:buNone/>
            </a:pPr>
            <a:r>
              <a:rPr lang="en-US" sz="3050" dirty="0" smtClean="0"/>
              <a:t>These </a:t>
            </a:r>
            <a:r>
              <a:rPr lang="en-US" sz="3050" dirty="0"/>
              <a:t>churches get further away from the truth, and the church as a whole got further away from the truth with each time </a:t>
            </a:r>
            <a:r>
              <a:rPr lang="en-US" sz="3050" dirty="0" smtClean="0"/>
              <a:t>period they represent in the Church Age.</a:t>
            </a:r>
            <a:endParaRPr lang="en-US" sz="3050" dirty="0"/>
          </a:p>
        </p:txBody>
      </p:sp>
      <p:sp>
        <p:nvSpPr>
          <p:cNvPr id="6" name="TextBox 5"/>
          <p:cNvSpPr txBox="1"/>
          <p:nvPr/>
        </p:nvSpPr>
        <p:spPr>
          <a:xfrm>
            <a:off x="228600" y="5334000"/>
            <a:ext cx="7924800" cy="1384995"/>
          </a:xfrm>
          <a:prstGeom prst="rect">
            <a:avLst/>
          </a:prstGeom>
          <a:noFill/>
        </p:spPr>
        <p:txBody>
          <a:bodyPr wrap="square" rtlCol="0">
            <a:spAutoFit/>
          </a:bodyPr>
          <a:lstStyle/>
          <a:p>
            <a:r>
              <a:rPr lang="en-US" sz="2800" b="1" dirty="0" smtClean="0">
                <a:solidFill>
                  <a:schemeClr val="bg2">
                    <a:lumMod val="10000"/>
                  </a:schemeClr>
                </a:solidFill>
              </a:rPr>
              <a:t>Note:</a:t>
            </a:r>
            <a:r>
              <a:rPr lang="en-US" sz="2800" dirty="0" smtClean="0">
                <a:solidFill>
                  <a:schemeClr val="bg2">
                    <a:lumMod val="10000"/>
                  </a:schemeClr>
                </a:solidFill>
              </a:rPr>
              <a:t> *Each city had one church</a:t>
            </a:r>
          </a:p>
          <a:p>
            <a:r>
              <a:rPr lang="en-US" sz="2800" dirty="0">
                <a:solidFill>
                  <a:schemeClr val="bg2">
                    <a:lumMod val="10000"/>
                  </a:schemeClr>
                </a:solidFill>
              </a:rPr>
              <a:t> </a:t>
            </a:r>
            <a:r>
              <a:rPr lang="en-US" sz="2800" dirty="0" smtClean="0">
                <a:solidFill>
                  <a:schemeClr val="bg2">
                    <a:lumMod val="10000"/>
                  </a:schemeClr>
                </a:solidFill>
              </a:rPr>
              <a:t>         *no </a:t>
            </a:r>
            <a:r>
              <a:rPr lang="en-US" sz="2800" dirty="0">
                <a:solidFill>
                  <a:schemeClr val="bg2">
                    <a:lumMod val="10000"/>
                  </a:schemeClr>
                </a:solidFill>
              </a:rPr>
              <a:t>church </a:t>
            </a:r>
            <a:r>
              <a:rPr lang="en-US" sz="2800" dirty="0" smtClean="0">
                <a:solidFill>
                  <a:schemeClr val="bg2">
                    <a:lumMod val="10000"/>
                  </a:schemeClr>
                </a:solidFill>
              </a:rPr>
              <a:t>buildings – services </a:t>
            </a:r>
            <a:r>
              <a:rPr lang="en-US" sz="2800" dirty="0">
                <a:solidFill>
                  <a:schemeClr val="bg2">
                    <a:lumMod val="10000"/>
                  </a:schemeClr>
                </a:solidFill>
              </a:rPr>
              <a:t>in </a:t>
            </a:r>
            <a:r>
              <a:rPr lang="en-US" sz="2800" dirty="0" smtClean="0">
                <a:solidFill>
                  <a:schemeClr val="bg2">
                    <a:lumMod val="10000"/>
                  </a:schemeClr>
                </a:solidFill>
              </a:rPr>
              <a:t>homes</a:t>
            </a:r>
          </a:p>
          <a:p>
            <a:r>
              <a:rPr lang="en-US" sz="2800" dirty="0">
                <a:solidFill>
                  <a:schemeClr val="bg2">
                    <a:lumMod val="10000"/>
                  </a:schemeClr>
                </a:solidFill>
              </a:rPr>
              <a:t> </a:t>
            </a:r>
            <a:r>
              <a:rPr lang="en-US" sz="2800" dirty="0" smtClean="0">
                <a:solidFill>
                  <a:schemeClr val="bg2">
                    <a:lumMod val="10000"/>
                  </a:schemeClr>
                </a:solidFill>
              </a:rPr>
              <a:t>         *many congregations – one church </a:t>
            </a:r>
            <a:endParaRPr lang="en-US" sz="2800" dirty="0">
              <a:solidFill>
                <a:schemeClr val="bg2">
                  <a:lumMod val="10000"/>
                </a:schemeClr>
              </a:solidFill>
            </a:endParaRPr>
          </a:p>
        </p:txBody>
      </p:sp>
    </p:spTree>
    <p:extLst>
      <p:ext uri="{BB962C8B-B14F-4D97-AF65-F5344CB8AC3E}">
        <p14:creationId xmlns:p14="http://schemas.microsoft.com/office/powerpoint/2010/main" val="4239584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71464"/>
            <a:ext cx="7315200" cy="1557336"/>
          </a:xfrm>
        </p:spPr>
        <p:txBody>
          <a:bodyPr>
            <a:normAutofit/>
          </a:bodyPr>
          <a:lstStyle/>
          <a:p>
            <a:pPr marL="109728" algn="ctr"/>
            <a:r>
              <a:rPr lang="en-US" dirty="0" smtClean="0">
                <a:solidFill>
                  <a:prstClr val="black"/>
                </a:solidFill>
              </a:rPr>
              <a:t>Review of Church History</a:t>
            </a:r>
            <a:br>
              <a:rPr lang="en-US" dirty="0" smtClean="0">
                <a:solidFill>
                  <a:prstClr val="black"/>
                </a:solidFill>
              </a:rPr>
            </a:br>
            <a:r>
              <a:rPr lang="en-US" dirty="0" smtClean="0">
                <a:solidFill>
                  <a:prstClr val="black"/>
                </a:solidFill>
              </a:rPr>
              <a:t>in 312 – 590 A.D.</a:t>
            </a:r>
            <a:endParaRPr lang="en-US" dirty="0"/>
          </a:p>
        </p:txBody>
      </p:sp>
      <p:sp>
        <p:nvSpPr>
          <p:cNvPr id="3" name="Content Placeholder 2"/>
          <p:cNvSpPr>
            <a:spLocks noGrp="1"/>
          </p:cNvSpPr>
          <p:nvPr>
            <p:ph type="body" idx="1"/>
          </p:nvPr>
        </p:nvSpPr>
        <p:spPr>
          <a:xfrm>
            <a:off x="1828800" y="2438400"/>
            <a:ext cx="5791200" cy="3926889"/>
          </a:xfrm>
        </p:spPr>
        <p:txBody>
          <a:bodyPr>
            <a:noAutofit/>
          </a:bodyPr>
          <a:lstStyle/>
          <a:p>
            <a:pPr marL="109728" indent="0" algn="ctr">
              <a:buNone/>
            </a:pPr>
            <a:endParaRPr lang="en-U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032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6764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conflicting </a:t>
            </a:r>
            <a:r>
              <a:rPr lang="en-US" sz="3200" dirty="0"/>
              <a:t>definitions </a:t>
            </a:r>
            <a:r>
              <a:rPr lang="en-US" sz="3200" dirty="0" smtClean="0"/>
              <a:t>for</a:t>
            </a:r>
            <a:br>
              <a:rPr lang="en-US" sz="3200" dirty="0" smtClean="0"/>
            </a:br>
            <a:r>
              <a:rPr lang="en-US" sz="3200" dirty="0" smtClean="0"/>
              <a:t>    the </a:t>
            </a:r>
            <a:r>
              <a:rPr lang="en-US" sz="3200" dirty="0"/>
              <a:t>word “</a:t>
            </a:r>
            <a:r>
              <a:rPr lang="en-US" sz="3200" dirty="0" err="1" smtClean="0"/>
              <a:t>thyatira</a:t>
            </a:r>
            <a:r>
              <a:rPr lang="en-US" sz="3200" dirty="0" smtClean="0"/>
              <a:t>”</a:t>
            </a:r>
            <a:endParaRPr lang="en-US" sz="3200" dirty="0"/>
          </a:p>
        </p:txBody>
      </p:sp>
      <p:sp>
        <p:nvSpPr>
          <p:cNvPr id="4" name="Content Placeholder 3"/>
          <p:cNvSpPr>
            <a:spLocks noGrp="1"/>
          </p:cNvSpPr>
          <p:nvPr>
            <p:ph sz="half" idx="2"/>
          </p:nvPr>
        </p:nvSpPr>
        <p:spPr>
          <a:xfrm>
            <a:off x="7374" y="1673942"/>
            <a:ext cx="8153400" cy="5181600"/>
          </a:xfrm>
          <a:solidFill>
            <a:schemeClr val="accent4">
              <a:lumMod val="20000"/>
              <a:lumOff val="80000"/>
            </a:schemeClr>
          </a:solidFill>
        </p:spPr>
        <p:txBody>
          <a:bodyPr>
            <a:noAutofit/>
          </a:bodyPr>
          <a:lstStyle/>
          <a:p>
            <a:r>
              <a:rPr lang="en-US" sz="3200" dirty="0"/>
              <a:t>“</a:t>
            </a:r>
            <a:r>
              <a:rPr lang="en-US" sz="3200" b="1" dirty="0"/>
              <a:t>hill graveyard</a:t>
            </a:r>
            <a:r>
              <a:rPr lang="en-US" sz="3200" dirty="0" smtClean="0"/>
              <a:t>” – a dead church</a:t>
            </a:r>
          </a:p>
          <a:p>
            <a:r>
              <a:rPr lang="en-US" sz="3200" dirty="0" smtClean="0"/>
              <a:t>“</a:t>
            </a:r>
            <a:r>
              <a:rPr lang="en-US" sz="3200" b="1" dirty="0"/>
              <a:t>castle of </a:t>
            </a:r>
            <a:r>
              <a:rPr lang="en-US" sz="3200" b="1" dirty="0" err="1" smtClean="0"/>
              <a:t>Thya</a:t>
            </a:r>
            <a:r>
              <a:rPr lang="en-US" sz="3200" dirty="0" smtClean="0"/>
              <a:t>” – edifice of death</a:t>
            </a:r>
          </a:p>
          <a:p>
            <a:pPr marL="236538" indent="-236538"/>
            <a:r>
              <a:rPr lang="en-US" sz="3200" dirty="0" smtClean="0"/>
              <a:t>“</a:t>
            </a:r>
            <a:r>
              <a:rPr lang="en-US" sz="3200" b="1" dirty="0" smtClean="0"/>
              <a:t>daughter</a:t>
            </a:r>
            <a:r>
              <a:rPr lang="en-US" sz="3200" dirty="0" smtClean="0"/>
              <a:t>” – offspring of the previous</a:t>
            </a:r>
          </a:p>
          <a:p>
            <a:pPr marL="0" indent="0">
              <a:buNone/>
            </a:pPr>
            <a:r>
              <a:rPr lang="en-US" sz="3200" dirty="0"/>
              <a:t> </a:t>
            </a:r>
            <a:r>
              <a:rPr lang="en-US" sz="3200" dirty="0" smtClean="0"/>
              <a:t>                     “compromising” church</a:t>
            </a:r>
          </a:p>
          <a:p>
            <a:r>
              <a:rPr lang="en-US" sz="3200" dirty="0" smtClean="0"/>
              <a:t>“</a:t>
            </a:r>
            <a:r>
              <a:rPr lang="en-US" sz="3200" b="1" dirty="0" smtClean="0"/>
              <a:t>continual sacrificing</a:t>
            </a:r>
            <a:r>
              <a:rPr lang="en-US" sz="3200" dirty="0" smtClean="0"/>
              <a:t>” - </a:t>
            </a:r>
            <a:r>
              <a:rPr lang="en-US" sz="3200" dirty="0"/>
              <a:t>the Bible says there is only one sacrifice – once for all! </a:t>
            </a:r>
            <a:r>
              <a:rPr lang="en-US" sz="2400" b="1" dirty="0"/>
              <a:t>(</a:t>
            </a:r>
            <a:r>
              <a:rPr lang="en-US" sz="2400" b="1" u="sng" dirty="0"/>
              <a:t>Hebrews 9:28; 10:14</a:t>
            </a:r>
            <a:r>
              <a:rPr lang="en-US" sz="2400" b="1" dirty="0"/>
              <a:t>)</a:t>
            </a:r>
            <a:r>
              <a:rPr lang="en-US" sz="3200" dirty="0"/>
              <a:t> No longer are we required to make a sacrifice for sin – He is our sacrifice! “It is finished!”</a:t>
            </a:r>
          </a:p>
        </p:txBody>
      </p:sp>
    </p:spTree>
    <p:extLst>
      <p:ext uri="{BB962C8B-B14F-4D97-AF65-F5344CB8AC3E}">
        <p14:creationId xmlns:p14="http://schemas.microsoft.com/office/powerpoint/2010/main" val="2239208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421453" cy="6248400"/>
          </a:xfrm>
        </p:spPr>
        <p:txBody>
          <a:bodyPr>
            <a:normAutofit/>
          </a:bodyPr>
          <a:lstStyle/>
          <a:p>
            <a:pPr marL="0" marR="0" indent="0" algn="ctr">
              <a:lnSpc>
                <a:spcPct val="115000"/>
              </a:lnSpc>
              <a:spcBef>
                <a:spcPts val="0"/>
              </a:spcBef>
              <a:spcAft>
                <a:spcPts val="3000"/>
              </a:spcAft>
              <a:buNone/>
            </a:pPr>
            <a:r>
              <a:rPr lang="en-US" sz="4000" b="1" dirty="0" smtClean="0">
                <a:latin typeface="Calibri"/>
                <a:ea typeface="Calibri"/>
                <a:cs typeface="Times New Roman"/>
              </a:rPr>
              <a:t>Thyatira is </a:t>
            </a:r>
            <a:r>
              <a:rPr lang="en-US" sz="4000" b="1" dirty="0">
                <a:latin typeface="Calibri"/>
                <a:ea typeface="Calibri"/>
                <a:cs typeface="Times New Roman"/>
              </a:rPr>
              <a:t>a mud-built town </a:t>
            </a:r>
            <a:r>
              <a:rPr lang="en-US" sz="4000" b="1" dirty="0" smtClean="0">
                <a:latin typeface="Calibri"/>
                <a:ea typeface="Calibri"/>
                <a:cs typeface="Times New Roman"/>
              </a:rPr>
              <a:t>in Turkey, </a:t>
            </a:r>
            <a:r>
              <a:rPr lang="en-US" sz="4000" b="1" dirty="0">
                <a:latin typeface="Calibri"/>
                <a:ea typeface="Calibri"/>
                <a:cs typeface="Times New Roman"/>
              </a:rPr>
              <a:t>58 miles N.E. of Smyrna</a:t>
            </a:r>
            <a:r>
              <a:rPr lang="en-US" sz="4000" b="1" dirty="0" smtClean="0">
                <a:latin typeface="Calibri"/>
                <a:ea typeface="Calibri"/>
                <a:cs typeface="Times New Roman"/>
              </a:rPr>
              <a:t>. </a:t>
            </a:r>
            <a:endParaRPr lang="en-US" sz="4000" b="1" dirty="0">
              <a:latin typeface="Calibri"/>
              <a:ea typeface="Calibri"/>
              <a:cs typeface="Times New Roman"/>
            </a:endParaRPr>
          </a:p>
        </p:txBody>
      </p:sp>
      <p:grpSp>
        <p:nvGrpSpPr>
          <p:cNvPr id="11" name="Group 10"/>
          <p:cNvGrpSpPr/>
          <p:nvPr/>
        </p:nvGrpSpPr>
        <p:grpSpPr>
          <a:xfrm>
            <a:off x="1723504" y="1905000"/>
            <a:ext cx="6078949" cy="4572000"/>
            <a:chOff x="2895600" y="2057400"/>
            <a:chExt cx="6078949" cy="457200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3625" b="36468"/>
            <a:stretch/>
          </p:blipFill>
          <p:spPr>
            <a:xfrm>
              <a:off x="2895600" y="2057400"/>
              <a:ext cx="6078949" cy="4572000"/>
            </a:xfrm>
            <a:prstGeom prst="rect">
              <a:avLst/>
            </a:prstGeom>
          </p:spPr>
        </p:pic>
        <p:sp>
          <p:nvSpPr>
            <p:cNvPr id="4" name="TextBox 3"/>
            <p:cNvSpPr txBox="1"/>
            <p:nvPr/>
          </p:nvSpPr>
          <p:spPr>
            <a:xfrm>
              <a:off x="4792074" y="6260068"/>
              <a:ext cx="1143000" cy="369332"/>
            </a:xfrm>
            <a:prstGeom prst="rect">
              <a:avLst/>
            </a:prstGeom>
            <a:noFill/>
          </p:spPr>
          <p:txBody>
            <a:bodyPr wrap="square" rtlCol="0">
              <a:spAutoFit/>
            </a:bodyPr>
            <a:lstStyle/>
            <a:p>
              <a:r>
                <a:rPr lang="en-US" b="1" dirty="0" smtClean="0"/>
                <a:t>Ephesus</a:t>
              </a:r>
              <a:endParaRPr lang="en-US" b="1" dirty="0"/>
            </a:p>
          </p:txBody>
        </p:sp>
        <p:sp>
          <p:nvSpPr>
            <p:cNvPr id="5" name="TextBox 4"/>
            <p:cNvSpPr txBox="1"/>
            <p:nvPr/>
          </p:nvSpPr>
          <p:spPr>
            <a:xfrm>
              <a:off x="4572000" y="5043690"/>
              <a:ext cx="1143000" cy="369332"/>
            </a:xfrm>
            <a:prstGeom prst="rect">
              <a:avLst/>
            </a:prstGeom>
            <a:noFill/>
          </p:spPr>
          <p:txBody>
            <a:bodyPr wrap="square" rtlCol="0">
              <a:spAutoFit/>
            </a:bodyPr>
            <a:lstStyle/>
            <a:p>
              <a:r>
                <a:rPr lang="en-US" b="1" dirty="0" smtClean="0"/>
                <a:t>Smyrna</a:t>
              </a:r>
              <a:endParaRPr lang="en-US" b="1" dirty="0"/>
            </a:p>
          </p:txBody>
        </p:sp>
        <p:sp>
          <p:nvSpPr>
            <p:cNvPr id="6" name="TextBox 5"/>
            <p:cNvSpPr txBox="1"/>
            <p:nvPr/>
          </p:nvSpPr>
          <p:spPr>
            <a:xfrm>
              <a:off x="4286538" y="3490961"/>
              <a:ext cx="1332924" cy="369332"/>
            </a:xfrm>
            <a:prstGeom prst="rect">
              <a:avLst/>
            </a:prstGeom>
            <a:noFill/>
          </p:spPr>
          <p:txBody>
            <a:bodyPr wrap="square" rtlCol="0">
              <a:spAutoFit/>
            </a:bodyPr>
            <a:lstStyle/>
            <a:p>
              <a:r>
                <a:rPr lang="en-US" b="1" dirty="0" err="1" smtClean="0"/>
                <a:t>Pergamos</a:t>
              </a:r>
              <a:endParaRPr lang="en-US" b="1" dirty="0"/>
            </a:p>
          </p:txBody>
        </p:sp>
        <p:sp>
          <p:nvSpPr>
            <p:cNvPr id="7" name="TextBox 6"/>
            <p:cNvSpPr txBox="1"/>
            <p:nvPr/>
          </p:nvSpPr>
          <p:spPr>
            <a:xfrm>
              <a:off x="5904935" y="3569732"/>
              <a:ext cx="1143000" cy="369332"/>
            </a:xfrm>
            <a:prstGeom prst="rect">
              <a:avLst/>
            </a:prstGeom>
            <a:noFill/>
          </p:spPr>
          <p:txBody>
            <a:bodyPr wrap="square" rtlCol="0">
              <a:spAutoFit/>
            </a:bodyPr>
            <a:lstStyle/>
            <a:p>
              <a:r>
                <a:rPr lang="en-US" b="1" dirty="0" smtClean="0"/>
                <a:t>Thyatira</a:t>
              </a:r>
              <a:endParaRPr lang="en-US" b="1" dirty="0"/>
            </a:p>
          </p:txBody>
        </p:sp>
        <p:sp>
          <p:nvSpPr>
            <p:cNvPr id="8" name="TextBox 7"/>
            <p:cNvSpPr txBox="1"/>
            <p:nvPr/>
          </p:nvSpPr>
          <p:spPr>
            <a:xfrm>
              <a:off x="6170498" y="4507047"/>
              <a:ext cx="990600" cy="369332"/>
            </a:xfrm>
            <a:prstGeom prst="rect">
              <a:avLst/>
            </a:prstGeom>
            <a:noFill/>
          </p:spPr>
          <p:txBody>
            <a:bodyPr wrap="square" rtlCol="0">
              <a:spAutoFit/>
            </a:bodyPr>
            <a:lstStyle/>
            <a:p>
              <a:r>
                <a:rPr lang="en-US" b="1" dirty="0" smtClean="0"/>
                <a:t>Sardis</a:t>
              </a:r>
              <a:endParaRPr lang="en-US" b="1" dirty="0"/>
            </a:p>
          </p:txBody>
        </p:sp>
        <p:sp>
          <p:nvSpPr>
            <p:cNvPr id="9" name="TextBox 8"/>
            <p:cNvSpPr txBox="1"/>
            <p:nvPr/>
          </p:nvSpPr>
          <p:spPr>
            <a:xfrm>
              <a:off x="7299286" y="5035729"/>
              <a:ext cx="1675263" cy="369332"/>
            </a:xfrm>
            <a:prstGeom prst="rect">
              <a:avLst/>
            </a:prstGeom>
            <a:noFill/>
          </p:spPr>
          <p:txBody>
            <a:bodyPr wrap="square" rtlCol="0">
              <a:spAutoFit/>
            </a:bodyPr>
            <a:lstStyle/>
            <a:p>
              <a:r>
                <a:rPr lang="en-US" b="1" dirty="0" smtClean="0"/>
                <a:t>Philadelphia</a:t>
              </a:r>
              <a:endParaRPr lang="en-US" b="1" dirty="0"/>
            </a:p>
          </p:txBody>
        </p:sp>
        <p:sp>
          <p:nvSpPr>
            <p:cNvPr id="10" name="TextBox 9"/>
            <p:cNvSpPr txBox="1"/>
            <p:nvPr/>
          </p:nvSpPr>
          <p:spPr>
            <a:xfrm>
              <a:off x="7047935" y="6075402"/>
              <a:ext cx="1291419" cy="369332"/>
            </a:xfrm>
            <a:prstGeom prst="rect">
              <a:avLst/>
            </a:prstGeom>
            <a:noFill/>
          </p:spPr>
          <p:txBody>
            <a:bodyPr wrap="square" rtlCol="0">
              <a:spAutoFit/>
            </a:bodyPr>
            <a:lstStyle/>
            <a:p>
              <a:r>
                <a:rPr lang="en-US" b="1" dirty="0" smtClean="0"/>
                <a:t>Laodicea</a:t>
              </a:r>
              <a:endParaRPr lang="en-US" b="1" dirty="0"/>
            </a:p>
          </p:txBody>
        </p:sp>
      </p:grpSp>
      <p:sp>
        <p:nvSpPr>
          <p:cNvPr id="12" name="TextBox 11"/>
          <p:cNvSpPr txBox="1"/>
          <p:nvPr/>
        </p:nvSpPr>
        <p:spPr>
          <a:xfrm>
            <a:off x="4732839" y="3417332"/>
            <a:ext cx="1332924" cy="369332"/>
          </a:xfrm>
          <a:prstGeom prst="rect">
            <a:avLst/>
          </a:prstGeom>
          <a:noFill/>
        </p:spPr>
        <p:txBody>
          <a:bodyPr wrap="square" rtlCol="0">
            <a:spAutoFit/>
          </a:bodyPr>
          <a:lstStyle/>
          <a:p>
            <a:r>
              <a:rPr lang="en-US" b="1" dirty="0" smtClean="0">
                <a:solidFill>
                  <a:srgbClr val="FF0000"/>
                </a:solidFill>
              </a:rPr>
              <a:t>Thyatira</a:t>
            </a:r>
            <a:endParaRPr lang="en-US" b="1" dirty="0">
              <a:solidFill>
                <a:srgbClr val="FF0000"/>
              </a:solidFill>
            </a:endParaRPr>
          </a:p>
        </p:txBody>
      </p:sp>
    </p:spTree>
    <p:extLst>
      <p:ext uri="{BB962C8B-B14F-4D97-AF65-F5344CB8AC3E}">
        <p14:creationId xmlns:p14="http://schemas.microsoft.com/office/powerpoint/2010/main" val="18334482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1500"/>
                            </p:stCondLst>
                            <p:childTnLst>
                              <p:par>
                                <p:cTn id="13" presetID="26" presetClass="emph" presetSubtype="0" repeatCount="10000" fill="hold" grpId="1" nodeType="after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3716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Quick History of Thyatira</a:t>
            </a:r>
            <a:endParaRPr lang="en-US" sz="3200" dirty="0"/>
          </a:p>
        </p:txBody>
      </p:sp>
      <p:sp>
        <p:nvSpPr>
          <p:cNvPr id="4" name="Content Placeholder 3"/>
          <p:cNvSpPr>
            <a:spLocks noGrp="1"/>
          </p:cNvSpPr>
          <p:nvPr>
            <p:ph sz="half" idx="2"/>
          </p:nvPr>
        </p:nvSpPr>
        <p:spPr>
          <a:xfrm>
            <a:off x="7374" y="1371600"/>
            <a:ext cx="8153400" cy="5483942"/>
          </a:xfrm>
          <a:solidFill>
            <a:schemeClr val="bg2"/>
          </a:solidFill>
        </p:spPr>
        <p:txBody>
          <a:bodyPr>
            <a:noAutofit/>
          </a:bodyPr>
          <a:lstStyle/>
          <a:p>
            <a:pPr marL="0" indent="0">
              <a:buNone/>
            </a:pPr>
            <a:endParaRPr lang="en-US" sz="700" dirty="0" smtClean="0"/>
          </a:p>
          <a:p>
            <a:pPr marL="0" indent="0">
              <a:spcAft>
                <a:spcPts val="600"/>
              </a:spcAft>
              <a:buNone/>
            </a:pPr>
            <a:r>
              <a:rPr lang="en-US" sz="3200" dirty="0" smtClean="0"/>
              <a:t>This city </a:t>
            </a:r>
            <a:r>
              <a:rPr lang="en-US" sz="3200" dirty="0"/>
              <a:t>was destroyed &amp; rebuilt over and over again, </a:t>
            </a:r>
            <a:r>
              <a:rPr lang="en-US" sz="3200" dirty="0" smtClean="0"/>
              <a:t>re-established </a:t>
            </a:r>
            <a:r>
              <a:rPr lang="en-US" sz="3200" dirty="0"/>
              <a:t>in 301-281 </a:t>
            </a:r>
            <a:r>
              <a:rPr lang="en-US" sz="3200" dirty="0" smtClean="0"/>
              <a:t>BC.</a:t>
            </a:r>
          </a:p>
          <a:p>
            <a:pPr marL="0" indent="0" algn="r">
              <a:spcAft>
                <a:spcPts val="600"/>
              </a:spcAft>
              <a:buNone/>
            </a:pPr>
            <a:r>
              <a:rPr lang="en-US" sz="3200" dirty="0" smtClean="0"/>
              <a:t>Before </a:t>
            </a:r>
            <a:r>
              <a:rPr lang="en-US" sz="3200" dirty="0"/>
              <a:t>it </a:t>
            </a:r>
            <a:r>
              <a:rPr lang="en-US" sz="3200" dirty="0" smtClean="0"/>
              <a:t>was </a:t>
            </a:r>
            <a:r>
              <a:rPr lang="en-US" sz="3200" dirty="0"/>
              <a:t>Thyatira, it bore the </a:t>
            </a:r>
            <a:r>
              <a:rPr lang="en-US" sz="3200" dirty="0" smtClean="0"/>
              <a:t>names </a:t>
            </a:r>
            <a:r>
              <a:rPr lang="en-US" sz="3200" b="1" dirty="0" err="1"/>
              <a:t>Pelopia</a:t>
            </a:r>
            <a:r>
              <a:rPr lang="en-US" sz="3200" dirty="0"/>
              <a:t> and </a:t>
            </a:r>
            <a:r>
              <a:rPr lang="en-US" sz="3200" b="1" dirty="0" err="1" smtClean="0"/>
              <a:t>Semiramis</a:t>
            </a:r>
            <a:r>
              <a:rPr lang="en-US" sz="3200" dirty="0" smtClean="0"/>
              <a:t>.</a:t>
            </a:r>
          </a:p>
          <a:p>
            <a:pPr marL="0" indent="0">
              <a:spcAft>
                <a:spcPts val="600"/>
              </a:spcAft>
              <a:buNone/>
            </a:pPr>
            <a:r>
              <a:rPr lang="en-US" sz="3200" b="1" dirty="0" err="1" smtClean="0"/>
              <a:t>Pelopia</a:t>
            </a:r>
            <a:r>
              <a:rPr lang="en-US" sz="3200" dirty="0" smtClean="0"/>
              <a:t> </a:t>
            </a:r>
            <a:r>
              <a:rPr lang="en-US" sz="3200" dirty="0"/>
              <a:t>is the name of a </a:t>
            </a:r>
            <a:r>
              <a:rPr lang="en-US" sz="3200" dirty="0" smtClean="0"/>
              <a:t>mythical girl who </a:t>
            </a:r>
            <a:r>
              <a:rPr lang="en-US" sz="3200" dirty="0"/>
              <a:t>was </a:t>
            </a:r>
            <a:r>
              <a:rPr lang="en-US" sz="3200" dirty="0" smtClean="0"/>
              <a:t>raped </a:t>
            </a:r>
            <a:r>
              <a:rPr lang="en-US" sz="3200" dirty="0"/>
              <a:t>by her father and </a:t>
            </a:r>
            <a:r>
              <a:rPr lang="en-US" sz="3200" dirty="0" smtClean="0"/>
              <a:t>committed suicide.</a:t>
            </a:r>
          </a:p>
          <a:p>
            <a:pPr marL="0" indent="0" algn="r">
              <a:buNone/>
            </a:pPr>
            <a:r>
              <a:rPr lang="en-US" sz="3200" b="1" dirty="0" err="1" smtClean="0"/>
              <a:t>Semiramis</a:t>
            </a:r>
            <a:r>
              <a:rPr lang="en-US" sz="3200" b="1" dirty="0" smtClean="0"/>
              <a:t> </a:t>
            </a:r>
            <a:r>
              <a:rPr lang="en-US" sz="3200" dirty="0"/>
              <a:t>is a well-known name </a:t>
            </a:r>
            <a:r>
              <a:rPr lang="en-US" sz="3200" dirty="0" smtClean="0"/>
              <a:t>in</a:t>
            </a:r>
          </a:p>
          <a:p>
            <a:pPr marL="0" indent="0" algn="r">
              <a:buNone/>
            </a:pPr>
            <a:r>
              <a:rPr lang="en-US" sz="3200" dirty="0" smtClean="0"/>
              <a:t>ancient </a:t>
            </a:r>
            <a:r>
              <a:rPr lang="en-US" sz="3200" dirty="0"/>
              <a:t>history.</a:t>
            </a:r>
          </a:p>
        </p:txBody>
      </p:sp>
    </p:spTree>
    <p:extLst>
      <p:ext uri="{BB962C8B-B14F-4D97-AF65-F5344CB8AC3E}">
        <p14:creationId xmlns:p14="http://schemas.microsoft.com/office/powerpoint/2010/main" val="2480518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3716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Quote by Bryce Self</a:t>
            </a:r>
            <a:endParaRPr lang="en-US" sz="3200" dirty="0"/>
          </a:p>
        </p:txBody>
      </p:sp>
      <p:sp>
        <p:nvSpPr>
          <p:cNvPr id="4" name="Content Placeholder 3"/>
          <p:cNvSpPr>
            <a:spLocks noGrp="1"/>
          </p:cNvSpPr>
          <p:nvPr>
            <p:ph sz="half" idx="2"/>
          </p:nvPr>
        </p:nvSpPr>
        <p:spPr>
          <a:xfrm>
            <a:off x="7374" y="1371600"/>
            <a:ext cx="8153400" cy="5483942"/>
          </a:xfrm>
          <a:solidFill>
            <a:schemeClr val="bg2"/>
          </a:solidFill>
        </p:spPr>
        <p:txBody>
          <a:bodyPr>
            <a:noAutofit/>
          </a:bodyPr>
          <a:lstStyle/>
          <a:p>
            <a:pPr marL="0" indent="0">
              <a:buNone/>
            </a:pPr>
            <a:endParaRPr lang="en-US" sz="700" dirty="0" smtClean="0"/>
          </a:p>
          <a:p>
            <a:pPr marL="117475" indent="0">
              <a:buNone/>
            </a:pPr>
            <a:r>
              <a:rPr lang="en-US" sz="3200" dirty="0" smtClean="0"/>
              <a:t>“Any </a:t>
            </a:r>
            <a:r>
              <a:rPr lang="en-US" sz="3200" dirty="0"/>
              <a:t>effort to trace the origins of the myth, legend, and lore of goddess-worship will eventually lead one back to a single historical figure---</a:t>
            </a:r>
            <a:r>
              <a:rPr lang="en-US" sz="3200" b="1" dirty="0" err="1"/>
              <a:t>Semiramis</a:t>
            </a:r>
            <a:r>
              <a:rPr lang="en-US" sz="3200" dirty="0"/>
              <a:t>, wife of Nimrod and queen of Babylon, and this is especially true when considering the goddess/planet Venus</a:t>
            </a:r>
            <a:r>
              <a:rPr lang="en-US" sz="3200" dirty="0" smtClean="0"/>
              <a:t>.”</a:t>
            </a:r>
            <a:endParaRPr lang="en-US" sz="3200" dirty="0"/>
          </a:p>
          <a:p>
            <a:pPr marL="0" indent="0" algn="r">
              <a:buNone/>
            </a:pPr>
            <a:r>
              <a:rPr lang="en-US" dirty="0" smtClean="0"/>
              <a:t>Bryce Self</a:t>
            </a:r>
            <a:endParaRPr lang="en-US" dirty="0"/>
          </a:p>
          <a:p>
            <a:pPr marL="0" indent="0" algn="r">
              <a:buNone/>
            </a:pPr>
            <a:r>
              <a:rPr lang="en-US" dirty="0" err="1" smtClean="0"/>
              <a:t>Semiramis</a:t>
            </a:r>
            <a:r>
              <a:rPr lang="en-US" dirty="0" smtClean="0"/>
              <a:t>, The </a:t>
            </a:r>
            <a:r>
              <a:rPr lang="en-US" dirty="0"/>
              <a:t>Queen of </a:t>
            </a:r>
            <a:r>
              <a:rPr lang="en-US" dirty="0" smtClean="0"/>
              <a:t>Babylon</a:t>
            </a:r>
          </a:p>
          <a:p>
            <a:pPr marL="0" indent="0" algn="r">
              <a:buNone/>
            </a:pPr>
            <a:r>
              <a:rPr lang="en-US" u="sng" dirty="0" smtClean="0"/>
              <a:t>http</a:t>
            </a:r>
            <a:r>
              <a:rPr lang="en-US" u="sng" dirty="0"/>
              <a:t>://</a:t>
            </a:r>
            <a:r>
              <a:rPr lang="en-US" u="sng" dirty="0" smtClean="0"/>
              <a:t>www.ldolphin.org/semir.html</a:t>
            </a:r>
            <a:endParaRPr lang="en-US" dirty="0"/>
          </a:p>
        </p:txBody>
      </p:sp>
    </p:spTree>
    <p:extLst>
      <p:ext uri="{BB962C8B-B14F-4D97-AF65-F5344CB8AC3E}">
        <p14:creationId xmlns:p14="http://schemas.microsoft.com/office/powerpoint/2010/main" val="4288503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3716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Interesting</a:t>
            </a:r>
            <a:r>
              <a:rPr lang="en-US" sz="4400" dirty="0" smtClean="0"/>
              <a:t> </a:t>
            </a:r>
            <a:r>
              <a:rPr lang="en-US" sz="3200" dirty="0" smtClean="0"/>
              <a:t>Observation</a:t>
            </a:r>
            <a:endParaRPr lang="en-US" sz="3200" dirty="0"/>
          </a:p>
        </p:txBody>
      </p:sp>
      <p:sp>
        <p:nvSpPr>
          <p:cNvPr id="4" name="Content Placeholder 3"/>
          <p:cNvSpPr>
            <a:spLocks noGrp="1"/>
          </p:cNvSpPr>
          <p:nvPr>
            <p:ph sz="half" idx="2"/>
          </p:nvPr>
        </p:nvSpPr>
        <p:spPr>
          <a:xfrm>
            <a:off x="7374" y="1371600"/>
            <a:ext cx="8153400" cy="5483942"/>
          </a:xfrm>
          <a:solidFill>
            <a:schemeClr val="bg2"/>
          </a:solidFill>
        </p:spPr>
        <p:txBody>
          <a:bodyPr>
            <a:noAutofit/>
          </a:bodyPr>
          <a:lstStyle/>
          <a:p>
            <a:pPr marL="0" indent="0">
              <a:buNone/>
            </a:pPr>
            <a:endParaRPr lang="en-US" sz="700" dirty="0" smtClean="0"/>
          </a:p>
          <a:p>
            <a:pPr marL="117475" indent="0">
              <a:buNone/>
            </a:pPr>
            <a:r>
              <a:rPr lang="en-US" sz="3600" dirty="0"/>
              <a:t>The religious system that </a:t>
            </a:r>
            <a:r>
              <a:rPr lang="en-US" sz="3600" b="1" dirty="0" err="1"/>
              <a:t>Semiramis</a:t>
            </a:r>
            <a:r>
              <a:rPr lang="en-US" sz="3600" dirty="0"/>
              <a:t> constructed in the ancient world and the very wide-spread worship of her son, </a:t>
            </a:r>
            <a:r>
              <a:rPr lang="en-US" sz="3600" b="1" dirty="0"/>
              <a:t>Tammuz</a:t>
            </a:r>
            <a:r>
              <a:rPr lang="en-US" sz="3600" dirty="0"/>
              <a:t>, was </a:t>
            </a:r>
            <a:r>
              <a:rPr lang="en-US" sz="3600" u="sng" dirty="0"/>
              <a:t>very similar to the Roman Catholic religious system</a:t>
            </a:r>
            <a:r>
              <a:rPr lang="en-US" sz="3600" dirty="0"/>
              <a:t> and resulted in the Tower of Babel and thus, the confounding of languages.</a:t>
            </a:r>
            <a:endParaRPr lang="en-US" sz="3200" dirty="0"/>
          </a:p>
        </p:txBody>
      </p:sp>
    </p:spTree>
    <p:extLst>
      <p:ext uri="{BB962C8B-B14F-4D97-AF65-F5344CB8AC3E}">
        <p14:creationId xmlns:p14="http://schemas.microsoft.com/office/powerpoint/2010/main" val="3639308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1447800"/>
          </a:xfrm>
        </p:spPr>
        <p:txBody>
          <a:bodyPr>
            <a:normAutofit/>
          </a:bodyPr>
          <a:lstStyle/>
          <a:p>
            <a:r>
              <a:rPr lang="en-US" sz="3600" dirty="0" smtClean="0"/>
              <a:t>Industry of Thyatira</a:t>
            </a:r>
            <a:endParaRPr lang="en-US" sz="3600" dirty="0"/>
          </a:p>
        </p:txBody>
      </p:sp>
      <p:sp>
        <p:nvSpPr>
          <p:cNvPr id="3" name="Text Placeholder 2"/>
          <p:cNvSpPr>
            <a:spLocks noGrp="1"/>
          </p:cNvSpPr>
          <p:nvPr>
            <p:ph type="body" sz="half" idx="2"/>
          </p:nvPr>
        </p:nvSpPr>
        <p:spPr>
          <a:xfrm>
            <a:off x="5389098" y="2819400"/>
            <a:ext cx="3429000" cy="2590800"/>
          </a:xfrm>
        </p:spPr>
        <p:txBody>
          <a:bodyPr>
            <a:normAutofit/>
          </a:bodyPr>
          <a:lstStyle/>
          <a:p>
            <a:r>
              <a:rPr lang="en-US" sz="4800" dirty="0">
                <a:effectLst>
                  <a:outerShdw blurRad="38100" dist="63500" dir="8100000" algn="tr" rotWithShape="0">
                    <a:prstClr val="black"/>
                  </a:outerShdw>
                </a:effectLst>
              </a:rPr>
              <a:t>dyes and fabrics</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514" b="12514"/>
          <a:stretch>
            <a:fillRect/>
          </a:stretch>
        </p:blipFill>
        <p:spPr/>
      </p:pic>
    </p:spTree>
    <p:extLst>
      <p:ext uri="{BB962C8B-B14F-4D97-AF65-F5344CB8AC3E}">
        <p14:creationId xmlns:p14="http://schemas.microsoft.com/office/powerpoint/2010/main" val="1117817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581400" cy="1143000"/>
          </a:xfrm>
        </p:spPr>
        <p:txBody>
          <a:bodyPr/>
          <a:lstStyle/>
          <a:p>
            <a:r>
              <a:rPr lang="en-US" dirty="0" smtClean="0"/>
              <a:t>Dyes &amp; fabric</a:t>
            </a:r>
            <a:endParaRPr lang="en-US" dirty="0"/>
          </a:p>
        </p:txBody>
      </p:sp>
      <p:sp>
        <p:nvSpPr>
          <p:cNvPr id="3" name="Text Placeholder 2"/>
          <p:cNvSpPr>
            <a:spLocks noGrp="1"/>
          </p:cNvSpPr>
          <p:nvPr>
            <p:ph type="body" idx="1"/>
          </p:nvPr>
        </p:nvSpPr>
        <p:spPr>
          <a:xfrm>
            <a:off x="152400" y="4953000"/>
            <a:ext cx="3886200" cy="914400"/>
          </a:xfrm>
        </p:spPr>
        <p:txBody>
          <a:bodyPr>
            <a:noAutofit/>
          </a:bodyPr>
          <a:lstStyle/>
          <a:p>
            <a:r>
              <a:rPr lang="en-US" sz="2800" dirty="0" smtClean="0">
                <a:solidFill>
                  <a:schemeClr val="accent1">
                    <a:lumMod val="50000"/>
                  </a:schemeClr>
                </a:solidFill>
              </a:rPr>
              <a:t>Dyeing Yarn in Madder Root</a:t>
            </a:r>
            <a:endParaRPr lang="en-US" sz="2800" dirty="0">
              <a:solidFill>
                <a:schemeClr val="accent1">
                  <a:lumMod val="50000"/>
                </a:schemeClr>
              </a:solidFill>
            </a:endParaRP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0" y="1752600"/>
            <a:ext cx="4165600" cy="3124200"/>
          </a:xfrm>
        </p:spPr>
      </p:pic>
      <p:sp>
        <p:nvSpPr>
          <p:cNvPr id="6" name="Content Placeholder 5"/>
          <p:cNvSpPr>
            <a:spLocks noGrp="1"/>
          </p:cNvSpPr>
          <p:nvPr>
            <p:ph sz="quarter" idx="4"/>
          </p:nvPr>
        </p:nvSpPr>
        <p:spPr>
          <a:xfrm>
            <a:off x="4191000" y="228600"/>
            <a:ext cx="3974592" cy="6477000"/>
          </a:xfrm>
        </p:spPr>
        <p:txBody>
          <a:bodyPr>
            <a:noAutofit/>
          </a:bodyPr>
          <a:lstStyle/>
          <a:p>
            <a:pPr>
              <a:spcAft>
                <a:spcPts val="600"/>
              </a:spcAft>
            </a:pPr>
            <a:r>
              <a:rPr lang="en-US" sz="3000" dirty="0"/>
              <a:t>Lydia, a seller of purple came from </a:t>
            </a:r>
            <a:r>
              <a:rPr lang="en-US" sz="3000" dirty="0" smtClean="0"/>
              <a:t>Thyatira </a:t>
            </a:r>
            <a:r>
              <a:rPr lang="en-US" b="1" dirty="0"/>
              <a:t>(Acts 16:14</a:t>
            </a:r>
            <a:r>
              <a:rPr lang="en-US" b="1" dirty="0" smtClean="0"/>
              <a:t>)</a:t>
            </a:r>
            <a:endParaRPr lang="en-US" sz="3000" b="1" dirty="0" smtClean="0"/>
          </a:p>
          <a:p>
            <a:r>
              <a:rPr lang="en-US" sz="3000" dirty="0" smtClean="0"/>
              <a:t>Thyatirans discovered the </a:t>
            </a:r>
            <a:r>
              <a:rPr lang="en-US" sz="3000" u="sng" dirty="0"/>
              <a:t>madder root</a:t>
            </a:r>
            <a:r>
              <a:rPr lang="en-US" sz="3000" dirty="0"/>
              <a:t>, </a:t>
            </a:r>
            <a:r>
              <a:rPr lang="en-US" sz="3000" dirty="0" smtClean="0"/>
              <a:t>which provided </a:t>
            </a:r>
            <a:r>
              <a:rPr lang="en-US" sz="3000" dirty="0"/>
              <a:t>a more </a:t>
            </a:r>
            <a:r>
              <a:rPr lang="en-US" sz="3000" dirty="0" smtClean="0"/>
              <a:t>permanent, </a:t>
            </a:r>
            <a:r>
              <a:rPr lang="en-US" sz="3000" dirty="0"/>
              <a:t>deeper color of red</a:t>
            </a:r>
            <a:r>
              <a:rPr lang="en-US" sz="3000" dirty="0" smtClean="0"/>
              <a:t>, </a:t>
            </a:r>
            <a:r>
              <a:rPr lang="en-US" sz="3000" dirty="0"/>
              <a:t>called “purple” in that </a:t>
            </a:r>
            <a:r>
              <a:rPr lang="en-US" sz="3000" dirty="0" smtClean="0"/>
              <a:t>day. Today </a:t>
            </a:r>
            <a:r>
              <a:rPr lang="en-US" sz="3000" dirty="0"/>
              <a:t>the color is </a:t>
            </a:r>
            <a:r>
              <a:rPr lang="en-US" sz="3000" dirty="0" smtClean="0"/>
              <a:t>called “Turkish-red” or “scarlet”.</a:t>
            </a:r>
            <a:endParaRPr lang="en-US" sz="3000" dirty="0"/>
          </a:p>
        </p:txBody>
      </p:sp>
    </p:spTree>
    <p:extLst>
      <p:ext uri="{BB962C8B-B14F-4D97-AF65-F5344CB8AC3E}">
        <p14:creationId xmlns:p14="http://schemas.microsoft.com/office/powerpoint/2010/main" val="1687670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324600" cy="899160"/>
          </a:xfrm>
        </p:spPr>
        <p:txBody>
          <a:bodyPr/>
          <a:lstStyle/>
          <a:p>
            <a:r>
              <a:rPr lang="en-US" dirty="0"/>
              <a:t>Ruins of Thyatira</a:t>
            </a:r>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81000" y="1246395"/>
            <a:ext cx="8305800" cy="5611605"/>
          </a:xfrm>
        </p:spPr>
      </p:pic>
      <p:grpSp>
        <p:nvGrpSpPr>
          <p:cNvPr id="9" name="Group 8"/>
          <p:cNvGrpSpPr/>
          <p:nvPr/>
        </p:nvGrpSpPr>
        <p:grpSpPr>
          <a:xfrm>
            <a:off x="311978" y="1219200"/>
            <a:ext cx="8485632" cy="5334000"/>
            <a:chOff x="311978" y="1219200"/>
            <a:chExt cx="8485632" cy="5334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78" y="2057400"/>
              <a:ext cx="8485632" cy="3657600"/>
            </a:xfrm>
            <a:prstGeom prst="rect">
              <a:avLst/>
            </a:prstGeom>
          </p:spPr>
        </p:pic>
        <p:sp>
          <p:nvSpPr>
            <p:cNvPr id="8" name="Rectangle 7"/>
            <p:cNvSpPr/>
            <p:nvPr/>
          </p:nvSpPr>
          <p:spPr>
            <a:xfrm>
              <a:off x="311978" y="1219200"/>
              <a:ext cx="848563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1978" y="5715000"/>
              <a:ext cx="848563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78" y="1219199"/>
            <a:ext cx="8485632" cy="5672461"/>
          </a:xfrm>
          <a:prstGeom prst="rect">
            <a:avLst/>
          </a:prstGeom>
        </p:spPr>
      </p:pic>
    </p:spTree>
    <p:extLst>
      <p:ext uri="{BB962C8B-B14F-4D97-AF65-F5344CB8AC3E}">
        <p14:creationId xmlns:p14="http://schemas.microsoft.com/office/powerpoint/2010/main" val="339659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2000"/>
                            </p:stCondLst>
                            <p:childTnLst>
                              <p:par>
                                <p:cTn id="11" presetID="53" presetClass="entr" presetSubtype="16" fill="hold" nodeType="afterEffect">
                                  <p:stCondLst>
                                    <p:cond delay="5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par>
                          <p:cTn id="16" fill="hold">
                            <p:stCondLst>
                              <p:cond delay="8000"/>
                            </p:stCondLst>
                            <p:childTnLst>
                              <p:par>
                                <p:cTn id="17" presetID="53" presetClass="entr" presetSubtype="16" fill="hold" nodeType="afterEffect">
                                  <p:stCondLst>
                                    <p:cond delay="5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010400" cy="899160"/>
          </a:xfrm>
        </p:spPr>
        <p:txBody>
          <a:bodyPr/>
          <a:lstStyle/>
          <a:p>
            <a:r>
              <a:rPr lang="en-US" dirty="0" err="1" smtClean="0"/>
              <a:t>Ak-Hussin</a:t>
            </a:r>
            <a:r>
              <a:rPr lang="en-US" dirty="0" smtClean="0"/>
              <a:t> (</a:t>
            </a:r>
            <a:r>
              <a:rPr lang="en-US" dirty="0" err="1" smtClean="0"/>
              <a:t>Akhusin</a:t>
            </a:r>
            <a:r>
              <a:rPr lang="en-US" dirty="0" smtClean="0"/>
              <a:t>)</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81000" y="1410953"/>
            <a:ext cx="8305800" cy="5282488"/>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13" y="1204448"/>
            <a:ext cx="8409432" cy="5653552"/>
          </a:xfrm>
          <a:prstGeom prst="rect">
            <a:avLst/>
          </a:prstGeom>
        </p:spPr>
      </p:pic>
      <p:grpSp>
        <p:nvGrpSpPr>
          <p:cNvPr id="13" name="Group 12"/>
          <p:cNvGrpSpPr/>
          <p:nvPr/>
        </p:nvGrpSpPr>
        <p:grpSpPr>
          <a:xfrm>
            <a:off x="533400" y="1524000"/>
            <a:ext cx="7314135" cy="4388974"/>
            <a:chOff x="533400" y="1524000"/>
            <a:chExt cx="7314135" cy="4388974"/>
          </a:xfrm>
        </p:grpSpPr>
        <p:sp>
          <p:nvSpPr>
            <p:cNvPr id="4" name="Rectangle 3"/>
            <p:cNvSpPr/>
            <p:nvPr/>
          </p:nvSpPr>
          <p:spPr>
            <a:xfrm>
              <a:off x="4718152" y="5143533"/>
              <a:ext cx="3129383"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Modern Day</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533400" y="1524000"/>
              <a:ext cx="6766596"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“White Fort on hill </a:t>
              </a:r>
              <a:r>
                <a:rPr lang="en-US" sz="4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Husin</a:t>
              </a: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1771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2000"/>
                            </p:stCondLst>
                            <p:childTnLst>
                              <p:par>
                                <p:cTn id="11" presetID="53" presetClass="entr" presetSubtype="16"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7543800" cy="1447800"/>
          </a:xfrm>
        </p:spPr>
        <p:txBody>
          <a:bodyPr>
            <a:noAutofit/>
          </a:bodyPr>
          <a:lstStyle/>
          <a:p>
            <a:r>
              <a:rPr lang="en-US" sz="3000" i="1" cap="none" dirty="0" smtClean="0">
                <a:ln w="500">
                  <a:noFill/>
                </a:ln>
                <a:solidFill>
                  <a:schemeClr val="accent2">
                    <a:lumMod val="50000"/>
                  </a:schemeClr>
                </a:solidFill>
                <a:latin typeface="Calibri"/>
                <a:ea typeface="Calibri"/>
                <a:cs typeface="Times New Roman"/>
              </a:rPr>
              <a:t>These things says the son of God, who has eyes like a flame of fire, and His feet like fine brass</a:t>
            </a:r>
            <a:r>
              <a:rPr lang="en-US" sz="3000" cap="none" dirty="0" smtClean="0">
                <a:ln w="500">
                  <a:noFill/>
                </a:ln>
                <a:solidFill>
                  <a:schemeClr val="accent2">
                    <a:lumMod val="50000"/>
                  </a:schemeClr>
                </a:solidFill>
                <a:latin typeface="Calibri"/>
                <a:ea typeface="Calibri"/>
                <a:cs typeface="Times New Roman"/>
              </a:rPr>
              <a:t>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04800" y="2209800"/>
            <a:ext cx="7696200" cy="44958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God’s </a:t>
            </a:r>
            <a:r>
              <a:rPr lang="en-US" b="1" dirty="0" smtClean="0">
                <a:solidFill>
                  <a:schemeClr val="accent3">
                    <a:lumMod val="50000"/>
                  </a:schemeClr>
                </a:solidFill>
                <a:latin typeface="Calibri"/>
                <a:ea typeface="Calibri"/>
                <a:cs typeface="Times New Roman"/>
              </a:rPr>
              <a:t>eyes </a:t>
            </a:r>
            <a:r>
              <a:rPr lang="en-US" b="1" dirty="0">
                <a:solidFill>
                  <a:schemeClr val="accent3">
                    <a:lumMod val="50000"/>
                  </a:schemeClr>
                </a:solidFill>
                <a:latin typeface="Calibri"/>
                <a:ea typeface="Calibri"/>
                <a:cs typeface="Times New Roman"/>
              </a:rPr>
              <a:t>see all the sin in the church. </a:t>
            </a:r>
            <a:r>
              <a:rPr lang="en-US" b="1" dirty="0" smtClean="0">
                <a:solidFill>
                  <a:schemeClr val="accent3">
                    <a:lumMod val="50000"/>
                  </a:schemeClr>
                </a:solidFill>
                <a:latin typeface="Calibri"/>
                <a:ea typeface="Calibri"/>
                <a:cs typeface="Times New Roman"/>
              </a:rPr>
              <a:t>Nothing </a:t>
            </a:r>
            <a:r>
              <a:rPr lang="en-US" b="1" dirty="0">
                <a:solidFill>
                  <a:schemeClr val="accent3">
                    <a:lumMod val="50000"/>
                  </a:schemeClr>
                </a:solidFill>
                <a:latin typeface="Calibri"/>
                <a:ea typeface="Calibri"/>
                <a:cs typeface="Times New Roman"/>
              </a:rPr>
              <a:t>escapes His fiery eyes of judgment. His feet </a:t>
            </a:r>
            <a:r>
              <a:rPr lang="en-US" b="1" dirty="0" smtClean="0">
                <a:solidFill>
                  <a:schemeClr val="accent3">
                    <a:lumMod val="50000"/>
                  </a:schemeClr>
                </a:solidFill>
                <a:latin typeface="Calibri"/>
                <a:ea typeface="Calibri"/>
                <a:cs typeface="Times New Roman"/>
              </a:rPr>
              <a:t>are </a:t>
            </a:r>
            <a:r>
              <a:rPr lang="en-US" b="1" dirty="0">
                <a:solidFill>
                  <a:schemeClr val="accent3">
                    <a:lumMod val="50000"/>
                  </a:schemeClr>
                </a:solidFill>
                <a:latin typeface="Calibri"/>
                <a:ea typeface="Calibri"/>
                <a:cs typeface="Times New Roman"/>
              </a:rPr>
              <a:t>swift to judge what He finds. The fact that </a:t>
            </a:r>
            <a:r>
              <a:rPr lang="en-US" b="1" dirty="0" smtClean="0">
                <a:solidFill>
                  <a:schemeClr val="accent3">
                    <a:lumMod val="50000"/>
                  </a:schemeClr>
                </a:solidFill>
                <a:latin typeface="Calibri"/>
                <a:ea typeface="Calibri"/>
                <a:cs typeface="Times New Roman"/>
              </a:rPr>
              <a:t>the </a:t>
            </a:r>
            <a:r>
              <a:rPr lang="en-US" b="1" dirty="0">
                <a:solidFill>
                  <a:schemeClr val="accent3">
                    <a:lumMod val="50000"/>
                  </a:schemeClr>
                </a:solidFill>
                <a:latin typeface="Calibri"/>
                <a:ea typeface="Calibri"/>
                <a:cs typeface="Times New Roman"/>
              </a:rPr>
              <a:t>Lord began His letter to </a:t>
            </a:r>
            <a:r>
              <a:rPr lang="en-US" b="1" dirty="0" smtClean="0">
                <a:solidFill>
                  <a:schemeClr val="accent3">
                    <a:lumMod val="50000"/>
                  </a:schemeClr>
                </a:solidFill>
                <a:latin typeface="Calibri"/>
                <a:ea typeface="Calibri"/>
                <a:cs typeface="Times New Roman"/>
              </a:rPr>
              <a:t>Thyatira </a:t>
            </a:r>
            <a:r>
              <a:rPr lang="en-US" b="1" dirty="0">
                <a:solidFill>
                  <a:schemeClr val="accent3">
                    <a:lumMod val="50000"/>
                  </a:schemeClr>
                </a:solidFill>
                <a:latin typeface="Calibri"/>
                <a:ea typeface="Calibri"/>
                <a:cs typeface="Times New Roman"/>
              </a:rPr>
              <a:t>this </a:t>
            </a:r>
            <a:r>
              <a:rPr lang="en-US" b="1" dirty="0" smtClean="0">
                <a:solidFill>
                  <a:schemeClr val="accent3">
                    <a:lumMod val="50000"/>
                  </a:schemeClr>
                </a:solidFill>
                <a:latin typeface="Calibri"/>
                <a:ea typeface="Calibri"/>
                <a:cs typeface="Times New Roman"/>
              </a:rPr>
              <a:t>way </a:t>
            </a:r>
            <a:r>
              <a:rPr lang="en-US" b="1" dirty="0">
                <a:solidFill>
                  <a:schemeClr val="accent3">
                    <a:lumMod val="50000"/>
                  </a:schemeClr>
                </a:solidFill>
                <a:latin typeface="Calibri"/>
                <a:ea typeface="Calibri"/>
                <a:cs typeface="Times New Roman"/>
              </a:rPr>
              <a:t>shows </a:t>
            </a:r>
            <a:endParaRPr lang="en-US" b="1" dirty="0" smtClean="0">
              <a:solidFill>
                <a:schemeClr val="accent3">
                  <a:lumMod val="50000"/>
                </a:schemeClr>
              </a:solidFill>
              <a:latin typeface="Calibri"/>
              <a:ea typeface="Calibri"/>
              <a:cs typeface="Times New Roman"/>
            </a:endParaRPr>
          </a:p>
          <a:p>
            <a:pPr marL="0" indent="0">
              <a:lnSpc>
                <a:spcPct val="110000"/>
              </a:lnSpc>
              <a:buNone/>
            </a:pPr>
            <a:r>
              <a:rPr lang="en-US" b="1" dirty="0" smtClean="0">
                <a:solidFill>
                  <a:schemeClr val="accent3">
                    <a:lumMod val="50000"/>
                  </a:schemeClr>
                </a:solidFill>
                <a:latin typeface="Calibri"/>
                <a:ea typeface="Calibri"/>
                <a:cs typeface="Times New Roman"/>
              </a:rPr>
              <a:t>He </a:t>
            </a:r>
            <a:r>
              <a:rPr lang="en-US" b="1" dirty="0">
                <a:solidFill>
                  <a:schemeClr val="accent3">
                    <a:lumMod val="50000"/>
                  </a:schemeClr>
                </a:solidFill>
                <a:latin typeface="Calibri"/>
                <a:ea typeface="Calibri"/>
                <a:cs typeface="Times New Roman"/>
              </a:rPr>
              <a:t>is not happy with this church. </a:t>
            </a:r>
            <a:endParaRPr lang="en-US" b="1" dirty="0" smtClean="0">
              <a:solidFill>
                <a:schemeClr val="accent3">
                  <a:lumMod val="50000"/>
                </a:schemeClr>
              </a:solidFill>
              <a:latin typeface="Calibri"/>
              <a:ea typeface="Calibri"/>
              <a:cs typeface="Times New Roman"/>
            </a:endParaRPr>
          </a:p>
        </p:txBody>
      </p:sp>
    </p:spTree>
    <p:extLst>
      <p:ext uri="{BB962C8B-B14F-4D97-AF65-F5344CB8AC3E}">
        <p14:creationId xmlns:p14="http://schemas.microsoft.com/office/powerpoint/2010/main" val="386930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3000" fill="hold" nodeType="afterEffect">
                                  <p:stCondLst>
                                    <p:cond delay="20000"/>
                                  </p:stCondLst>
                                  <p:iterate type="lt">
                                    <p:tmPct val="10000"/>
                                  </p:iterate>
                                  <p:childTnLst>
                                    <p:animMotion origin="layout" path="M 5.55112E-17 -3.7037E-6 L 0.00226 -0.04676 " pathEditMode="relative" rAng="0" ptsTypes="AA">
                                      <p:cBhvr>
                                        <p:cTn id="6" dur="250" accel="50000" decel="50000" autoRev="1" fill="hold">
                                          <p:stCondLst>
                                            <p:cond delay="0"/>
                                          </p:stCondLst>
                                        </p:cTn>
                                        <p:tgtEl>
                                          <p:spTgt spid="6">
                                            <p:txEl>
                                              <p:pRg st="1" end="1"/>
                                            </p:txEl>
                                          </p:spTgt>
                                        </p:tgtEl>
                                        <p:attrNameLst>
                                          <p:attrName>ppt_x</p:attrName>
                                          <p:attrName>ppt_y</p:attrName>
                                        </p:attrNameLst>
                                      </p:cBhvr>
                                      <p:rCtr x="104" y="-2338"/>
                                    </p:animMotion>
                                    <p:animRot by="1500000">
                                      <p:cBhvr>
                                        <p:cTn id="7" dur="125" fill="hold">
                                          <p:stCondLst>
                                            <p:cond delay="0"/>
                                          </p:stCondLst>
                                        </p:cTn>
                                        <p:tgtEl>
                                          <p:spTgt spid="6">
                                            <p:txEl>
                                              <p:pRg st="1" end="1"/>
                                            </p:txEl>
                                          </p:spTgt>
                                        </p:tgtEl>
                                        <p:attrNameLst>
                                          <p:attrName>r</p:attrName>
                                        </p:attrNameLst>
                                      </p:cBhvr>
                                    </p:animRot>
                                    <p:animRot by="-1500000">
                                      <p:cBhvr>
                                        <p:cTn id="8" dur="125" fill="hold">
                                          <p:stCondLst>
                                            <p:cond delay="125"/>
                                          </p:stCondLst>
                                        </p:cTn>
                                        <p:tgtEl>
                                          <p:spTgt spid="6">
                                            <p:txEl>
                                              <p:pRg st="1" end="1"/>
                                            </p:txEl>
                                          </p:spTgt>
                                        </p:tgtEl>
                                        <p:attrNameLst>
                                          <p:attrName>r</p:attrName>
                                        </p:attrNameLst>
                                      </p:cBhvr>
                                    </p:animRot>
                                    <p:animRot by="-1500000">
                                      <p:cBhvr>
                                        <p:cTn id="9" dur="125" fill="hold">
                                          <p:stCondLst>
                                            <p:cond delay="250"/>
                                          </p:stCondLst>
                                        </p:cTn>
                                        <p:tgtEl>
                                          <p:spTgt spid="6">
                                            <p:txEl>
                                              <p:pRg st="1" end="1"/>
                                            </p:txEl>
                                          </p:spTgt>
                                        </p:tgtEl>
                                        <p:attrNameLst>
                                          <p:attrName>r</p:attrName>
                                        </p:attrNameLst>
                                      </p:cBhvr>
                                    </p:animRot>
                                    <p:animRot by="1500000">
                                      <p:cBhvr>
                                        <p:cTn id="10" dur="125" fill="hold">
                                          <p:stCondLst>
                                            <p:cond delay="375"/>
                                          </p:stCondLst>
                                        </p:cTn>
                                        <p:tgtEl>
                                          <p:spTgt spid="6">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4" presetClass="emph" presetSubtype="0" repeatCount="indefinite" fill="hold" nodeType="clickEffect">
                                  <p:stCondLst>
                                    <p:cond delay="0"/>
                                  </p:stCondLst>
                                  <p:iterate type="lt">
                                    <p:tmPct val="0"/>
                                  </p:iterate>
                                  <p:childTnLst>
                                    <p:animClr clrSpc="hsl" dir="cw">
                                      <p:cBhvr override="childStyle">
                                        <p:cTn id="14" dur="500" fill="hold"/>
                                        <p:tgtEl>
                                          <p:spTgt spid="6">
                                            <p:txEl>
                                              <p:pRg st="1" end="1"/>
                                            </p:txEl>
                                          </p:spTgt>
                                        </p:tgtEl>
                                        <p:attrNameLst>
                                          <p:attrName>style.color</p:attrName>
                                        </p:attrNameLst>
                                      </p:cBhvr>
                                      <p:by>
                                        <p:hsl h="0" s="-12549" l="-25098"/>
                                      </p:by>
                                    </p:animClr>
                                    <p:animClr clrSpc="hsl" dir="cw">
                                      <p:cBhvr>
                                        <p:cTn id="15" dur="500" fill="hold"/>
                                        <p:tgtEl>
                                          <p:spTgt spid="6">
                                            <p:txEl>
                                              <p:pRg st="1" end="1"/>
                                            </p:txEl>
                                          </p:spTgt>
                                        </p:tgtEl>
                                        <p:attrNameLst>
                                          <p:attrName>fillcolor</p:attrName>
                                        </p:attrNameLst>
                                      </p:cBhvr>
                                      <p:by>
                                        <p:hsl h="0" s="-12549" l="-25098"/>
                                      </p:by>
                                    </p:animClr>
                                    <p:animClr clrSpc="hsl" dir="cw">
                                      <p:cBhvr>
                                        <p:cTn id="16" dur="500" fill="hold"/>
                                        <p:tgtEl>
                                          <p:spTgt spid="6">
                                            <p:txEl>
                                              <p:pRg st="1" end="1"/>
                                            </p:txEl>
                                          </p:spTgt>
                                        </p:tgtEl>
                                        <p:attrNameLst>
                                          <p:attrName>stroke.color</p:attrName>
                                        </p:attrNameLst>
                                      </p:cBhvr>
                                      <p:by>
                                        <p:hsl h="0" s="-12549" l="-25098"/>
                                      </p:by>
                                    </p:animClr>
                                    <p:set>
                                      <p:cBhvr>
                                        <p:cTn id="17"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71464"/>
            <a:ext cx="7315200" cy="1557336"/>
          </a:xfrm>
        </p:spPr>
        <p:txBody>
          <a:bodyPr>
            <a:normAutofit/>
          </a:bodyPr>
          <a:lstStyle/>
          <a:p>
            <a:pPr marL="109728" algn="ctr"/>
            <a:r>
              <a:rPr lang="en-US" dirty="0" err="1">
                <a:solidFill>
                  <a:prstClr val="black"/>
                </a:solidFill>
              </a:rPr>
              <a:t>Pergamos</a:t>
            </a:r>
            <a:r>
              <a:rPr lang="en-US" sz="3200" dirty="0">
                <a:solidFill>
                  <a:prstClr val="black"/>
                </a:solidFill>
              </a:rPr>
              <a:t> </a:t>
            </a:r>
            <a:r>
              <a:rPr lang="en-US" sz="2800" b="0" dirty="0">
                <a:solidFill>
                  <a:prstClr val="black"/>
                </a:solidFill>
              </a:rPr>
              <a:t>(which means married)</a:t>
            </a:r>
            <a:r>
              <a:rPr lang="en-US" sz="3200" dirty="0">
                <a:solidFill>
                  <a:prstClr val="black"/>
                </a:solidFill>
              </a:rPr>
              <a:t/>
            </a:r>
            <a:br>
              <a:rPr lang="en-US" sz="3200" dirty="0">
                <a:solidFill>
                  <a:prstClr val="black"/>
                </a:solidFill>
              </a:rPr>
            </a:br>
            <a:r>
              <a:rPr lang="en-US" dirty="0">
                <a:solidFill>
                  <a:prstClr val="black"/>
                </a:solidFill>
              </a:rPr>
              <a:t>was married to the world</a:t>
            </a:r>
            <a:r>
              <a:rPr lang="en-US" dirty="0" smtClean="0">
                <a:solidFill>
                  <a:prstClr val="black"/>
                </a:solidFill>
              </a:rPr>
              <a:t>.</a:t>
            </a:r>
            <a:endParaRPr lang="en-US" dirty="0"/>
          </a:p>
        </p:txBody>
      </p:sp>
      <p:sp>
        <p:nvSpPr>
          <p:cNvPr id="3" name="Content Placeholder 2"/>
          <p:cNvSpPr>
            <a:spLocks noGrp="1"/>
          </p:cNvSpPr>
          <p:nvPr>
            <p:ph type="body" idx="1"/>
          </p:nvPr>
        </p:nvSpPr>
        <p:spPr>
          <a:xfrm>
            <a:off x="1828800" y="2438400"/>
            <a:ext cx="5791200" cy="3926889"/>
          </a:xfrm>
        </p:spPr>
        <p:txBody>
          <a:bodyPr>
            <a:noAutofit/>
          </a:bodyPr>
          <a:lstStyle/>
          <a:p>
            <a:pPr marL="109728" indent="0" algn="ctr">
              <a:buNone/>
            </a:pPr>
            <a:r>
              <a:rPr lang="en-US" sz="4000" b="1" dirty="0" smtClean="0">
                <a:solidFill>
                  <a:schemeClr val="bg1"/>
                </a:solidFill>
              </a:rPr>
              <a:t>During </a:t>
            </a:r>
            <a:r>
              <a:rPr lang="en-US" sz="4000" b="1" dirty="0">
                <a:solidFill>
                  <a:schemeClr val="bg1"/>
                </a:solidFill>
              </a:rPr>
              <a:t>the Church Age it represents (312–500 AD</a:t>
            </a:r>
            <a:r>
              <a:rPr lang="en-US" sz="4000" b="1" dirty="0" smtClean="0">
                <a:solidFill>
                  <a:schemeClr val="bg1"/>
                </a:solidFill>
              </a:rPr>
              <a:t>),</a:t>
            </a:r>
          </a:p>
          <a:p>
            <a:pPr marL="109728" indent="0" algn="ctr">
              <a:buNone/>
            </a:pPr>
            <a:r>
              <a:rPr lang="en-US" sz="4000" b="1" dirty="0" smtClean="0">
                <a:solidFill>
                  <a:schemeClr val="bg1"/>
                </a:solidFill>
              </a:rPr>
              <a:t>the “Church” </a:t>
            </a:r>
            <a:r>
              <a:rPr lang="en-US" sz="4000" b="1" dirty="0">
                <a:solidFill>
                  <a:schemeClr val="bg1"/>
                </a:solidFill>
              </a:rPr>
              <a:t>married into the pagan world system. </a:t>
            </a:r>
            <a:endParaRPr lang="en-US" sz="4000" b="1" dirty="0">
              <a:solidFill>
                <a:schemeClr val="bg1"/>
              </a:solidFill>
              <a:latin typeface="Calibri" panose="020F0502020204030204" pitchFamily="34" charset="0"/>
              <a:cs typeface="Calibri" panose="020F0502020204030204" pitchFamily="34" charset="0"/>
            </a:endParaRPr>
          </a:p>
        </p:txBody>
      </p:sp>
      <p:sp>
        <p:nvSpPr>
          <p:cNvPr id="2" name="TextBox 1"/>
          <p:cNvSpPr txBox="1"/>
          <p:nvPr/>
        </p:nvSpPr>
        <p:spPr>
          <a:xfrm>
            <a:off x="381000" y="1905000"/>
            <a:ext cx="8382000" cy="4647426"/>
          </a:xfrm>
          <a:prstGeom prst="rect">
            <a:avLst/>
          </a:prstGeom>
          <a:solidFill>
            <a:schemeClr val="accent1">
              <a:lumMod val="20000"/>
              <a:lumOff val="80000"/>
            </a:schemeClr>
          </a:solidFill>
        </p:spPr>
        <p:txBody>
          <a:bodyPr wrap="square" rtlCol="0">
            <a:spAutoFit/>
          </a:bodyPr>
          <a:lstStyle/>
          <a:p>
            <a:pPr algn="ctr"/>
            <a:endParaRPr lang="en-US" sz="2800" b="1" dirty="0" smtClean="0"/>
          </a:p>
          <a:p>
            <a:pPr algn="ctr"/>
            <a:r>
              <a:rPr lang="en-US" sz="4000" b="1" dirty="0">
                <a:solidFill>
                  <a:srgbClr val="4AC618"/>
                </a:solidFill>
                <a:effectLst>
                  <a:outerShdw blurRad="38100" dist="50800" dir="8100000" algn="tr" rotWithShape="0">
                    <a:prstClr val="black"/>
                  </a:outerShdw>
                </a:effectLst>
              </a:rPr>
              <a:t>The </a:t>
            </a:r>
            <a:r>
              <a:rPr lang="en-US" sz="4000" b="1" dirty="0" smtClean="0">
                <a:solidFill>
                  <a:srgbClr val="4AC618"/>
                </a:solidFill>
                <a:effectLst>
                  <a:outerShdw blurRad="38100" dist="50800" dir="8100000" algn="tr" rotWithShape="0">
                    <a:prstClr val="black"/>
                  </a:outerShdw>
                </a:effectLst>
              </a:rPr>
              <a:t>“Church” </a:t>
            </a:r>
            <a:r>
              <a:rPr lang="en-US" sz="3200" dirty="0" smtClean="0">
                <a:solidFill>
                  <a:srgbClr val="4AC618"/>
                </a:solidFill>
                <a:effectLst>
                  <a:outerShdw blurRad="38100" dist="50800" dir="8100000" algn="tr" rotWithShape="0">
                    <a:prstClr val="black"/>
                  </a:outerShdw>
                </a:effectLst>
              </a:rPr>
              <a:t>(led by Roman officials)</a:t>
            </a:r>
            <a:r>
              <a:rPr lang="en-US" sz="4000" b="1" dirty="0" smtClean="0">
                <a:solidFill>
                  <a:srgbClr val="4AC618"/>
                </a:solidFill>
                <a:effectLst>
                  <a:outerShdw blurRad="38100" dist="50800" dir="8100000" algn="tr" rotWithShape="0">
                    <a:prstClr val="black"/>
                  </a:outerShdw>
                </a:effectLst>
              </a:rPr>
              <a:t> </a:t>
            </a:r>
            <a:r>
              <a:rPr lang="en-US" sz="4000" b="1" dirty="0">
                <a:solidFill>
                  <a:srgbClr val="4AC618"/>
                </a:solidFill>
                <a:effectLst>
                  <a:outerShdw blurRad="38100" dist="50800" dir="8100000" algn="tr" rotWithShape="0">
                    <a:prstClr val="black"/>
                  </a:outerShdw>
                </a:effectLst>
              </a:rPr>
              <a:t>marketed the gospel by allowing people to keep their pagan practices and simply </a:t>
            </a:r>
            <a:r>
              <a:rPr lang="en-US" sz="4000" b="1" dirty="0" smtClean="0">
                <a:solidFill>
                  <a:srgbClr val="4AC618"/>
                </a:solidFill>
                <a:effectLst>
                  <a:outerShdw blurRad="38100" dist="50800" dir="8100000" algn="tr" rotWithShape="0">
                    <a:prstClr val="black"/>
                  </a:outerShdw>
                </a:effectLst>
              </a:rPr>
              <a:t>rename idols </a:t>
            </a:r>
            <a:r>
              <a:rPr lang="en-US" sz="4000" b="1" dirty="0">
                <a:solidFill>
                  <a:srgbClr val="4AC618"/>
                </a:solidFill>
                <a:effectLst>
                  <a:outerShdw blurRad="38100" dist="50800" dir="8100000" algn="tr" rotWithShape="0">
                    <a:prstClr val="black"/>
                  </a:outerShdw>
                </a:effectLst>
              </a:rPr>
              <a:t>&amp; celebrations “</a:t>
            </a:r>
            <a:r>
              <a:rPr lang="en-US" sz="4000" b="1" dirty="0" smtClean="0">
                <a:solidFill>
                  <a:srgbClr val="4AC618"/>
                </a:solidFill>
                <a:effectLst>
                  <a:outerShdw blurRad="38100" dist="50800" dir="8100000" algn="tr" rotWithShape="0">
                    <a:prstClr val="black"/>
                  </a:outerShdw>
                </a:effectLst>
              </a:rPr>
              <a:t>converting” them into </a:t>
            </a:r>
            <a:r>
              <a:rPr lang="en-US" sz="4000" b="1" dirty="0">
                <a:solidFill>
                  <a:srgbClr val="4AC618"/>
                </a:solidFill>
                <a:effectLst>
                  <a:outerShdw blurRad="38100" dist="50800" dir="8100000" algn="tr" rotWithShape="0">
                    <a:prstClr val="black"/>
                  </a:outerShdw>
                </a:effectLst>
              </a:rPr>
              <a:t>“</a:t>
            </a:r>
            <a:r>
              <a:rPr lang="en-US" sz="4000" b="1" dirty="0" smtClean="0">
                <a:solidFill>
                  <a:srgbClr val="4AC618"/>
                </a:solidFill>
                <a:effectLst>
                  <a:outerShdw blurRad="38100" dist="50800" dir="8100000" algn="tr" rotWithShape="0">
                    <a:prstClr val="black"/>
                  </a:outerShdw>
                </a:effectLst>
              </a:rPr>
              <a:t>Christian” ones</a:t>
            </a:r>
            <a:r>
              <a:rPr lang="en-US" sz="4000" b="1" dirty="0">
                <a:solidFill>
                  <a:srgbClr val="4AC618"/>
                </a:solidFill>
                <a:effectLst>
                  <a:outerShdw blurRad="38100" dist="50800" dir="8100000" algn="tr" rotWithShape="0">
                    <a:prstClr val="black"/>
                  </a:outerShdw>
                </a:effectLst>
              </a:rPr>
              <a:t>.</a:t>
            </a:r>
          </a:p>
          <a:p>
            <a:pPr algn="ctr"/>
            <a:endParaRPr lang="en-US" sz="2800" b="1" dirty="0">
              <a:solidFill>
                <a:srgbClr val="6DE83C"/>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663402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7696200" cy="1447800"/>
          </a:xfrm>
        </p:spPr>
        <p:txBody>
          <a:bodyPr>
            <a:noAutofit/>
          </a:bodyPr>
          <a:lstStyle/>
          <a:p>
            <a:r>
              <a:rPr lang="en-US" sz="3000" i="1" cap="none" dirty="0" smtClean="0">
                <a:ln w="500">
                  <a:noFill/>
                </a:ln>
                <a:solidFill>
                  <a:schemeClr val="accent2">
                    <a:lumMod val="50000"/>
                  </a:schemeClr>
                </a:solidFill>
                <a:latin typeface="Calibri"/>
                <a:ea typeface="Calibri"/>
                <a:cs typeface="Times New Roman"/>
              </a:rPr>
              <a:t>These things says the son of God, who has eyes like a flame of fire, and His feet like fine brass</a:t>
            </a:r>
            <a:r>
              <a:rPr lang="en-US" sz="3000" cap="none" dirty="0" smtClean="0">
                <a:ln w="500">
                  <a:noFill/>
                </a:ln>
                <a:solidFill>
                  <a:schemeClr val="accent2">
                    <a:lumMod val="50000"/>
                  </a:schemeClr>
                </a:solidFill>
                <a:latin typeface="Calibri"/>
                <a:ea typeface="Calibri"/>
                <a:cs typeface="Times New Roman"/>
              </a:rPr>
              <a:t>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04800" y="2286000"/>
            <a:ext cx="7772400" cy="4419600"/>
          </a:xfrm>
        </p:spPr>
        <p:txBody>
          <a:bodyPr>
            <a:noAutofit/>
          </a:bodyPr>
          <a:lstStyle/>
          <a:p>
            <a:pPr marL="0" indent="0">
              <a:lnSpc>
                <a:spcPct val="110000"/>
              </a:lnSpc>
              <a:buNone/>
            </a:pPr>
            <a:r>
              <a:rPr lang="en-US" b="1" dirty="0" smtClean="0">
                <a:solidFill>
                  <a:schemeClr val="accent3">
                    <a:lumMod val="50000"/>
                  </a:schemeClr>
                </a:solidFill>
                <a:latin typeface="Calibri"/>
                <a:ea typeface="Calibri"/>
                <a:cs typeface="Times New Roman"/>
              </a:rPr>
              <a:t>He </a:t>
            </a:r>
            <a:r>
              <a:rPr lang="en-US" b="1" dirty="0">
                <a:solidFill>
                  <a:schemeClr val="accent3">
                    <a:lumMod val="50000"/>
                  </a:schemeClr>
                </a:solidFill>
                <a:latin typeface="Calibri"/>
                <a:ea typeface="Calibri"/>
                <a:cs typeface="Times New Roman"/>
              </a:rPr>
              <a:t>is not happy with this church. </a:t>
            </a:r>
            <a:endParaRPr lang="en-US" b="1" dirty="0" smtClean="0">
              <a:solidFill>
                <a:schemeClr val="accent3">
                  <a:lumMod val="50000"/>
                </a:schemeClr>
              </a:solidFill>
              <a:latin typeface="Calibri"/>
              <a:ea typeface="Calibri"/>
              <a:cs typeface="Times New Roman"/>
            </a:endParaRPr>
          </a:p>
          <a:p>
            <a:pPr marL="0" indent="0">
              <a:lnSpc>
                <a:spcPct val="110000"/>
              </a:lnSpc>
              <a:buNone/>
            </a:pPr>
            <a:r>
              <a:rPr lang="en-US" b="1" dirty="0" smtClean="0">
                <a:solidFill>
                  <a:schemeClr val="accent3">
                    <a:lumMod val="50000"/>
                  </a:schemeClr>
                </a:solidFill>
                <a:latin typeface="Calibri"/>
                <a:ea typeface="Calibri"/>
                <a:cs typeface="Times New Roman"/>
              </a:rPr>
              <a:t>He </a:t>
            </a:r>
            <a:r>
              <a:rPr lang="en-US" b="1" dirty="0">
                <a:solidFill>
                  <a:schemeClr val="accent3">
                    <a:lumMod val="50000"/>
                  </a:schemeClr>
                </a:solidFill>
                <a:latin typeface="Calibri"/>
                <a:ea typeface="Calibri"/>
                <a:cs typeface="Times New Roman"/>
              </a:rPr>
              <a:t>doesn’t say from “He who holds the seven stars” or “He who walks in the midst of the </a:t>
            </a:r>
            <a:r>
              <a:rPr lang="en-US" b="1" dirty="0" smtClean="0">
                <a:solidFill>
                  <a:schemeClr val="accent3">
                    <a:lumMod val="50000"/>
                  </a:schemeClr>
                </a:solidFill>
                <a:latin typeface="Calibri"/>
                <a:ea typeface="Calibri"/>
                <a:cs typeface="Times New Roman"/>
              </a:rPr>
              <a:t>churches”</a:t>
            </a:r>
          </a:p>
          <a:p>
            <a:pPr marL="0" indent="0">
              <a:lnSpc>
                <a:spcPct val="110000"/>
              </a:lnSpc>
              <a:buNone/>
            </a:pPr>
            <a:r>
              <a:rPr lang="en-US" b="1" dirty="0" smtClean="0">
                <a:solidFill>
                  <a:schemeClr val="accent3">
                    <a:lumMod val="50000"/>
                  </a:schemeClr>
                </a:solidFill>
                <a:latin typeface="Calibri"/>
                <a:ea typeface="Calibri"/>
                <a:cs typeface="Times New Roman"/>
              </a:rPr>
              <a:t>– He </a:t>
            </a:r>
            <a:r>
              <a:rPr lang="en-US" b="1" dirty="0">
                <a:solidFill>
                  <a:schemeClr val="accent3">
                    <a:lumMod val="50000"/>
                  </a:schemeClr>
                </a:solidFill>
                <a:latin typeface="Calibri"/>
                <a:ea typeface="Calibri"/>
                <a:cs typeface="Times New Roman"/>
              </a:rPr>
              <a:t>is up front that He is their Judge.</a:t>
            </a:r>
            <a:endParaRPr lang="en-US" b="1" dirty="0">
              <a:solidFill>
                <a:schemeClr val="accent3">
                  <a:lumMod val="50000"/>
                </a:scheme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66799" y="-152400"/>
            <a:ext cx="6073515" cy="7124699"/>
          </a:xfrm>
          <a:prstGeom prst="rect">
            <a:avLst/>
          </a:prstGeom>
          <a:ln>
            <a:noFill/>
          </a:ln>
          <a:effectLst>
            <a:softEdge rad="112500"/>
          </a:effectLst>
        </p:spPr>
      </p:pic>
    </p:spTree>
    <p:extLst>
      <p:ext uri="{BB962C8B-B14F-4D97-AF65-F5344CB8AC3E}">
        <p14:creationId xmlns:p14="http://schemas.microsoft.com/office/powerpoint/2010/main" val="26633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indefinite" fill="hold" nodeType="afterEffect">
                                  <p:stCondLst>
                                    <p:cond delay="0"/>
                                  </p:stCondLst>
                                  <p:childTnLst>
                                    <p:animClr clrSpc="hsl" dir="cw">
                                      <p:cBhvr override="childStyle">
                                        <p:cTn id="6" dur="500" fill="hold"/>
                                        <p:tgtEl>
                                          <p:spTgt spid="6">
                                            <p:txEl>
                                              <p:pRg st="0" end="0"/>
                                            </p:txEl>
                                          </p:spTgt>
                                        </p:tgtEl>
                                        <p:attrNameLst>
                                          <p:attrName>style.color</p:attrName>
                                        </p:attrNameLst>
                                      </p:cBhvr>
                                      <p:by>
                                        <p:hsl h="0" s="-12549" l="-25098"/>
                                      </p:by>
                                    </p:animClr>
                                    <p:animClr clrSpc="hsl" dir="cw">
                                      <p:cBhvr>
                                        <p:cTn id="7" dur="500" fill="hold"/>
                                        <p:tgtEl>
                                          <p:spTgt spid="6">
                                            <p:txEl>
                                              <p:pRg st="0" end="0"/>
                                            </p:txEl>
                                          </p:spTgt>
                                        </p:tgtEl>
                                        <p:attrNameLst>
                                          <p:attrName>fillcolor</p:attrName>
                                        </p:attrNameLst>
                                      </p:cBhvr>
                                      <p:by>
                                        <p:hsl h="0" s="-12549" l="-25098"/>
                                      </p:by>
                                    </p:animClr>
                                    <p:animClr clrSpc="hsl" dir="cw">
                                      <p:cBhvr>
                                        <p:cTn id="8" dur="500" fill="hold"/>
                                        <p:tgtEl>
                                          <p:spTgt spid="6">
                                            <p:txEl>
                                              <p:pRg st="0" end="0"/>
                                            </p:txEl>
                                          </p:spTgt>
                                        </p:tgtEl>
                                        <p:attrNameLst>
                                          <p:attrName>stroke.color</p:attrName>
                                        </p:attrNameLst>
                                      </p:cBhvr>
                                      <p:by>
                                        <p:hsl h="0" s="-12549" l="-25098"/>
                                      </p:by>
                                    </p:animClr>
                                    <p:set>
                                      <p:cBhvr>
                                        <p:cTn id="9"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1981200"/>
          </a:xfrm>
        </p:spPr>
        <p:txBody>
          <a:bodyPr>
            <a:noAutofit/>
          </a:bodyPr>
          <a:lstStyle/>
          <a:p>
            <a:r>
              <a:rPr lang="en-US" sz="3000" i="1" cap="none" dirty="0">
                <a:ln w="500">
                  <a:noFill/>
                </a:ln>
                <a:solidFill>
                  <a:schemeClr val="accent2">
                    <a:lumMod val="50000"/>
                  </a:schemeClr>
                </a:solidFill>
                <a:latin typeface="Calibri"/>
                <a:ea typeface="Calibri"/>
                <a:cs typeface="Times New Roman"/>
              </a:rPr>
              <a:t>I know your works, and charity, and service, and faith, and your patience, and your works; and the last to be more than the first.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2514600"/>
            <a:ext cx="7696200" cy="35052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Works mentioned twice, the latter works are greater than the former works. </a:t>
            </a:r>
            <a:endParaRPr lang="en-US" b="1" dirty="0" smtClean="0">
              <a:solidFill>
                <a:schemeClr val="accent3">
                  <a:lumMod val="50000"/>
                </a:schemeClr>
              </a:solidFill>
              <a:latin typeface="Calibri"/>
              <a:ea typeface="Calibri"/>
              <a:cs typeface="Times New Roman"/>
            </a:endParaRPr>
          </a:p>
          <a:p>
            <a:pPr marL="0" indent="0">
              <a:lnSpc>
                <a:spcPct val="110000"/>
              </a:lnSpc>
              <a:buNone/>
            </a:pPr>
            <a:r>
              <a:rPr lang="en-US" b="1" dirty="0" smtClean="0">
                <a:solidFill>
                  <a:schemeClr val="accent3">
                    <a:lumMod val="50000"/>
                  </a:schemeClr>
                </a:solidFill>
                <a:latin typeface="Calibri"/>
                <a:ea typeface="Calibri"/>
                <a:cs typeface="Times New Roman"/>
              </a:rPr>
              <a:t>Obviously</a:t>
            </a:r>
            <a:r>
              <a:rPr lang="en-US" b="1" dirty="0">
                <a:solidFill>
                  <a:schemeClr val="accent3">
                    <a:lumMod val="50000"/>
                  </a:schemeClr>
                </a:solidFill>
                <a:latin typeface="Calibri"/>
                <a:ea typeface="Calibri"/>
                <a:cs typeface="Times New Roman"/>
              </a:rPr>
              <a:t>, not all the church in Thyatira were involved with the false-church methodology. </a:t>
            </a:r>
          </a:p>
          <a:p>
            <a:pPr marL="0" indent="0">
              <a:lnSpc>
                <a:spcPct val="110000"/>
              </a:lnSpc>
              <a:buNone/>
            </a:pPr>
            <a:r>
              <a:rPr lang="en-US" b="1" dirty="0" smtClean="0">
                <a:solidFill>
                  <a:schemeClr val="accent3">
                    <a:lumMod val="50000"/>
                  </a:schemeClr>
                </a:solidFill>
                <a:latin typeface="Calibri"/>
                <a:ea typeface="Calibri"/>
                <a:cs typeface="Times New Roman"/>
              </a:rPr>
              <a:t>Some </a:t>
            </a:r>
            <a:r>
              <a:rPr lang="en-US" b="1" dirty="0">
                <a:solidFill>
                  <a:schemeClr val="accent3">
                    <a:lumMod val="50000"/>
                  </a:schemeClr>
                </a:solidFill>
                <a:latin typeface="Calibri"/>
                <a:ea typeface="Calibri"/>
                <a:cs typeface="Times New Roman"/>
              </a:rPr>
              <a:t>remained pure. </a:t>
            </a:r>
            <a:endParaRPr lang="en-US" b="1" dirty="0">
              <a:solidFill>
                <a:schemeClr val="accent3">
                  <a:lumMod val="50000"/>
                </a:schemeClr>
              </a:solidFill>
            </a:endParaRPr>
          </a:p>
        </p:txBody>
      </p:sp>
    </p:spTree>
    <p:extLst>
      <p:ext uri="{BB962C8B-B14F-4D97-AF65-F5344CB8AC3E}">
        <p14:creationId xmlns:p14="http://schemas.microsoft.com/office/powerpoint/2010/main" val="3517577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1981200"/>
          </a:xfrm>
        </p:spPr>
        <p:txBody>
          <a:bodyPr>
            <a:noAutofit/>
          </a:bodyPr>
          <a:lstStyle/>
          <a:p>
            <a:r>
              <a:rPr lang="en-US" sz="3000" i="1" cap="none" dirty="0">
                <a:ln w="500">
                  <a:noFill/>
                </a:ln>
                <a:solidFill>
                  <a:schemeClr val="accent2">
                    <a:lumMod val="50000"/>
                  </a:schemeClr>
                </a:solidFill>
                <a:latin typeface="Calibri"/>
                <a:ea typeface="Calibri"/>
                <a:cs typeface="Times New Roman"/>
              </a:rPr>
              <a:t>I know your works, and charity, and service, and faith, and your patience, and your works; and the last to be more than the first.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2514600"/>
            <a:ext cx="7696200" cy="40386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They had love for each other and for the Lord, they served the Lord, expressed their faith, and had patience. </a:t>
            </a:r>
            <a:endParaRPr lang="en-US" b="1" dirty="0" smtClean="0">
              <a:solidFill>
                <a:schemeClr val="accent3">
                  <a:lumMod val="50000"/>
                </a:schemeClr>
              </a:solidFill>
              <a:latin typeface="Calibri"/>
              <a:ea typeface="Calibri"/>
              <a:cs typeface="Times New Roman"/>
            </a:endParaRPr>
          </a:p>
          <a:p>
            <a:pPr marL="0" indent="0">
              <a:lnSpc>
                <a:spcPct val="110000"/>
              </a:lnSpc>
              <a:buNone/>
            </a:pPr>
            <a:r>
              <a:rPr lang="en-US" b="1" dirty="0" smtClean="0">
                <a:solidFill>
                  <a:schemeClr val="accent3">
                    <a:lumMod val="50000"/>
                  </a:schemeClr>
                </a:solidFill>
                <a:latin typeface="Calibri"/>
                <a:ea typeface="Calibri"/>
                <a:cs typeface="Times New Roman"/>
              </a:rPr>
              <a:t>In </a:t>
            </a:r>
            <a:r>
              <a:rPr lang="en-US" b="1" dirty="0">
                <a:solidFill>
                  <a:schemeClr val="accent3">
                    <a:lumMod val="50000"/>
                  </a:schemeClr>
                </a:solidFill>
                <a:latin typeface="Calibri"/>
                <a:ea typeface="Calibri"/>
                <a:cs typeface="Times New Roman"/>
              </a:rPr>
              <a:t>fact, looking at this list, they were a pretty good </a:t>
            </a:r>
            <a:r>
              <a:rPr lang="en-US" b="1" dirty="0" smtClean="0">
                <a:solidFill>
                  <a:schemeClr val="accent3">
                    <a:lumMod val="50000"/>
                  </a:schemeClr>
                </a:solidFill>
                <a:latin typeface="Calibri"/>
                <a:ea typeface="Calibri"/>
                <a:cs typeface="Times New Roman"/>
              </a:rPr>
              <a:t>lot!</a:t>
            </a:r>
          </a:p>
          <a:p>
            <a:pPr marL="0" indent="0">
              <a:lnSpc>
                <a:spcPct val="110000"/>
              </a:lnSpc>
              <a:buNone/>
            </a:pPr>
            <a:r>
              <a:rPr lang="en-US" b="1" dirty="0" smtClean="0">
                <a:solidFill>
                  <a:schemeClr val="accent3">
                    <a:lumMod val="50000"/>
                  </a:schemeClr>
                </a:solidFill>
                <a:latin typeface="Calibri"/>
                <a:ea typeface="Calibri"/>
                <a:cs typeface="Times New Roman"/>
              </a:rPr>
              <a:t>But</a:t>
            </a:r>
            <a:r>
              <a:rPr lang="en-US" b="1" dirty="0">
                <a:solidFill>
                  <a:schemeClr val="accent3">
                    <a:lumMod val="50000"/>
                  </a:schemeClr>
                </a:solidFill>
                <a:latin typeface="Calibri"/>
                <a:ea typeface="Calibri"/>
                <a:cs typeface="Times New Roman"/>
              </a:rPr>
              <a:t>… they were allowing the false-church to continue and grow.</a:t>
            </a:r>
            <a:endParaRPr lang="en-US" b="1" dirty="0">
              <a:solidFill>
                <a:schemeClr val="accent3">
                  <a:lumMod val="50000"/>
                </a:schemeClr>
              </a:solidFill>
            </a:endParaRPr>
          </a:p>
        </p:txBody>
      </p:sp>
    </p:spTree>
    <p:extLst>
      <p:ext uri="{BB962C8B-B14F-4D97-AF65-F5344CB8AC3E}">
        <p14:creationId xmlns:p14="http://schemas.microsoft.com/office/powerpoint/2010/main" val="1429316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2057400"/>
          </a:xfrm>
        </p:spPr>
        <p:txBody>
          <a:bodyPr>
            <a:noAutofit/>
          </a:bodyPr>
          <a:lstStyle/>
          <a:p>
            <a:r>
              <a:rPr lang="en-US" sz="3000" i="1" cap="none" dirty="0">
                <a:ln w="500">
                  <a:noFill/>
                </a:ln>
                <a:solidFill>
                  <a:schemeClr val="accent2">
                    <a:lumMod val="50000"/>
                  </a:schemeClr>
                </a:solidFill>
                <a:latin typeface="Calibri"/>
                <a:ea typeface="Calibri"/>
                <a:cs typeface="Times New Roman"/>
              </a:rPr>
              <a:t>…because you allow that woman Jezebel, who calls herself a prophetess, to teach and seduce My servants to commit sexual immorality and eat things sacrificed to idols.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2514600"/>
            <a:ext cx="7620000" cy="40386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Jezebel is not the name of the woman who was the perpetrator in the church at Thyatira. Jezebel is </a:t>
            </a:r>
            <a:r>
              <a:rPr lang="en-US" b="1" dirty="0" smtClean="0">
                <a:solidFill>
                  <a:schemeClr val="accent3">
                    <a:lumMod val="50000"/>
                  </a:schemeClr>
                </a:solidFill>
                <a:latin typeface="Calibri"/>
                <a:ea typeface="Calibri"/>
                <a:cs typeface="Times New Roman"/>
              </a:rPr>
              <a:t>the term </a:t>
            </a:r>
            <a:r>
              <a:rPr lang="en-US" b="1" dirty="0">
                <a:solidFill>
                  <a:schemeClr val="accent3">
                    <a:lumMod val="50000"/>
                  </a:schemeClr>
                </a:solidFill>
                <a:latin typeface="Calibri"/>
                <a:ea typeface="Calibri"/>
                <a:cs typeface="Times New Roman"/>
              </a:rPr>
              <a:t>used so </a:t>
            </a:r>
            <a:r>
              <a:rPr lang="en-US" b="1" dirty="0" smtClean="0">
                <a:solidFill>
                  <a:schemeClr val="accent3">
                    <a:lumMod val="50000"/>
                  </a:schemeClr>
                </a:solidFill>
                <a:latin typeface="Calibri"/>
                <a:ea typeface="Calibri"/>
                <a:cs typeface="Times New Roman"/>
              </a:rPr>
              <a:t>the </a:t>
            </a:r>
            <a:r>
              <a:rPr lang="en-US" b="1" dirty="0">
                <a:solidFill>
                  <a:schemeClr val="accent3">
                    <a:lumMod val="50000"/>
                  </a:schemeClr>
                </a:solidFill>
                <a:latin typeface="Calibri"/>
                <a:ea typeface="Calibri"/>
                <a:cs typeface="Times New Roman"/>
              </a:rPr>
              <a:t>pastor </a:t>
            </a:r>
            <a:r>
              <a:rPr lang="en-US" sz="2800" dirty="0">
                <a:solidFill>
                  <a:schemeClr val="accent3">
                    <a:lumMod val="50000"/>
                  </a:schemeClr>
                </a:solidFill>
                <a:latin typeface="Calibri"/>
                <a:ea typeface="Calibri"/>
                <a:cs typeface="Times New Roman"/>
              </a:rPr>
              <a:t>(angel) </a:t>
            </a:r>
            <a:r>
              <a:rPr lang="en-US" b="1" dirty="0">
                <a:solidFill>
                  <a:schemeClr val="accent3">
                    <a:lumMod val="50000"/>
                  </a:schemeClr>
                </a:solidFill>
                <a:latin typeface="Calibri"/>
                <a:ea typeface="Calibri"/>
                <a:cs typeface="Times New Roman"/>
              </a:rPr>
              <a:t>of the church would recognize where this teaching was coming from, and also makes it much easier for us, 2,000 years later to pin point the offense. </a:t>
            </a:r>
            <a:endParaRPr lang="en-US" b="1" dirty="0">
              <a:solidFill>
                <a:schemeClr val="accent3">
                  <a:lumMod val="50000"/>
                </a:schemeClr>
              </a:solidFill>
            </a:endParaRPr>
          </a:p>
        </p:txBody>
      </p:sp>
    </p:spTree>
    <p:extLst>
      <p:ext uri="{BB962C8B-B14F-4D97-AF65-F5344CB8AC3E}">
        <p14:creationId xmlns:p14="http://schemas.microsoft.com/office/powerpoint/2010/main" val="3939825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2057400"/>
          </a:xfrm>
        </p:spPr>
        <p:txBody>
          <a:bodyPr>
            <a:noAutofit/>
          </a:bodyPr>
          <a:lstStyle/>
          <a:p>
            <a:r>
              <a:rPr lang="en-US" sz="3000" i="1" cap="none" dirty="0">
                <a:ln w="500">
                  <a:noFill/>
                </a:ln>
                <a:solidFill>
                  <a:schemeClr val="accent2">
                    <a:lumMod val="50000"/>
                  </a:schemeClr>
                </a:solidFill>
                <a:latin typeface="Calibri"/>
                <a:ea typeface="Calibri"/>
                <a:cs typeface="Times New Roman"/>
              </a:rPr>
              <a:t>…because you allow that woman Jezebel, who calls herself a prophetess, to teach and seduce My servants to commit sexual immorality and eat things sacrificed to idols.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2514600"/>
            <a:ext cx="7696200" cy="40386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Jezebel was a queen who wanted to unite the Israelite worship of Yahweh with Baal worship. She came from Baal worship and did not wish to abolish her former beliefs. She distributed idols for the Israelites to worship and spread that idolatry throughout Israel. </a:t>
            </a:r>
            <a:endParaRPr lang="en-US" b="1" dirty="0">
              <a:solidFill>
                <a:schemeClr val="accent3">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399"/>
            <a:ext cx="7571326" cy="5685583"/>
          </a:xfrm>
          <a:prstGeom prst="rect">
            <a:avLst/>
          </a:prstGeom>
        </p:spPr>
      </p:pic>
    </p:spTree>
    <p:extLst>
      <p:ext uri="{BB962C8B-B14F-4D97-AF65-F5344CB8AC3E}">
        <p14:creationId xmlns:p14="http://schemas.microsoft.com/office/powerpoint/2010/main" val="5122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2057400"/>
          </a:xfrm>
        </p:spPr>
        <p:txBody>
          <a:bodyPr>
            <a:noAutofit/>
          </a:bodyPr>
          <a:lstStyle/>
          <a:p>
            <a:r>
              <a:rPr lang="en-US" sz="3000" i="1" cap="none" dirty="0">
                <a:ln w="500">
                  <a:noFill/>
                </a:ln>
                <a:solidFill>
                  <a:schemeClr val="accent2">
                    <a:lumMod val="50000"/>
                  </a:schemeClr>
                </a:solidFill>
                <a:latin typeface="Calibri"/>
                <a:ea typeface="Calibri"/>
                <a:cs typeface="Times New Roman"/>
              </a:rPr>
              <a:t>…because you allow that woman Jezebel, who calls herself a prophetess, to teach and seduce My servants to commit sexual immorality and eat things sacrificed to idols.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3505200"/>
            <a:ext cx="7620000" cy="30480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After Elijah challenged the prophets of Baal, making a mockery of them, and the onlookers executed them, Ahab told Jezebel and Jezebel threatened to murder Elijah the next day (1 Kings 19:1-2).</a:t>
            </a:r>
            <a:endParaRPr lang="en-US" b="1" dirty="0">
              <a:solidFill>
                <a:schemeClr val="accent3">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6705600" cy="5029200"/>
          </a:xfrm>
          <a:prstGeom prst="rect">
            <a:avLst/>
          </a:prstGeom>
        </p:spPr>
      </p:pic>
    </p:spTree>
    <p:extLst>
      <p:ext uri="{BB962C8B-B14F-4D97-AF65-F5344CB8AC3E}">
        <p14:creationId xmlns:p14="http://schemas.microsoft.com/office/powerpoint/2010/main" val="14798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228600"/>
            <a:ext cx="7696200" cy="64008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God has always been strict about the purity of worship. The first commandment given to Moses was, “Thou shalt not have any other gods before me.” However, this is the very commandment the church continues to break over and over again. We continue to try to blend different beliefs into our worship of God Almighty. In fact, the modern ecumenical movement says, “doctrine doesn’t matter… we all just need to love one another… we need to express tolerance…”</a:t>
            </a:r>
            <a:endParaRPr lang="en-US" b="1" dirty="0">
              <a:solidFill>
                <a:schemeClr val="accent3">
                  <a:lumMod val="50000"/>
                </a:schemeClr>
              </a:solidFill>
            </a:endParaRPr>
          </a:p>
        </p:txBody>
      </p:sp>
      <p:sp>
        <p:nvSpPr>
          <p:cNvPr id="4" name="TextBox 3"/>
          <p:cNvSpPr txBox="1"/>
          <p:nvPr/>
        </p:nvSpPr>
        <p:spPr>
          <a:xfrm>
            <a:off x="304800" y="347008"/>
            <a:ext cx="8218063" cy="2739211"/>
          </a:xfrm>
          <a:prstGeom prst="rect">
            <a:avLst/>
          </a:prstGeom>
          <a:solidFill>
            <a:schemeClr val="tx2">
              <a:lumMod val="75000"/>
            </a:schemeClr>
          </a:solidFill>
        </p:spPr>
        <p:txBody>
          <a:bodyPr wrap="square" rtlCol="0">
            <a:spAutoFit/>
          </a:bodyPr>
          <a:lstStyle/>
          <a:p>
            <a:r>
              <a:rPr lang="en-US" sz="3600" b="1" dirty="0">
                <a:solidFill>
                  <a:schemeClr val="bg1"/>
                </a:solidFill>
              </a:rPr>
              <a:t>“The antichrist will successfully use this method (modern ecumenicalism) to its fullest extent, and the false prophet will lead it</a:t>
            </a:r>
            <a:r>
              <a:rPr lang="en-US" sz="3600" b="1" dirty="0" smtClean="0">
                <a:solidFill>
                  <a:schemeClr val="bg1"/>
                </a:solidFill>
              </a:rPr>
              <a:t>!”</a:t>
            </a:r>
          </a:p>
          <a:p>
            <a:pPr algn="r"/>
            <a:r>
              <a:rPr lang="en-US" sz="2800" dirty="0" smtClean="0">
                <a:solidFill>
                  <a:schemeClr val="bg1"/>
                </a:solidFill>
              </a:rPr>
              <a:t>Notes from the Wilderness</a:t>
            </a:r>
            <a:endParaRPr lang="en-US" sz="2800" dirty="0">
              <a:solidFill>
                <a:schemeClr val="bg1"/>
              </a:solidFill>
            </a:endParaRPr>
          </a:p>
        </p:txBody>
      </p:sp>
    </p:spTree>
    <p:extLst>
      <p:ext uri="{BB962C8B-B14F-4D97-AF65-F5344CB8AC3E}">
        <p14:creationId xmlns:p14="http://schemas.microsoft.com/office/powerpoint/2010/main" val="409636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1600200"/>
          </a:xfrm>
        </p:spPr>
        <p:txBody>
          <a:bodyPr>
            <a:noAutofit/>
          </a:bodyPr>
          <a:lstStyle/>
          <a:p>
            <a:r>
              <a:rPr lang="en-US" sz="3000" i="1" cap="none" dirty="0">
                <a:ln w="500">
                  <a:noFill/>
                </a:ln>
                <a:solidFill>
                  <a:schemeClr val="accent2">
                    <a:lumMod val="50000"/>
                  </a:schemeClr>
                </a:solidFill>
                <a:latin typeface="Calibri"/>
                <a:ea typeface="Calibri"/>
                <a:cs typeface="Times New Roman"/>
              </a:rPr>
              <a:t>I gave her time to repent of her sexual immorality, and she did not repent.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2209800"/>
            <a:ext cx="7543800" cy="43434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God is </a:t>
            </a:r>
            <a:r>
              <a:rPr lang="en-US" b="1" dirty="0" smtClean="0">
                <a:solidFill>
                  <a:schemeClr val="accent3">
                    <a:lumMod val="50000"/>
                  </a:schemeClr>
                </a:solidFill>
                <a:latin typeface="Calibri"/>
                <a:ea typeface="Calibri"/>
                <a:cs typeface="Times New Roman"/>
              </a:rPr>
              <a:t>longsuffering – patient </a:t>
            </a:r>
            <a:r>
              <a:rPr lang="en-US" b="1" dirty="0">
                <a:solidFill>
                  <a:schemeClr val="accent3">
                    <a:lumMod val="50000"/>
                  </a:schemeClr>
                </a:solidFill>
                <a:latin typeface="Calibri"/>
                <a:ea typeface="Calibri"/>
                <a:cs typeface="Times New Roman"/>
              </a:rPr>
              <a:t>with us. He gives us ample time to repent and obey Him. </a:t>
            </a:r>
            <a:endParaRPr lang="en-US" b="1" dirty="0" smtClean="0">
              <a:solidFill>
                <a:schemeClr val="accent3">
                  <a:lumMod val="50000"/>
                </a:schemeClr>
              </a:solidFill>
              <a:latin typeface="Calibri"/>
              <a:ea typeface="Calibri"/>
              <a:cs typeface="Times New Roman"/>
            </a:endParaRPr>
          </a:p>
          <a:p>
            <a:pPr marL="0" indent="0">
              <a:lnSpc>
                <a:spcPct val="110000"/>
              </a:lnSpc>
              <a:buNone/>
            </a:pPr>
            <a:r>
              <a:rPr lang="en-US" b="1" dirty="0" smtClean="0">
                <a:solidFill>
                  <a:schemeClr val="accent3">
                    <a:lumMod val="50000"/>
                  </a:schemeClr>
                </a:solidFill>
                <a:latin typeface="Calibri"/>
                <a:ea typeface="Calibri"/>
                <a:cs typeface="Times New Roman"/>
              </a:rPr>
              <a:t>We </a:t>
            </a:r>
            <a:r>
              <a:rPr lang="en-US" b="1" dirty="0">
                <a:solidFill>
                  <a:schemeClr val="accent3">
                    <a:lumMod val="50000"/>
                  </a:schemeClr>
                </a:solidFill>
                <a:latin typeface="Calibri"/>
                <a:ea typeface="Calibri"/>
                <a:cs typeface="Times New Roman"/>
              </a:rPr>
              <a:t>are stubborn. We do not like to admit we are wrong. </a:t>
            </a:r>
            <a:endParaRPr lang="en-US" b="1" dirty="0" smtClean="0">
              <a:solidFill>
                <a:schemeClr val="accent3">
                  <a:lumMod val="50000"/>
                </a:schemeClr>
              </a:solidFill>
              <a:latin typeface="Calibri"/>
              <a:ea typeface="Calibri"/>
              <a:cs typeface="Times New Roman"/>
            </a:endParaRPr>
          </a:p>
          <a:p>
            <a:pPr marL="0" indent="0">
              <a:lnSpc>
                <a:spcPct val="110000"/>
              </a:lnSpc>
              <a:buNone/>
            </a:pPr>
            <a:r>
              <a:rPr lang="en-US" b="1" dirty="0" smtClean="0">
                <a:solidFill>
                  <a:schemeClr val="accent3">
                    <a:lumMod val="50000"/>
                  </a:schemeClr>
                </a:solidFill>
                <a:latin typeface="Calibri"/>
                <a:ea typeface="Calibri"/>
                <a:cs typeface="Times New Roman"/>
              </a:rPr>
              <a:t>We </a:t>
            </a:r>
            <a:r>
              <a:rPr lang="en-US" b="1" dirty="0">
                <a:solidFill>
                  <a:schemeClr val="accent3">
                    <a:lumMod val="50000"/>
                  </a:schemeClr>
                </a:solidFill>
                <a:latin typeface="Calibri"/>
                <a:ea typeface="Calibri"/>
                <a:cs typeface="Times New Roman"/>
              </a:rPr>
              <a:t>want to justify </a:t>
            </a:r>
            <a:r>
              <a:rPr lang="en-US" b="1" dirty="0" smtClean="0">
                <a:solidFill>
                  <a:schemeClr val="accent3">
                    <a:lumMod val="50000"/>
                  </a:schemeClr>
                </a:solidFill>
                <a:latin typeface="Calibri"/>
                <a:ea typeface="Calibri"/>
                <a:cs typeface="Times New Roman"/>
              </a:rPr>
              <a:t>ourselves </a:t>
            </a:r>
            <a:r>
              <a:rPr lang="en-US" b="1" dirty="0">
                <a:solidFill>
                  <a:schemeClr val="accent3">
                    <a:lumMod val="50000"/>
                  </a:schemeClr>
                </a:solidFill>
                <a:latin typeface="Calibri"/>
                <a:ea typeface="Calibri"/>
                <a:cs typeface="Times New Roman"/>
              </a:rPr>
              <a:t>in any way we can.</a:t>
            </a:r>
            <a:endParaRPr lang="en-US" b="1" dirty="0">
              <a:solidFill>
                <a:schemeClr val="accent3">
                  <a:lumMod val="50000"/>
                </a:schemeClr>
              </a:solidFill>
            </a:endParaRPr>
          </a:p>
        </p:txBody>
      </p:sp>
    </p:spTree>
    <p:extLst>
      <p:ext uri="{BB962C8B-B14F-4D97-AF65-F5344CB8AC3E}">
        <p14:creationId xmlns:p14="http://schemas.microsoft.com/office/powerpoint/2010/main" val="2974007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1600200"/>
          </a:xfrm>
        </p:spPr>
        <p:txBody>
          <a:bodyPr>
            <a:noAutofit/>
          </a:bodyPr>
          <a:lstStyle/>
          <a:p>
            <a:r>
              <a:rPr lang="en-US" sz="3000" i="1" cap="none" dirty="0">
                <a:ln w="500">
                  <a:noFill/>
                </a:ln>
                <a:solidFill>
                  <a:schemeClr val="accent2">
                    <a:lumMod val="50000"/>
                  </a:schemeClr>
                </a:solidFill>
                <a:latin typeface="Calibri"/>
                <a:ea typeface="Calibri"/>
                <a:cs typeface="Times New Roman"/>
              </a:rPr>
              <a:t>Indeed I will cast her into a sickbed, and those who commit adultery with her into great tribulation, unless they repent of their deeds.</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2209800"/>
            <a:ext cx="7543800" cy="43434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We need to be careful not to harbor Jezebel in our churches </a:t>
            </a:r>
            <a:r>
              <a:rPr lang="en-US" b="1" dirty="0" smtClean="0">
                <a:solidFill>
                  <a:schemeClr val="accent3">
                    <a:lumMod val="50000"/>
                  </a:schemeClr>
                </a:solidFill>
                <a:latin typeface="Calibri"/>
                <a:ea typeface="Calibri"/>
                <a:cs typeface="Times New Roman"/>
              </a:rPr>
              <a:t>today.</a:t>
            </a:r>
          </a:p>
          <a:p>
            <a:pPr marL="0" indent="0">
              <a:lnSpc>
                <a:spcPct val="110000"/>
              </a:lnSpc>
              <a:buNone/>
            </a:pPr>
            <a:r>
              <a:rPr lang="en-US" b="1" dirty="0" smtClean="0">
                <a:solidFill>
                  <a:schemeClr val="accent3">
                    <a:lumMod val="50000"/>
                  </a:schemeClr>
                </a:solidFill>
                <a:latin typeface="Calibri"/>
                <a:ea typeface="Calibri"/>
                <a:cs typeface="Times New Roman"/>
              </a:rPr>
              <a:t>Idolatry </a:t>
            </a:r>
            <a:r>
              <a:rPr lang="en-US" b="1" dirty="0">
                <a:solidFill>
                  <a:schemeClr val="accent3">
                    <a:lumMod val="50000"/>
                  </a:schemeClr>
                </a:solidFill>
                <a:latin typeface="Calibri"/>
                <a:ea typeface="Calibri"/>
                <a:cs typeface="Times New Roman"/>
              </a:rPr>
              <a:t>is condemned on every </a:t>
            </a:r>
            <a:r>
              <a:rPr lang="en-US" b="1" dirty="0" smtClean="0">
                <a:solidFill>
                  <a:schemeClr val="accent3">
                    <a:lumMod val="50000"/>
                  </a:schemeClr>
                </a:solidFill>
                <a:latin typeface="Calibri"/>
                <a:ea typeface="Calibri"/>
                <a:cs typeface="Times New Roman"/>
              </a:rPr>
              <a:t>level.</a:t>
            </a:r>
          </a:p>
          <a:p>
            <a:pPr marL="0" indent="0">
              <a:lnSpc>
                <a:spcPct val="110000"/>
              </a:lnSpc>
              <a:buNone/>
            </a:pPr>
            <a:r>
              <a:rPr lang="en-US" b="1" dirty="0" smtClean="0">
                <a:solidFill>
                  <a:schemeClr val="accent3">
                    <a:lumMod val="50000"/>
                  </a:schemeClr>
                </a:solidFill>
                <a:latin typeface="Calibri"/>
                <a:ea typeface="Calibri"/>
                <a:cs typeface="Times New Roman"/>
              </a:rPr>
              <a:t>We </a:t>
            </a:r>
            <a:r>
              <a:rPr lang="en-US" b="1" dirty="0">
                <a:solidFill>
                  <a:schemeClr val="accent3">
                    <a:lumMod val="50000"/>
                  </a:schemeClr>
                </a:solidFill>
                <a:latin typeface="Calibri"/>
                <a:ea typeface="Calibri"/>
                <a:cs typeface="Times New Roman"/>
              </a:rPr>
              <a:t>do not need statues, pictures, crosses, symbols, etc. to pray to or for “charms” of protection, good luck, </a:t>
            </a:r>
            <a:r>
              <a:rPr lang="en-US" b="1" dirty="0" smtClean="0">
                <a:solidFill>
                  <a:schemeClr val="accent3">
                    <a:lumMod val="50000"/>
                  </a:schemeClr>
                </a:solidFill>
                <a:latin typeface="Calibri"/>
                <a:ea typeface="Calibri"/>
                <a:cs typeface="Times New Roman"/>
              </a:rPr>
              <a:t>etc.</a:t>
            </a:r>
          </a:p>
          <a:p>
            <a:pPr marL="0" indent="0">
              <a:lnSpc>
                <a:spcPct val="110000"/>
              </a:lnSpc>
              <a:buNone/>
            </a:pPr>
            <a:r>
              <a:rPr lang="en-US" b="1" dirty="0" smtClean="0">
                <a:solidFill>
                  <a:schemeClr val="accent3">
                    <a:lumMod val="50000"/>
                  </a:schemeClr>
                </a:solidFill>
                <a:latin typeface="Calibri"/>
                <a:ea typeface="Calibri"/>
                <a:cs typeface="Times New Roman"/>
              </a:rPr>
              <a:t>All </a:t>
            </a:r>
            <a:r>
              <a:rPr lang="en-US" b="1" dirty="0">
                <a:solidFill>
                  <a:schemeClr val="accent3">
                    <a:lumMod val="50000"/>
                  </a:schemeClr>
                </a:solidFill>
                <a:latin typeface="Calibri"/>
                <a:ea typeface="Calibri"/>
                <a:cs typeface="Times New Roman"/>
              </a:rPr>
              <a:t>of this is idolatry.</a:t>
            </a:r>
            <a:endParaRPr lang="en-US" b="1" dirty="0">
              <a:solidFill>
                <a:schemeClr val="accent3">
                  <a:lumMod val="50000"/>
                </a:schemeClr>
              </a:solidFill>
            </a:endParaRPr>
          </a:p>
        </p:txBody>
      </p:sp>
      <p:pic>
        <p:nvPicPr>
          <p:cNvPr id="3074" name="Picture 2" descr="C:\Users\Paige\AppData\Local\Microsoft\Windows\INetCache\IE\OG4C9PJI\Virgin_Mary_statu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5" y="0"/>
            <a:ext cx="4419600" cy="293540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ige\AppData\Local\Microsoft\Windows\INetCache\IE\G6MDUIQ6\jesucristo-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0"/>
            <a:ext cx="3431633" cy="32004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08935" y="3165987"/>
            <a:ext cx="2743200" cy="2868893"/>
            <a:chOff x="31955" y="2950154"/>
            <a:chExt cx="3078248" cy="3119139"/>
          </a:xfrm>
        </p:grpSpPr>
        <p:pic>
          <p:nvPicPr>
            <p:cNvPr id="3078" name="Picture 6" descr="C:\Users\Paige\AppData\Local\Microsoft\Windows\INetCache\IE\S65WWIS2\gothic_cross_6_by_jojo_ojoj-d4qygjq[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3306" y="2950154"/>
              <a:ext cx="1736897" cy="26368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aige\AppData\Local\Microsoft\Windows\INetCache\IE\LA8PJLKJ\shaded_cross_by_balloon_fiasco[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55" y="2950154"/>
              <a:ext cx="1981881" cy="254203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aige\AppData\Local\Microsoft\Windows\INetCache\IE\G6MDUIQ6\cross-II[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895" y="4221170"/>
              <a:ext cx="1443846" cy="1848123"/>
            </a:xfrm>
            <a:prstGeom prst="rect">
              <a:avLst/>
            </a:prstGeom>
            <a:noFill/>
            <a:extLst>
              <a:ext uri="{909E8E84-426E-40DD-AFC4-6F175D3DCCD1}">
                <a14:hiddenFill xmlns:a14="http://schemas.microsoft.com/office/drawing/2010/main">
                  <a:solidFill>
                    <a:srgbClr val="FFFFFF"/>
                  </a:solidFill>
                </a14:hiddenFill>
              </a:ext>
            </a:extLst>
          </p:spPr>
        </p:pic>
      </p:grpSp>
      <p:pic>
        <p:nvPicPr>
          <p:cNvPr id="3079" name="Picture 7" descr="C:\Users\Paige\AppData\Local\Microsoft\Windows\INetCache\IE\LA8PJLKJ\st_christopher[1].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0100" y="4800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Paige\AppData\Local\Microsoft\Windows\INetCache\IE\S65WWIS2\good_luck[1].gif"/>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28559">
            <a:off x="6710847" y="3320549"/>
            <a:ext cx="2217461" cy="286912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Paige\AppData\Local\Microsoft\Windows\INetCache\IE\OG4C9PJI\quadrifoglio[1].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2743200"/>
            <a:ext cx="1781175" cy="184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09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1000"/>
                                        <p:tgtEl>
                                          <p:spTgt spid="3075"/>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3079"/>
                                        </p:tgtEl>
                                        <p:attrNameLst>
                                          <p:attrName>style.visibility</p:attrName>
                                        </p:attrNameLst>
                                      </p:cBhvr>
                                      <p:to>
                                        <p:strVal val="visible"/>
                                      </p:to>
                                    </p:set>
                                    <p:animEffect transition="in" filter="fade">
                                      <p:cBhvr>
                                        <p:cTn id="19" dur="1000"/>
                                        <p:tgtEl>
                                          <p:spTgt spid="3079"/>
                                        </p:tgtEl>
                                      </p:cBhvr>
                                    </p:animEffect>
                                  </p:childTnLst>
                                </p:cTn>
                              </p:par>
                            </p:childTnLst>
                          </p:cTn>
                        </p:par>
                        <p:par>
                          <p:cTn id="20" fill="hold">
                            <p:stCondLst>
                              <p:cond delay="8000"/>
                            </p:stCondLst>
                            <p:childTnLst>
                              <p:par>
                                <p:cTn id="21" presetID="10" presetClass="entr" presetSubtype="0" fill="hold" nodeType="afterEffect">
                                  <p:stCondLst>
                                    <p:cond delay="1000"/>
                                  </p:stCondLst>
                                  <p:childTnLst>
                                    <p:set>
                                      <p:cBhvr>
                                        <p:cTn id="22" dur="1" fill="hold">
                                          <p:stCondLst>
                                            <p:cond delay="0"/>
                                          </p:stCondLst>
                                        </p:cTn>
                                        <p:tgtEl>
                                          <p:spTgt spid="3080"/>
                                        </p:tgtEl>
                                        <p:attrNameLst>
                                          <p:attrName>style.visibility</p:attrName>
                                        </p:attrNameLst>
                                      </p:cBhvr>
                                      <p:to>
                                        <p:strVal val="visible"/>
                                      </p:to>
                                    </p:set>
                                    <p:animEffect transition="in" filter="fade">
                                      <p:cBhvr>
                                        <p:cTn id="23" dur="1000"/>
                                        <p:tgtEl>
                                          <p:spTgt spid="3080"/>
                                        </p:tgtEl>
                                      </p:cBhvr>
                                    </p:animEffect>
                                  </p:childTnLst>
                                </p:cTn>
                              </p:par>
                              <p:par>
                                <p:cTn id="24" presetID="10" presetClass="entr" presetSubtype="0" fill="hold" nodeType="withEffect">
                                  <p:stCondLst>
                                    <p:cond delay="1000"/>
                                  </p:stCondLst>
                                  <p:childTnLst>
                                    <p:set>
                                      <p:cBhvr>
                                        <p:cTn id="25" dur="1" fill="hold">
                                          <p:stCondLst>
                                            <p:cond delay="0"/>
                                          </p:stCondLst>
                                        </p:cTn>
                                        <p:tgtEl>
                                          <p:spTgt spid="3081"/>
                                        </p:tgtEl>
                                        <p:attrNameLst>
                                          <p:attrName>style.visibility</p:attrName>
                                        </p:attrNameLst>
                                      </p:cBhvr>
                                      <p:to>
                                        <p:strVal val="visible"/>
                                      </p:to>
                                    </p:set>
                                    <p:animEffect transition="in" filter="fade">
                                      <p:cBhvr>
                                        <p:cTn id="26"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52400"/>
            <a:ext cx="7924800" cy="65532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Christians collecting crosses or angels because “they make me feel good” can be or can easily slip into idolatry. When we make anything more important than our worship and service to God, it becomes an idol. Television has been a modern idol for many as it can take up much more of our time than the pursuit of knowing God. It might even </a:t>
            </a:r>
            <a:r>
              <a:rPr lang="en-US" b="1" dirty="0" smtClean="0">
                <a:solidFill>
                  <a:schemeClr val="accent3">
                    <a:lumMod val="50000"/>
                  </a:schemeClr>
                </a:solidFill>
                <a:latin typeface="Calibri"/>
                <a:ea typeface="Calibri"/>
                <a:cs typeface="Times New Roman"/>
              </a:rPr>
              <a:t>be </a:t>
            </a:r>
            <a:r>
              <a:rPr lang="en-US" b="1" dirty="0" err="1">
                <a:solidFill>
                  <a:schemeClr val="accent3">
                    <a:lumMod val="50000"/>
                  </a:schemeClr>
                </a:solidFill>
                <a:latin typeface="Calibri"/>
                <a:ea typeface="Calibri"/>
                <a:cs typeface="Times New Roman"/>
              </a:rPr>
              <a:t>facebook</a:t>
            </a:r>
            <a:r>
              <a:rPr lang="en-US" b="1" dirty="0">
                <a:solidFill>
                  <a:schemeClr val="accent3">
                    <a:lumMod val="50000"/>
                  </a:schemeClr>
                </a:solidFill>
                <a:latin typeface="Calibri"/>
                <a:ea typeface="Calibri"/>
                <a:cs typeface="Times New Roman"/>
              </a:rPr>
              <a:t>, games, anything that gets in the way of our worship and service to God. Let’s be very careful not to become idolatrous.</a:t>
            </a:r>
            <a:endParaRPr lang="en-US" b="1" dirty="0">
              <a:solidFill>
                <a:schemeClr val="accent3">
                  <a:lumMod val="50000"/>
                </a:schemeClr>
              </a:solidFill>
            </a:endParaRPr>
          </a:p>
        </p:txBody>
      </p:sp>
      <p:pic>
        <p:nvPicPr>
          <p:cNvPr id="2050" name="Picture 2" descr="C:\Users\Paige\AppData\Local\Microsoft\Windows\INetCache\IE\S65WWIS2\unnamed[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0"/>
            <a:ext cx="4724400" cy="300294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676390" y="-110157"/>
            <a:ext cx="3581400" cy="3223260"/>
            <a:chOff x="4869426" y="0"/>
            <a:chExt cx="3581400" cy="3223260"/>
          </a:xfrm>
        </p:grpSpPr>
        <p:grpSp>
          <p:nvGrpSpPr>
            <p:cNvPr id="4" name="Group 3"/>
            <p:cNvGrpSpPr/>
            <p:nvPr/>
          </p:nvGrpSpPr>
          <p:grpSpPr>
            <a:xfrm>
              <a:off x="6611243" y="381469"/>
              <a:ext cx="1178288" cy="859775"/>
              <a:chOff x="6578307" y="422879"/>
              <a:chExt cx="988374" cy="729446"/>
            </a:xfrm>
          </p:grpSpPr>
          <p:sp>
            <p:nvSpPr>
              <p:cNvPr id="3" name="Oval 2"/>
              <p:cNvSpPr/>
              <p:nvPr/>
            </p:nvSpPr>
            <p:spPr>
              <a:xfrm rot="18040874">
                <a:off x="6521157" y="483717"/>
                <a:ext cx="6477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509565">
                <a:off x="7037558" y="422879"/>
                <a:ext cx="529123" cy="729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descr="C:\Users\Paige\AppData\Local\Microsoft\Windows\INetCache\IE\OG4C9PJI\computer_cartoon_character_waving_0521-1004-3015-4021_SMU[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69426" y="0"/>
              <a:ext cx="3581400" cy="322326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C:\Users\Paige\AppData\Local\Microsoft\Windows\INetCache\IE\OG4C9PJI\console-controller-colo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77804">
            <a:off x="99775" y="2538175"/>
            <a:ext cx="2636491" cy="263649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Paige\AppData\Local\Microsoft\Windows\INetCache\IE\OG4C9PJI\Sports_Equipment_Football_Baseball_Basketball_Soccer-1LG[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81043">
            <a:off x="2056607" y="4181075"/>
            <a:ext cx="2875633" cy="25294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Program Files (x86)\Microsoft Office\MEDIA\CAGCAT10\j0285698.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7802" y="609600"/>
            <a:ext cx="27811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aige\AppData\Local\Microsoft\Windows\INetCache\IE\OG4C9PJI\now%20showin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8920" y="3352800"/>
            <a:ext cx="3949700" cy="263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1000"/>
                                        <p:tgtEl>
                                          <p:spTgt spid="2052"/>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1000"/>
                                        <p:tgtEl>
                                          <p:spTgt spid="2058"/>
                                        </p:tgtEl>
                                      </p:cBhvr>
                                    </p:animEffect>
                                  </p:childTnLst>
                                </p:cTn>
                              </p:par>
                            </p:childTnLst>
                          </p:cTn>
                        </p:par>
                        <p:par>
                          <p:cTn id="20" fill="hold">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1000"/>
                                        <p:tgtEl>
                                          <p:spTgt spid="2056"/>
                                        </p:tgtEl>
                                      </p:cBhvr>
                                    </p:animEffect>
                                  </p:childTnLst>
                                </p:cTn>
                              </p:par>
                            </p:childTnLst>
                          </p:cTn>
                        </p:par>
                        <p:par>
                          <p:cTn id="24" fill="hold">
                            <p:stCondLst>
                              <p:cond delay="9000"/>
                            </p:stCondLst>
                            <p:childTnLst>
                              <p:par>
                                <p:cTn id="25" presetID="10" presetClass="entr" presetSubtype="0" fill="hold" nodeType="afterEffect">
                                  <p:stCondLst>
                                    <p:cond delay="1000"/>
                                  </p:stCondLst>
                                  <p:childTnLst>
                                    <p:set>
                                      <p:cBhvr>
                                        <p:cTn id="26" dur="1" fill="hold">
                                          <p:stCondLst>
                                            <p:cond delay="0"/>
                                          </p:stCondLst>
                                        </p:cTn>
                                        <p:tgtEl>
                                          <p:spTgt spid="2057"/>
                                        </p:tgtEl>
                                        <p:attrNameLst>
                                          <p:attrName>style.visibility</p:attrName>
                                        </p:attrNameLst>
                                      </p:cBhvr>
                                      <p:to>
                                        <p:strVal val="visible"/>
                                      </p:to>
                                    </p:set>
                                    <p:animEffect transition="in" filter="fade">
                                      <p:cBhvr>
                                        <p:cTn id="27"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marL="109728" algn="ctr"/>
            <a:r>
              <a:rPr lang="en-US" sz="3600" b="1" dirty="0" err="1">
                <a:solidFill>
                  <a:prstClr val="black"/>
                </a:solidFill>
              </a:rPr>
              <a:t>Pergamos</a:t>
            </a:r>
            <a:r>
              <a:rPr lang="en-US" sz="3600" b="1" dirty="0">
                <a:solidFill>
                  <a:prstClr val="black"/>
                </a:solidFill>
              </a:rPr>
              <a:t> </a:t>
            </a:r>
            <a:r>
              <a:rPr lang="en-US" sz="2800" dirty="0">
                <a:solidFill>
                  <a:prstClr val="black"/>
                </a:solidFill>
              </a:rPr>
              <a:t>(which means married)</a:t>
            </a:r>
            <a:r>
              <a:rPr lang="en-US" sz="3200" dirty="0">
                <a:solidFill>
                  <a:prstClr val="black"/>
                </a:solidFill>
              </a:rPr>
              <a:t/>
            </a:r>
            <a:br>
              <a:rPr lang="en-US" sz="3200" dirty="0">
                <a:solidFill>
                  <a:prstClr val="black"/>
                </a:solidFill>
              </a:rPr>
            </a:br>
            <a:r>
              <a:rPr lang="en-US" sz="3600" b="1" dirty="0">
                <a:solidFill>
                  <a:prstClr val="black"/>
                </a:solidFill>
              </a:rPr>
              <a:t>was married to the world</a:t>
            </a:r>
            <a:r>
              <a:rPr lang="en-US" sz="3600" b="1" dirty="0" smtClean="0">
                <a:solidFill>
                  <a:prstClr val="black"/>
                </a:solidFill>
              </a:rPr>
              <a:t>.</a:t>
            </a:r>
            <a:endParaRPr lang="en-US" sz="3600" b="1" dirty="0"/>
          </a:p>
        </p:txBody>
      </p:sp>
      <p:sp>
        <p:nvSpPr>
          <p:cNvPr id="3" name="Content Placeholder 2"/>
          <p:cNvSpPr>
            <a:spLocks noGrp="1"/>
          </p:cNvSpPr>
          <p:nvPr>
            <p:ph type="body" idx="1"/>
          </p:nvPr>
        </p:nvSpPr>
        <p:spPr>
          <a:xfrm>
            <a:off x="381000" y="1633536"/>
            <a:ext cx="8382000" cy="4843464"/>
          </a:xfrm>
        </p:spPr>
        <p:txBody>
          <a:bodyPr>
            <a:normAutofit lnSpcReduction="10000"/>
          </a:bodyPr>
          <a:lstStyle/>
          <a:p>
            <a:pPr marL="109728" indent="0" algn="ctr">
              <a:buNone/>
            </a:pPr>
            <a:r>
              <a:rPr lang="en-US" sz="3600" b="1" dirty="0">
                <a:effectLst>
                  <a:outerShdw blurRad="38100" dist="50800" dir="8100000" algn="tr" rotWithShape="0">
                    <a:prstClr val="black"/>
                  </a:outerShdw>
                </a:effectLst>
              </a:rPr>
              <a:t>Forced conversion was a major means in the Christianization of the Roman </a:t>
            </a:r>
            <a:r>
              <a:rPr lang="en-US" sz="3600" b="1" dirty="0" smtClean="0">
                <a:effectLst>
                  <a:outerShdw blurRad="38100" dist="50800" dir="8100000" algn="tr" rotWithShape="0">
                    <a:prstClr val="black"/>
                  </a:outerShdw>
                </a:effectLst>
              </a:rPr>
              <a:t>Empire.</a:t>
            </a:r>
          </a:p>
          <a:p>
            <a:pPr marL="109728" indent="0" algn="ctr">
              <a:buNone/>
            </a:pPr>
            <a:endParaRPr lang="en-US" sz="2400" b="1" dirty="0" smtClean="0">
              <a:effectLst>
                <a:outerShdw blurRad="38100" dist="50800" dir="8100000" algn="tr" rotWithShape="0">
                  <a:prstClr val="black"/>
                </a:outerShdw>
              </a:effectLst>
            </a:endParaRPr>
          </a:p>
          <a:p>
            <a:pPr marL="109728" indent="0" algn="ctr">
              <a:buNone/>
            </a:pPr>
            <a:r>
              <a:rPr lang="en-US" sz="3600" b="1" dirty="0" smtClean="0">
                <a:effectLst>
                  <a:outerShdw blurRad="38100" dist="50800" dir="8100000" algn="tr" rotWithShape="0">
                    <a:prstClr val="black"/>
                  </a:outerShdw>
                </a:effectLst>
              </a:rPr>
              <a:t>In </a:t>
            </a:r>
            <a:r>
              <a:rPr lang="en-US" sz="3600" b="1" dirty="0">
                <a:effectLst>
                  <a:outerShdw blurRad="38100" dist="50800" dir="8100000" algn="tr" rotWithShape="0">
                    <a:prstClr val="black"/>
                  </a:outerShdw>
                </a:effectLst>
              </a:rPr>
              <a:t>392 A.D. the </a:t>
            </a:r>
            <a:r>
              <a:rPr lang="en-US" sz="3600" b="1" dirty="0" smtClean="0">
                <a:effectLst>
                  <a:outerShdw blurRad="38100" dist="50800" dir="8100000" algn="tr" rotWithShape="0">
                    <a:prstClr val="black"/>
                  </a:outerShdw>
                </a:effectLst>
              </a:rPr>
              <a:t>emperor, </a:t>
            </a:r>
            <a:r>
              <a:rPr lang="en-US" sz="3600" b="1" dirty="0">
                <a:effectLst>
                  <a:outerShdw blurRad="38100" dist="50800" dir="8100000" algn="tr" rotWithShape="0">
                    <a:prstClr val="black"/>
                  </a:outerShdw>
                </a:effectLst>
              </a:rPr>
              <a:t>Theodosius </a:t>
            </a:r>
            <a:r>
              <a:rPr lang="en-US" sz="3600" b="1" dirty="0" smtClean="0">
                <a:effectLst>
                  <a:outerShdw blurRad="38100" dist="50800" dir="8100000" algn="tr" rotWithShape="0">
                    <a:prstClr val="black"/>
                  </a:outerShdw>
                </a:effectLst>
              </a:rPr>
              <a:t>I, made </a:t>
            </a:r>
            <a:r>
              <a:rPr lang="en-US" sz="3600" b="1" dirty="0">
                <a:effectLst>
                  <a:outerShdw blurRad="38100" dist="50800" dir="8100000" algn="tr" rotWithShape="0">
                    <a:prstClr val="black"/>
                  </a:outerShdw>
                </a:effectLst>
              </a:rPr>
              <a:t>Christianity the only legal religion of the empire, and </a:t>
            </a:r>
            <a:r>
              <a:rPr lang="en-US" sz="3600" b="1" dirty="0" smtClean="0">
                <a:effectLst>
                  <a:outerShdw blurRad="38100" dist="50800" dir="8100000" algn="tr" rotWithShape="0">
                    <a:prstClr val="black"/>
                  </a:outerShdw>
                </a:effectLst>
              </a:rPr>
              <a:t>forbade </a:t>
            </a:r>
            <a:r>
              <a:rPr lang="en-US" sz="3600" b="1" dirty="0">
                <a:effectLst>
                  <a:outerShdw blurRad="38100" dist="50800" dir="8100000" algn="tr" rotWithShape="0">
                    <a:prstClr val="black"/>
                  </a:outerShdw>
                </a:effectLst>
              </a:rPr>
              <a:t>Pagan practices by law as a means to stabilize the declining </a:t>
            </a:r>
            <a:r>
              <a:rPr lang="en-US" sz="3600" b="1" dirty="0" smtClean="0">
                <a:effectLst>
                  <a:outerShdw blurRad="38100" dist="50800" dir="8100000" algn="tr" rotWithShape="0">
                    <a:prstClr val="black"/>
                  </a:outerShdw>
                </a:effectLst>
              </a:rPr>
              <a:t>empire.</a:t>
            </a:r>
            <a:endParaRPr lang="en-US" sz="1200" b="1" dirty="0" smtClean="0">
              <a:effectLst>
                <a:outerShdw blurRad="38100" dist="50800" dir="8100000" algn="tr" rotWithShape="0">
                  <a:prstClr val="black"/>
                </a:outerShdw>
              </a:effectLst>
            </a:endParaRPr>
          </a:p>
        </p:txBody>
      </p:sp>
      <p:sp>
        <p:nvSpPr>
          <p:cNvPr id="4" name="TextBox 3"/>
          <p:cNvSpPr txBox="1"/>
          <p:nvPr/>
        </p:nvSpPr>
        <p:spPr>
          <a:xfrm>
            <a:off x="603914" y="457200"/>
            <a:ext cx="7924800" cy="5940088"/>
          </a:xfrm>
          <a:prstGeom prst="rect">
            <a:avLst/>
          </a:prstGeom>
          <a:solidFill>
            <a:schemeClr val="bg1"/>
          </a:solidFill>
        </p:spPr>
        <p:txBody>
          <a:bodyPr wrap="square" rtlCol="0">
            <a:spAutoFit/>
          </a:bodyPr>
          <a:lstStyle/>
          <a:p>
            <a:pPr marL="109728" indent="0">
              <a:buNone/>
            </a:pPr>
            <a:endParaRPr lang="en-US" sz="2000" b="1" u="sng" dirty="0" smtClean="0"/>
          </a:p>
          <a:p>
            <a:pPr marL="109728" indent="0">
              <a:buNone/>
            </a:pPr>
            <a:r>
              <a:rPr lang="en-US" sz="3600" b="1" u="sng" dirty="0" smtClean="0">
                <a:solidFill>
                  <a:schemeClr val="accent2">
                    <a:lumMod val="20000"/>
                    <a:lumOff val="80000"/>
                  </a:schemeClr>
                </a:solidFill>
              </a:rPr>
              <a:t>Codex </a:t>
            </a:r>
            <a:r>
              <a:rPr lang="en-US" sz="3600" b="1" u="sng" dirty="0" err="1">
                <a:solidFill>
                  <a:schemeClr val="accent2">
                    <a:lumMod val="20000"/>
                    <a:lumOff val="80000"/>
                  </a:schemeClr>
                </a:solidFill>
              </a:rPr>
              <a:t>Theodosianus</a:t>
            </a:r>
            <a:r>
              <a:rPr lang="en-US" sz="3600" b="1" u="sng" dirty="0">
                <a:solidFill>
                  <a:schemeClr val="accent2">
                    <a:lumMod val="20000"/>
                    <a:lumOff val="80000"/>
                  </a:schemeClr>
                </a:solidFill>
              </a:rPr>
              <a:t> XVI 1.2</a:t>
            </a:r>
            <a:r>
              <a:rPr lang="en-US" sz="3600" b="1" u="sng" dirty="0" smtClean="0">
                <a:solidFill>
                  <a:schemeClr val="accent2">
                    <a:lumMod val="20000"/>
                    <a:lumOff val="80000"/>
                  </a:schemeClr>
                </a:solidFill>
              </a:rPr>
              <a:t>.</a:t>
            </a:r>
            <a:endParaRPr lang="en-US" sz="3600" b="1" dirty="0" smtClean="0">
              <a:solidFill>
                <a:schemeClr val="accent2">
                  <a:lumMod val="20000"/>
                  <a:lumOff val="80000"/>
                </a:schemeClr>
              </a:solidFill>
            </a:endParaRPr>
          </a:p>
          <a:p>
            <a:pPr marL="109728" indent="0">
              <a:buNone/>
            </a:pPr>
            <a:endParaRPr lang="en-US" sz="3600" b="1" dirty="0" smtClean="0"/>
          </a:p>
          <a:p>
            <a:pPr marL="109728" indent="0">
              <a:buNone/>
            </a:pPr>
            <a:r>
              <a:rPr lang="en-US" sz="3600" b="1" dirty="0" smtClean="0"/>
              <a:t>It </a:t>
            </a:r>
            <a:r>
              <a:rPr lang="en-US" sz="3600" b="1" dirty="0"/>
              <a:t>is Our will that all the peoples who are ruled by the administration of Our Clemency shall practice that religion which the divine Peter the Apostle transmitted to the Romans</a:t>
            </a:r>
            <a:r>
              <a:rPr lang="en-US" sz="3600" b="1" dirty="0" smtClean="0"/>
              <a:t>....</a:t>
            </a:r>
          </a:p>
          <a:p>
            <a:pPr marL="109728" indent="0">
              <a:buNone/>
            </a:pPr>
            <a:endParaRPr lang="en-US" sz="3600" b="1" dirty="0" smtClean="0"/>
          </a:p>
          <a:p>
            <a:pPr marL="109728" indent="0">
              <a:buNone/>
            </a:pPr>
            <a:endParaRPr lang="en-US" sz="3600" b="1" dirty="0" smtClean="0"/>
          </a:p>
        </p:txBody>
      </p:sp>
      <p:sp>
        <p:nvSpPr>
          <p:cNvPr id="7" name="TextBox 6"/>
          <p:cNvSpPr txBox="1"/>
          <p:nvPr/>
        </p:nvSpPr>
        <p:spPr>
          <a:xfrm>
            <a:off x="603914" y="1600200"/>
            <a:ext cx="7924800" cy="5078313"/>
          </a:xfrm>
          <a:prstGeom prst="rect">
            <a:avLst/>
          </a:prstGeom>
          <a:solidFill>
            <a:schemeClr val="bg1"/>
          </a:solidFill>
        </p:spPr>
        <p:txBody>
          <a:bodyPr wrap="square" rtlCol="0">
            <a:spAutoFit/>
          </a:bodyPr>
          <a:lstStyle/>
          <a:p>
            <a:pPr marL="109728" indent="0">
              <a:buNone/>
            </a:pPr>
            <a:r>
              <a:rPr lang="en-US" sz="3600" b="1" dirty="0" smtClean="0"/>
              <a:t>…The </a:t>
            </a:r>
            <a:r>
              <a:rPr lang="en-US" sz="3600" b="1" dirty="0"/>
              <a:t>rest, whom We adjudge demented and insane, shall sustain the infamy of heretical dogmas, their meeting places shall not receive the name of churches, and they shall be smitten first by divine vengeance and secondly by the retribution of Our own </a:t>
            </a:r>
            <a:r>
              <a:rPr lang="en-US" sz="3600" b="1" dirty="0" smtClean="0"/>
              <a:t>initiative.</a:t>
            </a:r>
            <a:endParaRPr lang="en-US" sz="3600" b="1" dirty="0"/>
          </a:p>
        </p:txBody>
      </p:sp>
    </p:spTree>
    <p:extLst>
      <p:ext uri="{BB962C8B-B14F-4D97-AF65-F5344CB8AC3E}">
        <p14:creationId xmlns:p14="http://schemas.microsoft.com/office/powerpoint/2010/main" val="38068093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1600200"/>
          </a:xfrm>
        </p:spPr>
        <p:txBody>
          <a:bodyPr>
            <a:noAutofit/>
          </a:bodyPr>
          <a:lstStyle/>
          <a:p>
            <a:r>
              <a:rPr lang="en-US" sz="3000" i="1" cap="none" dirty="0">
                <a:ln w="500">
                  <a:noFill/>
                </a:ln>
                <a:solidFill>
                  <a:schemeClr val="accent2">
                    <a:lumMod val="50000"/>
                  </a:schemeClr>
                </a:solidFill>
                <a:latin typeface="Calibri"/>
                <a:ea typeface="Calibri"/>
                <a:cs typeface="Times New Roman"/>
              </a:rPr>
              <a:t>I will kill her children with death, and all the churches shall know that I am He who searches the minds and hearts.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2286000"/>
            <a:ext cx="7543800" cy="4267200"/>
          </a:xfrm>
        </p:spPr>
        <p:txBody>
          <a:bodyPr>
            <a:noAutofit/>
          </a:bodyPr>
          <a:lstStyle/>
          <a:p>
            <a:pPr marL="0" indent="0">
              <a:lnSpc>
                <a:spcPct val="110000"/>
              </a:lnSpc>
              <a:buNone/>
            </a:pPr>
            <a:r>
              <a:rPr lang="en-US" b="1" dirty="0">
                <a:solidFill>
                  <a:schemeClr val="accent3">
                    <a:lumMod val="50000"/>
                  </a:schemeClr>
                </a:solidFill>
                <a:latin typeface="Calibri"/>
                <a:ea typeface="Calibri"/>
                <a:cs typeface="Times New Roman"/>
              </a:rPr>
              <a:t>What is born from idolatry? </a:t>
            </a:r>
            <a:endParaRPr lang="en-US" b="1" dirty="0" smtClean="0">
              <a:solidFill>
                <a:schemeClr val="accent3">
                  <a:lumMod val="50000"/>
                </a:schemeClr>
              </a:solidFill>
              <a:latin typeface="Calibri"/>
              <a:ea typeface="Calibri"/>
              <a:cs typeface="Times New Roman"/>
            </a:endParaRPr>
          </a:p>
          <a:p>
            <a:pPr marL="0" indent="0">
              <a:lnSpc>
                <a:spcPct val="110000"/>
              </a:lnSpc>
              <a:buNone/>
            </a:pPr>
            <a:r>
              <a:rPr lang="en-US" b="1" dirty="0" smtClean="0">
                <a:solidFill>
                  <a:schemeClr val="accent3">
                    <a:lumMod val="50000"/>
                  </a:schemeClr>
                </a:solidFill>
                <a:latin typeface="Calibri"/>
                <a:ea typeface="Calibri"/>
                <a:cs typeface="Times New Roman"/>
              </a:rPr>
              <a:t>More </a:t>
            </a:r>
            <a:r>
              <a:rPr lang="en-US" b="1" dirty="0">
                <a:solidFill>
                  <a:schemeClr val="accent3">
                    <a:lumMod val="50000"/>
                  </a:schemeClr>
                </a:solidFill>
                <a:latin typeface="Calibri"/>
                <a:ea typeface="Calibri"/>
                <a:cs typeface="Times New Roman"/>
              </a:rPr>
              <a:t>idolatry! </a:t>
            </a:r>
            <a:endParaRPr lang="en-US" b="1" dirty="0" smtClean="0">
              <a:solidFill>
                <a:schemeClr val="accent3">
                  <a:lumMod val="50000"/>
                </a:schemeClr>
              </a:solidFill>
              <a:latin typeface="Calibri"/>
              <a:ea typeface="Calibri"/>
              <a:cs typeface="Times New Roman"/>
            </a:endParaRPr>
          </a:p>
          <a:p>
            <a:pPr marL="0" indent="0">
              <a:lnSpc>
                <a:spcPct val="110000"/>
              </a:lnSpc>
              <a:buNone/>
            </a:pPr>
            <a:r>
              <a:rPr lang="en-US" b="1" dirty="0" smtClean="0">
                <a:solidFill>
                  <a:schemeClr val="accent3">
                    <a:lumMod val="50000"/>
                  </a:schemeClr>
                </a:solidFill>
                <a:latin typeface="Calibri"/>
                <a:ea typeface="Calibri"/>
                <a:cs typeface="Times New Roman"/>
              </a:rPr>
              <a:t>Whatever </a:t>
            </a:r>
            <a:r>
              <a:rPr lang="en-US" b="1" dirty="0">
                <a:solidFill>
                  <a:schemeClr val="accent3">
                    <a:lumMod val="50000"/>
                  </a:schemeClr>
                </a:solidFill>
                <a:latin typeface="Calibri"/>
                <a:ea typeface="Calibri"/>
                <a:cs typeface="Times New Roman"/>
              </a:rPr>
              <a:t>comes from idolatry must be destroyed! </a:t>
            </a:r>
            <a:endParaRPr lang="en-US" b="1" dirty="0" smtClean="0">
              <a:solidFill>
                <a:schemeClr val="accent3">
                  <a:lumMod val="50000"/>
                </a:schemeClr>
              </a:solidFill>
              <a:latin typeface="Calibri"/>
              <a:ea typeface="Calibri"/>
              <a:cs typeface="Times New Roman"/>
            </a:endParaRPr>
          </a:p>
          <a:p>
            <a:pPr marL="0" indent="0">
              <a:lnSpc>
                <a:spcPct val="110000"/>
              </a:lnSpc>
              <a:buNone/>
            </a:pPr>
            <a:r>
              <a:rPr lang="en-US" b="1" dirty="0" smtClean="0">
                <a:solidFill>
                  <a:schemeClr val="accent3">
                    <a:lumMod val="50000"/>
                  </a:schemeClr>
                </a:solidFill>
                <a:latin typeface="Calibri"/>
                <a:ea typeface="Calibri"/>
                <a:cs typeface="Times New Roman"/>
              </a:rPr>
              <a:t>Allow </a:t>
            </a:r>
            <a:r>
              <a:rPr lang="en-US" b="1" dirty="0">
                <a:solidFill>
                  <a:schemeClr val="accent3">
                    <a:lumMod val="50000"/>
                  </a:schemeClr>
                </a:solidFill>
                <a:latin typeface="Calibri"/>
                <a:ea typeface="Calibri"/>
                <a:cs typeface="Times New Roman"/>
              </a:rPr>
              <a:t>God to search your heart to see if there is anything that hinders your worship and your service to Him. </a:t>
            </a:r>
            <a:endParaRPr lang="en-US" b="1" dirty="0">
              <a:solidFill>
                <a:schemeClr val="accent3">
                  <a:lumMod val="50000"/>
                </a:schemeClr>
              </a:solidFill>
            </a:endParaRPr>
          </a:p>
        </p:txBody>
      </p:sp>
    </p:spTree>
    <p:extLst>
      <p:ext uri="{BB962C8B-B14F-4D97-AF65-F5344CB8AC3E}">
        <p14:creationId xmlns:p14="http://schemas.microsoft.com/office/powerpoint/2010/main" val="96100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304800"/>
            <a:ext cx="7543800" cy="6248400"/>
          </a:xfrm>
        </p:spPr>
        <p:txBody>
          <a:bodyPr>
            <a:noAutofit/>
          </a:bodyPr>
          <a:lstStyle/>
          <a:p>
            <a:pPr marL="0" indent="0">
              <a:lnSpc>
                <a:spcPct val="110000"/>
              </a:lnSpc>
              <a:buNone/>
            </a:pPr>
            <a:r>
              <a:rPr lang="en-US" sz="3600" b="1" dirty="0">
                <a:solidFill>
                  <a:schemeClr val="accent3">
                    <a:lumMod val="50000"/>
                  </a:schemeClr>
                </a:solidFill>
                <a:latin typeface="Calibri"/>
                <a:ea typeface="Calibri"/>
                <a:cs typeface="Times New Roman"/>
              </a:rPr>
              <a:t>Allow God to search your heart to see if there is anything that hinders your worship and your service to Him. </a:t>
            </a:r>
            <a:endParaRPr lang="en-US" sz="3600" b="1" dirty="0" smtClean="0">
              <a:solidFill>
                <a:schemeClr val="accent3">
                  <a:lumMod val="50000"/>
                </a:schemeClr>
              </a:solidFill>
              <a:latin typeface="Calibri"/>
              <a:ea typeface="Calibri"/>
              <a:cs typeface="Times New Roman"/>
            </a:endParaRPr>
          </a:p>
          <a:p>
            <a:pPr marL="0" indent="0">
              <a:lnSpc>
                <a:spcPct val="110000"/>
              </a:lnSpc>
              <a:buNone/>
            </a:pPr>
            <a:r>
              <a:rPr lang="en-US" sz="3600" b="1" dirty="0" smtClean="0">
                <a:solidFill>
                  <a:schemeClr val="accent3">
                    <a:lumMod val="50000"/>
                  </a:schemeClr>
                </a:solidFill>
                <a:latin typeface="Calibri"/>
                <a:ea typeface="Calibri"/>
                <a:cs typeface="Times New Roman"/>
              </a:rPr>
              <a:t>Ask </a:t>
            </a:r>
            <a:r>
              <a:rPr lang="en-US" sz="3600" b="1" dirty="0">
                <a:solidFill>
                  <a:schemeClr val="accent3">
                    <a:lumMod val="50000"/>
                  </a:schemeClr>
                </a:solidFill>
                <a:latin typeface="Calibri"/>
                <a:ea typeface="Calibri"/>
                <a:cs typeface="Times New Roman"/>
              </a:rPr>
              <a:t>Him to reveal it to you. Sometimes it isn’t easy to see our own idolatry, but if you are willing, God will show you.</a:t>
            </a:r>
          </a:p>
          <a:p>
            <a:pPr marL="0" indent="0">
              <a:lnSpc>
                <a:spcPct val="110000"/>
              </a:lnSpc>
              <a:buNone/>
            </a:pPr>
            <a:r>
              <a:rPr lang="en-US" sz="3600" b="1" dirty="0">
                <a:solidFill>
                  <a:schemeClr val="accent3">
                    <a:lumMod val="50000"/>
                  </a:schemeClr>
                </a:solidFill>
                <a:latin typeface="Calibri"/>
                <a:ea typeface="Calibri"/>
                <a:cs typeface="Times New Roman"/>
              </a:rPr>
              <a:t>What do you find easy to become idols in your life?</a:t>
            </a:r>
            <a:endParaRPr lang="en-US" sz="3600" b="1" dirty="0">
              <a:solidFill>
                <a:schemeClr val="accent3">
                  <a:lumMod val="50000"/>
                </a:schemeClr>
              </a:solidFill>
            </a:endParaRPr>
          </a:p>
        </p:txBody>
      </p:sp>
    </p:spTree>
    <p:extLst>
      <p:ext uri="{BB962C8B-B14F-4D97-AF65-F5344CB8AC3E}">
        <p14:creationId xmlns:p14="http://schemas.microsoft.com/office/powerpoint/2010/main" val="1304637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1143000"/>
          </a:xfrm>
        </p:spPr>
        <p:txBody>
          <a:bodyPr>
            <a:noAutofit/>
          </a:bodyPr>
          <a:lstStyle/>
          <a:p>
            <a:r>
              <a:rPr lang="en-US" sz="3000" i="1" cap="none" dirty="0">
                <a:ln w="500">
                  <a:noFill/>
                </a:ln>
                <a:solidFill>
                  <a:schemeClr val="accent2">
                    <a:lumMod val="50000"/>
                  </a:schemeClr>
                </a:solidFill>
                <a:latin typeface="Calibri"/>
                <a:ea typeface="Calibri"/>
                <a:cs typeface="Times New Roman"/>
              </a:rPr>
              <a:t>I will give to each one of you according to your works. </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rot="20966074">
            <a:off x="304800" y="1676400"/>
            <a:ext cx="7543800" cy="1295400"/>
          </a:xfrm>
        </p:spPr>
        <p:txBody>
          <a:bodyPr>
            <a:noAutofit/>
          </a:bodyPr>
          <a:lstStyle/>
          <a:p>
            <a:pPr marL="0" indent="0">
              <a:lnSpc>
                <a:spcPct val="110000"/>
              </a:lnSpc>
              <a:buNone/>
            </a:pPr>
            <a:r>
              <a:rPr lang="en-US" b="1" dirty="0" smtClean="0">
                <a:solidFill>
                  <a:srgbClr val="FF0000"/>
                </a:solidFill>
                <a:latin typeface="Calibri"/>
                <a:ea typeface="Calibri"/>
                <a:cs typeface="Times New Roman"/>
              </a:rPr>
              <a:t>but </a:t>
            </a:r>
            <a:r>
              <a:rPr lang="en-US" b="1" dirty="0">
                <a:solidFill>
                  <a:srgbClr val="FF0000"/>
                </a:solidFill>
                <a:latin typeface="Calibri"/>
                <a:ea typeface="Calibri"/>
                <a:cs typeface="Times New Roman"/>
              </a:rPr>
              <a:t>we don’t want justice or fairness from God – especially for our works! </a:t>
            </a:r>
            <a:endParaRPr lang="en-US" b="1" dirty="0" smtClean="0">
              <a:solidFill>
                <a:srgbClr val="FF0000"/>
              </a:solidFill>
              <a:latin typeface="Calibri"/>
              <a:ea typeface="Calibri"/>
              <a:cs typeface="Times New Roman"/>
            </a:endParaRPr>
          </a:p>
        </p:txBody>
      </p:sp>
      <p:sp>
        <p:nvSpPr>
          <p:cNvPr id="4" name="Content Placeholder 5"/>
          <p:cNvSpPr txBox="1">
            <a:spLocks/>
          </p:cNvSpPr>
          <p:nvPr/>
        </p:nvSpPr>
        <p:spPr>
          <a:xfrm>
            <a:off x="507917" y="1371600"/>
            <a:ext cx="3849781" cy="685800"/>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32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8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4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0000"/>
              </a:lnSpc>
              <a:buFont typeface="Wingdings 2"/>
              <a:buNone/>
            </a:pPr>
            <a:r>
              <a:rPr lang="en-US" b="1" dirty="0" smtClean="0">
                <a:solidFill>
                  <a:schemeClr val="accent3">
                    <a:lumMod val="50000"/>
                  </a:schemeClr>
                </a:solidFill>
                <a:latin typeface="Calibri"/>
                <a:ea typeface="Calibri"/>
                <a:cs typeface="Times New Roman"/>
              </a:rPr>
              <a:t>This is just and fair</a:t>
            </a:r>
            <a:endParaRPr lang="en-US" b="1" dirty="0">
              <a:solidFill>
                <a:schemeClr val="accent3">
                  <a:lumMod val="50000"/>
                </a:schemeClr>
              </a:solidFill>
            </a:endParaRPr>
          </a:p>
        </p:txBody>
      </p:sp>
      <p:sp>
        <p:nvSpPr>
          <p:cNvPr id="7" name="Content Placeholder 5"/>
          <p:cNvSpPr txBox="1">
            <a:spLocks/>
          </p:cNvSpPr>
          <p:nvPr/>
        </p:nvSpPr>
        <p:spPr>
          <a:xfrm>
            <a:off x="2057400" y="3013587"/>
            <a:ext cx="6179574" cy="1371600"/>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32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8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4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0000"/>
              </a:lnSpc>
              <a:buFont typeface="Wingdings 2"/>
              <a:buNone/>
            </a:pPr>
            <a:r>
              <a:rPr lang="en-US" b="1" dirty="0" smtClean="0">
                <a:solidFill>
                  <a:srgbClr val="AC0000"/>
                </a:solidFill>
                <a:latin typeface="Calibri"/>
                <a:ea typeface="Calibri"/>
                <a:cs typeface="Times New Roman"/>
              </a:rPr>
              <a:t>All our works – our righteousness – are like filthy rags!! </a:t>
            </a:r>
          </a:p>
        </p:txBody>
      </p:sp>
      <p:sp>
        <p:nvSpPr>
          <p:cNvPr id="8" name="Content Placeholder 5"/>
          <p:cNvSpPr txBox="1">
            <a:spLocks/>
          </p:cNvSpPr>
          <p:nvPr/>
        </p:nvSpPr>
        <p:spPr>
          <a:xfrm rot="286609">
            <a:off x="585798" y="4424801"/>
            <a:ext cx="7543800" cy="2362200"/>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32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8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4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0000"/>
              </a:lnSpc>
              <a:buFont typeface="Wingdings 2"/>
              <a:buNone/>
            </a:pPr>
            <a:r>
              <a:rPr lang="en-US" b="1" dirty="0" smtClean="0">
                <a:solidFill>
                  <a:schemeClr val="accent2">
                    <a:lumMod val="50000"/>
                  </a:schemeClr>
                </a:solidFill>
                <a:latin typeface="Calibri"/>
                <a:ea typeface="Calibri"/>
                <a:cs typeface="Times New Roman"/>
              </a:rPr>
              <a:t>We do not want God to give us anything according to our works! We want to repent of our works and for Christ to put His work upon us!!</a:t>
            </a:r>
            <a:endParaRPr lang="en-US" b="1" dirty="0">
              <a:solidFill>
                <a:schemeClr val="accent2">
                  <a:lumMod val="50000"/>
                </a:schemeClr>
              </a:solidFill>
            </a:endParaRPr>
          </a:p>
        </p:txBody>
      </p:sp>
      <p:grpSp>
        <p:nvGrpSpPr>
          <p:cNvPr id="9" name="Group 8"/>
          <p:cNvGrpSpPr/>
          <p:nvPr/>
        </p:nvGrpSpPr>
        <p:grpSpPr>
          <a:xfrm>
            <a:off x="304800" y="1537622"/>
            <a:ext cx="8622213" cy="3746500"/>
            <a:chOff x="609600" y="1537622"/>
            <a:chExt cx="8622213" cy="3746500"/>
          </a:xfrm>
        </p:grpSpPr>
        <p:sp>
          <p:nvSpPr>
            <p:cNvPr id="2" name="TextBox 1"/>
            <p:cNvSpPr txBox="1"/>
            <p:nvPr/>
          </p:nvSpPr>
          <p:spPr>
            <a:xfrm>
              <a:off x="609600" y="2143432"/>
              <a:ext cx="4646644" cy="2554545"/>
            </a:xfrm>
            <a:prstGeom prst="rect">
              <a:avLst/>
            </a:prstGeom>
            <a:solidFill>
              <a:schemeClr val="bg1"/>
            </a:solidFill>
            <a:ln w="38100">
              <a:noFill/>
            </a:ln>
            <a:effectLst>
              <a:softEdge rad="63500"/>
            </a:effectLst>
          </p:spPr>
          <p:txBody>
            <a:bodyPr wrap="square" rtlCol="0">
              <a:spAutoFit/>
            </a:bodyPr>
            <a:lstStyle/>
            <a:p>
              <a:r>
                <a:rPr lang="en-US" sz="4000" b="1" dirty="0" smtClean="0"/>
                <a:t>Are you sure Christ has robed you in His righteousness?</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688" y="1537622"/>
              <a:ext cx="4683125" cy="3746500"/>
            </a:xfrm>
            <a:prstGeom prst="rect">
              <a:avLst/>
            </a:prstGeom>
            <a:ln>
              <a:noFill/>
            </a:ln>
            <a:effectLst>
              <a:softEdge rad="112500"/>
            </a:effectLst>
          </p:spPr>
        </p:pic>
      </p:grpSp>
    </p:spTree>
    <p:extLst>
      <p:ext uri="{BB962C8B-B14F-4D97-AF65-F5344CB8AC3E}">
        <p14:creationId xmlns:p14="http://schemas.microsoft.com/office/powerpoint/2010/main" val="158147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0"/>
                            </p:stCondLst>
                            <p:childTnLst>
                              <p:par>
                                <p:cTn id="8" presetID="2" presetClass="entr" presetSubtype="4" fill="hold" grpId="0" nodeType="afterEffect">
                                  <p:stCondLst>
                                    <p:cond delay="3000"/>
                                  </p:stCondLst>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additive="base">
                                        <p:cTn id="1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8500"/>
                            </p:stCondLst>
                            <p:childTnLst>
                              <p:par>
                                <p:cTn id="13" presetID="26" presetClass="entr" presetSubtype="0" fill="hold" grpId="0" nodeType="afterEffect">
                                  <p:stCondLst>
                                    <p:cond delay="4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2743200"/>
          </a:xfrm>
        </p:spPr>
        <p:txBody>
          <a:bodyPr>
            <a:noAutofit/>
          </a:bodyPr>
          <a:lstStyle/>
          <a:p>
            <a:r>
              <a:rPr lang="en-US" sz="3000" i="1" cap="none" dirty="0">
                <a:ln w="500">
                  <a:noFill/>
                </a:ln>
                <a:solidFill>
                  <a:schemeClr val="accent2">
                    <a:lumMod val="50000"/>
                  </a:schemeClr>
                </a:solidFill>
                <a:latin typeface="Calibri"/>
                <a:ea typeface="Calibri"/>
                <a:cs typeface="Times New Roman"/>
              </a:rPr>
              <a:t>Now to you I say, and to the rest in Thyatira, as many as do not have this doctrine, who have not known the depths of Satan, as they say, I will put on you no other burden.  But hold fast what you have till I come.</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381000"/>
            <a:ext cx="7543800" cy="6172200"/>
          </a:xfrm>
          <a:solidFill>
            <a:schemeClr val="bg1"/>
          </a:solidFill>
        </p:spPr>
        <p:txBody>
          <a:bodyPr>
            <a:noAutofit/>
          </a:bodyPr>
          <a:lstStyle/>
          <a:p>
            <a:pPr marL="0" indent="0">
              <a:lnSpc>
                <a:spcPct val="110000"/>
              </a:lnSpc>
              <a:buNone/>
            </a:pPr>
            <a:r>
              <a:rPr lang="en-US" sz="2800" dirty="0">
                <a:solidFill>
                  <a:schemeClr val="accent3">
                    <a:lumMod val="50000"/>
                  </a:schemeClr>
                </a:solidFill>
              </a:rPr>
              <a:t>Quote from </a:t>
            </a:r>
            <a:r>
              <a:rPr lang="en-US" sz="2800" dirty="0" err="1">
                <a:solidFill>
                  <a:schemeClr val="accent3">
                    <a:lumMod val="50000"/>
                  </a:schemeClr>
                </a:solidFill>
              </a:rPr>
              <a:t>InterVarsity</a:t>
            </a:r>
            <a:r>
              <a:rPr lang="en-US" sz="2800" dirty="0">
                <a:solidFill>
                  <a:schemeClr val="accent3">
                    <a:lumMod val="50000"/>
                  </a:schemeClr>
                </a:solidFill>
              </a:rPr>
              <a:t> </a:t>
            </a:r>
            <a:r>
              <a:rPr lang="en-US" sz="2800" dirty="0" smtClean="0">
                <a:solidFill>
                  <a:schemeClr val="accent3">
                    <a:lumMod val="50000"/>
                  </a:schemeClr>
                </a:solidFill>
              </a:rPr>
              <a:t>Press:</a:t>
            </a:r>
            <a:endParaRPr lang="en-US" sz="2800" b="1" dirty="0" smtClean="0">
              <a:solidFill>
                <a:schemeClr val="accent3">
                  <a:lumMod val="50000"/>
                </a:schemeClr>
              </a:solidFill>
            </a:endParaRPr>
          </a:p>
          <a:p>
            <a:pPr marL="0" indent="0">
              <a:lnSpc>
                <a:spcPct val="110000"/>
              </a:lnSpc>
              <a:buNone/>
            </a:pPr>
            <a:r>
              <a:rPr lang="en-US" b="1" dirty="0" smtClean="0">
                <a:solidFill>
                  <a:schemeClr val="accent3">
                    <a:lumMod val="50000"/>
                  </a:schemeClr>
                </a:solidFill>
              </a:rPr>
              <a:t>He </a:t>
            </a:r>
            <a:r>
              <a:rPr lang="en-US" b="1" dirty="0">
                <a:solidFill>
                  <a:schemeClr val="accent3">
                    <a:lumMod val="50000"/>
                  </a:schemeClr>
                </a:solidFill>
              </a:rPr>
              <a:t>is not, like the angel at Pergamum, told to "repent," but simply to hold on to what you have until I </a:t>
            </a:r>
            <a:r>
              <a:rPr lang="en-US" b="1" dirty="0" smtClean="0">
                <a:solidFill>
                  <a:schemeClr val="accent3">
                    <a:lumMod val="50000"/>
                  </a:schemeClr>
                </a:solidFill>
              </a:rPr>
              <a:t>come. </a:t>
            </a:r>
            <a:r>
              <a:rPr lang="en-US" b="1" dirty="0">
                <a:solidFill>
                  <a:schemeClr val="accent3">
                    <a:lumMod val="50000"/>
                  </a:schemeClr>
                </a:solidFill>
              </a:rPr>
              <a:t>Consequently, the "coming" of the risen one is not a </a:t>
            </a:r>
            <a:r>
              <a:rPr lang="en-US" b="1" dirty="0" smtClean="0">
                <a:solidFill>
                  <a:schemeClr val="accent3">
                    <a:lumMod val="50000"/>
                  </a:schemeClr>
                </a:solidFill>
              </a:rPr>
              <a:t>threat, </a:t>
            </a:r>
            <a:r>
              <a:rPr lang="en-US" b="1" dirty="0">
                <a:solidFill>
                  <a:schemeClr val="accent3">
                    <a:lumMod val="50000"/>
                  </a:schemeClr>
                </a:solidFill>
              </a:rPr>
              <a:t>but a hope. This suggests that Jezebel and her clan may not have been an actual part of the congregation, but a separate community trying to entice away its members. </a:t>
            </a:r>
          </a:p>
        </p:txBody>
      </p:sp>
      <p:sp>
        <p:nvSpPr>
          <p:cNvPr id="4" name="Content Placeholder 5"/>
          <p:cNvSpPr txBox="1">
            <a:spLocks/>
          </p:cNvSpPr>
          <p:nvPr/>
        </p:nvSpPr>
        <p:spPr>
          <a:xfrm>
            <a:off x="396240" y="3276600"/>
            <a:ext cx="7543800" cy="3276600"/>
          </a:xfrm>
          <a:prstGeom prst="rect">
            <a:avLst/>
          </a:prstGeom>
          <a:solidFill>
            <a:schemeClr val="bg1"/>
          </a:solidFill>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32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8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4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0000"/>
              </a:lnSpc>
              <a:buFont typeface="Wingdings 2"/>
              <a:buNone/>
            </a:pPr>
            <a:r>
              <a:rPr lang="en-US" b="1" dirty="0" smtClean="0">
                <a:solidFill>
                  <a:schemeClr val="accent3">
                    <a:lumMod val="50000"/>
                  </a:schemeClr>
                </a:solidFill>
              </a:rPr>
              <a:t>As for the angel (pastor), the words of praise at the beginning of the message (I know your deeds, your love and faith, your service and perseverance) are still in effect.</a:t>
            </a:r>
          </a:p>
          <a:p>
            <a:pPr marL="0" indent="0" algn="r">
              <a:lnSpc>
                <a:spcPct val="110000"/>
              </a:lnSpc>
              <a:buFont typeface="Wingdings 2"/>
              <a:buNone/>
            </a:pPr>
            <a:r>
              <a:rPr lang="en-US" sz="2800" dirty="0" smtClean="0">
                <a:solidFill>
                  <a:schemeClr val="accent3">
                    <a:lumMod val="50000"/>
                  </a:schemeClr>
                </a:solidFill>
              </a:rPr>
              <a:t>Quote from </a:t>
            </a:r>
            <a:r>
              <a:rPr lang="en-US" sz="2800" dirty="0" err="1" smtClean="0">
                <a:solidFill>
                  <a:schemeClr val="accent3">
                    <a:lumMod val="50000"/>
                  </a:schemeClr>
                </a:solidFill>
              </a:rPr>
              <a:t>InterVarsity</a:t>
            </a:r>
            <a:r>
              <a:rPr lang="en-US" sz="2800" dirty="0" smtClean="0">
                <a:solidFill>
                  <a:schemeClr val="accent3">
                    <a:lumMod val="50000"/>
                  </a:schemeClr>
                </a:solidFill>
              </a:rPr>
              <a:t> Press</a:t>
            </a:r>
            <a:endParaRPr lang="en-US" sz="2800" dirty="0">
              <a:solidFill>
                <a:schemeClr val="accent3">
                  <a:lumMod val="50000"/>
                </a:schemeClr>
              </a:solidFill>
            </a:endParaRPr>
          </a:p>
        </p:txBody>
      </p:sp>
    </p:spTree>
    <p:extLst>
      <p:ext uri="{BB962C8B-B14F-4D97-AF65-F5344CB8AC3E}">
        <p14:creationId xmlns:p14="http://schemas.microsoft.com/office/powerpoint/2010/main" val="33454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1000"/>
                                        <p:tgtEl>
                                          <p:spTgt spid="6">
                                            <p:txEl>
                                              <p:pRg st="0" end="0"/>
                                            </p:txEl>
                                          </p:spTgt>
                                        </p:tgtEl>
                                      </p:cBhvr>
                                    </p:animEffect>
                                    <p:set>
                                      <p:cBhvr>
                                        <p:cTn id="22"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6">
                                            <p:txEl>
                                              <p:pRg st="1" end="1"/>
                                            </p:txEl>
                                          </p:spTgt>
                                        </p:tgtEl>
                                      </p:cBhvr>
                                    </p:animEffect>
                                    <p:set>
                                      <p:cBhvr>
                                        <p:cTn id="27" dur="1" fill="hold">
                                          <p:stCondLst>
                                            <p:cond delay="999"/>
                                          </p:stCondLst>
                                        </p:cTn>
                                        <p:tgtEl>
                                          <p:spTgt spid="6">
                                            <p:txEl>
                                              <p:pRg st="1" end="1"/>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1000"/>
                                        <p:tgtEl>
                                          <p:spTgt spid="6">
                                            <p:bg/>
                                          </p:spTgt>
                                        </p:tgtEl>
                                      </p:cBhvr>
                                    </p:animEffect>
                                    <p:set>
                                      <p:cBhvr>
                                        <p:cTn id="32" dur="1" fill="hold">
                                          <p:stCondLst>
                                            <p:cond delay="999"/>
                                          </p:stCondLst>
                                        </p:cTn>
                                        <p:tgtEl>
                                          <p:spTgt spid="6">
                                            <p:bg/>
                                          </p:spTgt>
                                        </p:tgtEl>
                                        <p:attrNameLst>
                                          <p:attrName>style.visibility</p:attrName>
                                        </p:attrNameLst>
                                      </p:cBhvr>
                                      <p:to>
                                        <p:strVal val="hidden"/>
                                      </p:to>
                                    </p:se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6" grpId="1" build="p"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838200"/>
            <a:ext cx="7543800" cy="5715000"/>
          </a:xfrm>
        </p:spPr>
        <p:txBody>
          <a:bodyPr>
            <a:noAutofit/>
          </a:bodyPr>
          <a:lstStyle/>
          <a:p>
            <a:pPr marL="0" indent="0">
              <a:lnSpc>
                <a:spcPct val="110000"/>
              </a:lnSpc>
              <a:buNone/>
            </a:pPr>
            <a:r>
              <a:rPr lang="en-US" sz="3600" b="1" dirty="0">
                <a:solidFill>
                  <a:schemeClr val="accent3">
                    <a:lumMod val="50000"/>
                  </a:schemeClr>
                </a:solidFill>
                <a:latin typeface="Calibri"/>
                <a:ea typeface="Calibri"/>
                <a:cs typeface="Times New Roman"/>
              </a:rPr>
              <a:t>Obviously, Jezebel only took over a part of the church, and the Lord is now speaking to the true church to hold on to the truth</a:t>
            </a:r>
            <a:r>
              <a:rPr lang="en-US" sz="3600" b="1" dirty="0" smtClean="0">
                <a:solidFill>
                  <a:schemeClr val="accent3">
                    <a:lumMod val="50000"/>
                  </a:schemeClr>
                </a:solidFill>
                <a:latin typeface="Calibri"/>
                <a:ea typeface="Calibri"/>
                <a:cs typeface="Times New Roman"/>
              </a:rPr>
              <a:t>.</a:t>
            </a:r>
          </a:p>
          <a:p>
            <a:pPr marL="0" indent="0">
              <a:lnSpc>
                <a:spcPct val="110000"/>
              </a:lnSpc>
              <a:buNone/>
            </a:pPr>
            <a:r>
              <a:rPr lang="en-US" sz="2000" b="1" dirty="0" smtClean="0">
                <a:solidFill>
                  <a:schemeClr val="accent3">
                    <a:lumMod val="50000"/>
                  </a:schemeClr>
                </a:solidFill>
                <a:latin typeface="Calibri"/>
                <a:ea typeface="Calibri"/>
                <a:cs typeface="Times New Roman"/>
              </a:rPr>
              <a:t> </a:t>
            </a:r>
          </a:p>
          <a:p>
            <a:pPr marL="0" indent="0">
              <a:lnSpc>
                <a:spcPct val="110000"/>
              </a:lnSpc>
              <a:buNone/>
            </a:pPr>
            <a:r>
              <a:rPr lang="en-US" sz="3600" b="1" dirty="0" smtClean="0">
                <a:solidFill>
                  <a:schemeClr val="accent3">
                    <a:lumMod val="50000"/>
                  </a:schemeClr>
                </a:solidFill>
                <a:latin typeface="Calibri"/>
                <a:ea typeface="Calibri"/>
                <a:cs typeface="Times New Roman"/>
              </a:rPr>
              <a:t>The </a:t>
            </a:r>
            <a:r>
              <a:rPr lang="en-US" sz="3600" b="1" dirty="0">
                <a:solidFill>
                  <a:schemeClr val="accent3">
                    <a:lumMod val="50000"/>
                  </a:schemeClr>
                </a:solidFill>
                <a:latin typeface="Calibri"/>
                <a:ea typeface="Calibri"/>
                <a:cs typeface="Times New Roman"/>
              </a:rPr>
              <a:t>true church always existed and stood against the Roman Catholic system. </a:t>
            </a:r>
            <a:endParaRPr lang="en-US" sz="3600" b="1" dirty="0">
              <a:solidFill>
                <a:schemeClr val="accent3">
                  <a:lumMod val="50000"/>
                </a:schemeClr>
              </a:solidFill>
            </a:endParaRPr>
          </a:p>
        </p:txBody>
      </p:sp>
    </p:spTree>
    <p:extLst>
      <p:ext uri="{BB962C8B-B14F-4D97-AF65-F5344CB8AC3E}">
        <p14:creationId xmlns:p14="http://schemas.microsoft.com/office/powerpoint/2010/main" val="1456740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304800"/>
            <a:ext cx="7543800" cy="6248400"/>
          </a:xfrm>
        </p:spPr>
        <p:txBody>
          <a:bodyPr>
            <a:noAutofit/>
          </a:bodyPr>
          <a:lstStyle/>
          <a:p>
            <a:pPr marL="0" indent="0">
              <a:lnSpc>
                <a:spcPct val="110000"/>
              </a:lnSpc>
              <a:buNone/>
            </a:pPr>
            <a:r>
              <a:rPr lang="en-US" sz="3600" b="1" dirty="0" smtClean="0">
                <a:solidFill>
                  <a:schemeClr val="accent3">
                    <a:lumMod val="50000"/>
                  </a:schemeClr>
                </a:solidFill>
                <a:latin typeface="Calibri"/>
                <a:ea typeface="Calibri"/>
                <a:cs typeface="Times New Roman"/>
              </a:rPr>
              <a:t>For </a:t>
            </a:r>
            <a:r>
              <a:rPr lang="en-US" sz="3600" b="1" dirty="0">
                <a:solidFill>
                  <a:schemeClr val="accent3">
                    <a:lumMod val="50000"/>
                  </a:schemeClr>
                </a:solidFill>
                <a:latin typeface="Calibri"/>
                <a:ea typeface="Calibri"/>
                <a:cs typeface="Times New Roman"/>
              </a:rPr>
              <a:t>centuries the true church was underground as it was actively sought by the Roman Catholic hierarchy and when found, was utterly destroyed along with all records and teachings</a:t>
            </a:r>
            <a:r>
              <a:rPr lang="en-US" sz="3600" b="1" dirty="0" smtClean="0">
                <a:solidFill>
                  <a:schemeClr val="accent3">
                    <a:lumMod val="50000"/>
                  </a:schemeClr>
                </a:solidFill>
                <a:latin typeface="Calibri"/>
                <a:ea typeface="Calibri"/>
                <a:cs typeface="Times New Roman"/>
              </a:rPr>
              <a:t>.</a:t>
            </a:r>
          </a:p>
          <a:p>
            <a:pPr marL="0" indent="0">
              <a:lnSpc>
                <a:spcPct val="110000"/>
              </a:lnSpc>
              <a:buNone/>
            </a:pPr>
            <a:endParaRPr lang="en-US" sz="2000" b="1" dirty="0" smtClean="0">
              <a:solidFill>
                <a:schemeClr val="accent3">
                  <a:lumMod val="50000"/>
                </a:schemeClr>
              </a:solidFill>
              <a:latin typeface="Calibri"/>
              <a:ea typeface="Calibri"/>
              <a:cs typeface="Times New Roman"/>
            </a:endParaRPr>
          </a:p>
          <a:p>
            <a:pPr marL="0" indent="0">
              <a:lnSpc>
                <a:spcPct val="110000"/>
              </a:lnSpc>
              <a:buNone/>
            </a:pPr>
            <a:r>
              <a:rPr lang="en-US" sz="3600" b="1" dirty="0" smtClean="0">
                <a:solidFill>
                  <a:schemeClr val="accent3">
                    <a:lumMod val="50000"/>
                  </a:schemeClr>
                </a:solidFill>
                <a:latin typeface="Calibri"/>
                <a:ea typeface="Calibri"/>
                <a:cs typeface="Times New Roman"/>
              </a:rPr>
              <a:t>Very </a:t>
            </a:r>
            <a:r>
              <a:rPr lang="en-US" sz="3600" b="1" dirty="0">
                <a:solidFill>
                  <a:schemeClr val="accent3">
                    <a:lumMod val="50000"/>
                  </a:schemeClr>
                </a:solidFill>
                <a:latin typeface="Calibri"/>
                <a:ea typeface="Calibri"/>
                <a:cs typeface="Times New Roman"/>
              </a:rPr>
              <a:t>little evidence has survived of these flocks outside the true doctrines preserved by the Lord through salvations and oral teaching.</a:t>
            </a:r>
            <a:endParaRPr lang="en-US" sz="3600" b="1" dirty="0">
              <a:solidFill>
                <a:schemeClr val="accent3">
                  <a:lumMod val="50000"/>
                </a:schemeClr>
              </a:solidFill>
            </a:endParaRPr>
          </a:p>
        </p:txBody>
      </p:sp>
    </p:spTree>
    <p:extLst>
      <p:ext uri="{BB962C8B-B14F-4D97-AF65-F5344CB8AC3E}">
        <p14:creationId xmlns:p14="http://schemas.microsoft.com/office/powerpoint/2010/main" val="3564013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3200400"/>
          </a:xfrm>
        </p:spPr>
        <p:txBody>
          <a:bodyPr>
            <a:noAutofit/>
          </a:bodyPr>
          <a:lstStyle/>
          <a:p>
            <a:r>
              <a:rPr lang="en-US" sz="3000" i="1" cap="none" dirty="0">
                <a:ln w="500">
                  <a:noFill/>
                </a:ln>
                <a:solidFill>
                  <a:schemeClr val="accent2">
                    <a:lumMod val="50000"/>
                  </a:schemeClr>
                </a:solidFill>
                <a:latin typeface="Calibri"/>
                <a:ea typeface="Calibri"/>
                <a:cs typeface="Times New Roman"/>
              </a:rPr>
              <a:t>And he who overcomes, and keeps My works until the end, to him I will give power over the nations—‘He shall rule them with a rod of iron; They shall be dashed to pieces like the potter’s vessels—as I also have received from My Father;  and I will give him the morning star.</a:t>
            </a:r>
            <a:endParaRPr lang="en-US" sz="3000" cap="none" dirty="0">
              <a:ln w="500">
                <a:noFill/>
              </a:ln>
              <a:solidFill>
                <a:schemeClr val="accent2">
                  <a:lumMod val="50000"/>
                </a:schemeClr>
              </a:solidFill>
            </a:endParaRPr>
          </a:p>
        </p:txBody>
      </p:sp>
      <p:sp>
        <p:nvSpPr>
          <p:cNvPr id="6" name="Content Placeholder 5"/>
          <p:cNvSpPr>
            <a:spLocks noGrp="1"/>
          </p:cNvSpPr>
          <p:nvPr>
            <p:ph sz="half" idx="1"/>
          </p:nvPr>
        </p:nvSpPr>
        <p:spPr>
          <a:xfrm>
            <a:off x="381000" y="3581400"/>
            <a:ext cx="7543800" cy="2895600"/>
          </a:xfrm>
        </p:spPr>
        <p:txBody>
          <a:bodyPr>
            <a:noAutofit/>
          </a:bodyPr>
          <a:lstStyle/>
          <a:p>
            <a:pPr marL="0" indent="0">
              <a:lnSpc>
                <a:spcPct val="110000"/>
              </a:lnSpc>
              <a:buNone/>
            </a:pPr>
            <a:r>
              <a:rPr lang="en-US" b="1" dirty="0">
                <a:solidFill>
                  <a:schemeClr val="accent3">
                    <a:lumMod val="50000"/>
                  </a:schemeClr>
                </a:solidFill>
              </a:rPr>
              <a:t>God will one day rule with a rod of iron. This is a quote from </a:t>
            </a:r>
            <a:r>
              <a:rPr lang="en-US" b="1" u="sng" dirty="0">
                <a:solidFill>
                  <a:schemeClr val="accent3">
                    <a:lumMod val="50000"/>
                  </a:schemeClr>
                </a:solidFill>
              </a:rPr>
              <a:t>Psalm 2:9</a:t>
            </a:r>
            <a:r>
              <a:rPr lang="en-US" b="1" dirty="0">
                <a:solidFill>
                  <a:schemeClr val="accent3">
                    <a:lumMod val="50000"/>
                  </a:schemeClr>
                </a:solidFill>
              </a:rPr>
              <a:t>.  It hasn’t happened yet. We will rule with Him and have power over the nations!! </a:t>
            </a:r>
            <a:r>
              <a:rPr lang="en-US" b="1" dirty="0" smtClean="0">
                <a:solidFill>
                  <a:schemeClr val="accent3">
                    <a:lumMod val="50000"/>
                  </a:schemeClr>
                </a:solidFill>
              </a:rPr>
              <a:t>Can you </a:t>
            </a:r>
            <a:r>
              <a:rPr lang="en-US" b="1" dirty="0">
                <a:solidFill>
                  <a:schemeClr val="accent3">
                    <a:lumMod val="50000"/>
                  </a:schemeClr>
                </a:solidFill>
              </a:rPr>
              <a:t>even fathom this</a:t>
            </a:r>
            <a:r>
              <a:rPr lang="en-US" b="1" dirty="0" smtClean="0">
                <a:solidFill>
                  <a:schemeClr val="accent3">
                    <a:lumMod val="50000"/>
                  </a:schemeClr>
                </a:solidFill>
              </a:rPr>
              <a:t>!?</a:t>
            </a:r>
            <a:endParaRPr lang="en-US" b="1" dirty="0">
              <a:solidFill>
                <a:schemeClr val="accent3">
                  <a:lumMod val="50000"/>
                </a:schemeClr>
              </a:solidFill>
            </a:endParaRPr>
          </a:p>
        </p:txBody>
      </p:sp>
    </p:spTree>
    <p:extLst>
      <p:ext uri="{BB962C8B-B14F-4D97-AF65-F5344CB8AC3E}">
        <p14:creationId xmlns:p14="http://schemas.microsoft.com/office/powerpoint/2010/main" val="588853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6764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t>
            </a:r>
            <a:r>
              <a:rPr lang="en-US" sz="4000" dirty="0" smtClean="0"/>
              <a:t>False Doctrines</a:t>
            </a:r>
            <a:endParaRPr lang="en-US" sz="4000" dirty="0"/>
          </a:p>
        </p:txBody>
      </p:sp>
      <p:sp>
        <p:nvSpPr>
          <p:cNvPr id="4" name="Content Placeholder 3"/>
          <p:cNvSpPr>
            <a:spLocks noGrp="1"/>
          </p:cNvSpPr>
          <p:nvPr>
            <p:ph sz="half" idx="2"/>
          </p:nvPr>
        </p:nvSpPr>
        <p:spPr>
          <a:xfrm>
            <a:off x="7374" y="1673942"/>
            <a:ext cx="8153400" cy="5181600"/>
          </a:xfrm>
          <a:solidFill>
            <a:schemeClr val="bg2"/>
          </a:solidFill>
        </p:spPr>
        <p:txBody>
          <a:bodyPr>
            <a:noAutofit/>
          </a:bodyPr>
          <a:lstStyle/>
          <a:p>
            <a:pPr marL="0" indent="0">
              <a:buNone/>
            </a:pPr>
            <a:endParaRPr lang="en-US" sz="1100" b="1" dirty="0" smtClean="0">
              <a:solidFill>
                <a:schemeClr val="tx2">
                  <a:lumMod val="50000"/>
                </a:schemeClr>
              </a:solidFill>
            </a:endParaRPr>
          </a:p>
          <a:p>
            <a:pPr marL="0" indent="0">
              <a:buNone/>
            </a:pPr>
            <a:r>
              <a:rPr lang="en-US" sz="3600" b="1" dirty="0" smtClean="0">
                <a:solidFill>
                  <a:schemeClr val="tx2">
                    <a:lumMod val="50000"/>
                  </a:schemeClr>
                </a:solidFill>
              </a:rPr>
              <a:t>There </a:t>
            </a:r>
            <a:r>
              <a:rPr lang="en-US" sz="3600" b="1" dirty="0">
                <a:solidFill>
                  <a:schemeClr val="tx2">
                    <a:lumMod val="50000"/>
                  </a:schemeClr>
                </a:solidFill>
              </a:rPr>
              <a:t>were two false doctrines that began to crop up in the church of </a:t>
            </a:r>
            <a:r>
              <a:rPr lang="en-US" sz="3600" b="1" dirty="0" err="1">
                <a:solidFill>
                  <a:schemeClr val="tx2">
                    <a:lumMod val="50000"/>
                  </a:schemeClr>
                </a:solidFill>
              </a:rPr>
              <a:t>Pergamos</a:t>
            </a:r>
            <a:r>
              <a:rPr lang="en-US" sz="3600" b="1" dirty="0">
                <a:solidFill>
                  <a:schemeClr val="tx2">
                    <a:lumMod val="50000"/>
                  </a:schemeClr>
                </a:solidFill>
              </a:rPr>
              <a:t> </a:t>
            </a:r>
            <a:r>
              <a:rPr lang="en-US" sz="3600" dirty="0">
                <a:solidFill>
                  <a:schemeClr val="tx2">
                    <a:lumMod val="50000"/>
                  </a:schemeClr>
                </a:solidFill>
              </a:rPr>
              <a:t>(and in the Church Age just before the Church Age of Thyatira</a:t>
            </a:r>
            <a:r>
              <a:rPr lang="en-US" sz="3600" dirty="0" smtClean="0">
                <a:solidFill>
                  <a:schemeClr val="tx2">
                    <a:lumMod val="50000"/>
                  </a:schemeClr>
                </a:solidFill>
              </a:rPr>
              <a:t>)</a:t>
            </a:r>
            <a:r>
              <a:rPr lang="en-US" sz="3600" b="1" dirty="0" smtClean="0">
                <a:solidFill>
                  <a:schemeClr val="tx2">
                    <a:lumMod val="50000"/>
                  </a:schemeClr>
                </a:solidFill>
              </a:rPr>
              <a:t>:</a:t>
            </a:r>
          </a:p>
          <a:p>
            <a:pPr marL="0" indent="0">
              <a:buNone/>
            </a:pPr>
            <a:r>
              <a:rPr lang="en-US" sz="3600" b="1" dirty="0" smtClean="0">
                <a:solidFill>
                  <a:schemeClr val="tx2">
                    <a:lumMod val="50000"/>
                  </a:schemeClr>
                </a:solidFill>
              </a:rPr>
              <a:t>1) the </a:t>
            </a:r>
            <a:r>
              <a:rPr lang="en-US" sz="3600" b="1" u="sng" dirty="0">
                <a:solidFill>
                  <a:schemeClr val="tx2">
                    <a:lumMod val="50000"/>
                  </a:schemeClr>
                </a:solidFill>
              </a:rPr>
              <a:t>doctrine of Balaam</a:t>
            </a:r>
            <a:r>
              <a:rPr lang="en-US" sz="3600" b="1" dirty="0">
                <a:solidFill>
                  <a:schemeClr val="tx2">
                    <a:lumMod val="50000"/>
                  </a:schemeClr>
                </a:solidFill>
              </a:rPr>
              <a:t> </a:t>
            </a:r>
            <a:r>
              <a:rPr lang="en-US" sz="3600" b="1" dirty="0" smtClean="0">
                <a:solidFill>
                  <a:schemeClr val="tx2">
                    <a:lumMod val="50000"/>
                  </a:schemeClr>
                </a:solidFill>
              </a:rPr>
              <a:t>&amp;</a:t>
            </a:r>
          </a:p>
          <a:p>
            <a:pPr marL="0" indent="0">
              <a:buNone/>
            </a:pPr>
            <a:r>
              <a:rPr lang="en-US" sz="3600" b="1" dirty="0" smtClean="0">
                <a:solidFill>
                  <a:schemeClr val="tx2">
                    <a:lumMod val="50000"/>
                  </a:schemeClr>
                </a:solidFill>
              </a:rPr>
              <a:t>2) the </a:t>
            </a:r>
            <a:r>
              <a:rPr lang="en-US" sz="3600" b="1" u="sng" dirty="0">
                <a:solidFill>
                  <a:schemeClr val="tx2">
                    <a:lumMod val="50000"/>
                  </a:schemeClr>
                </a:solidFill>
              </a:rPr>
              <a:t>doctrine of the </a:t>
            </a:r>
            <a:r>
              <a:rPr lang="en-US" sz="3600" b="1" u="sng" dirty="0" err="1" smtClean="0">
                <a:solidFill>
                  <a:schemeClr val="tx2">
                    <a:lumMod val="50000"/>
                  </a:schemeClr>
                </a:solidFill>
              </a:rPr>
              <a:t>Nicolaitans</a:t>
            </a:r>
            <a:r>
              <a:rPr lang="en-US" sz="3600" b="1" dirty="0" smtClean="0">
                <a:solidFill>
                  <a:schemeClr val="tx2">
                    <a:lumMod val="50000"/>
                  </a:schemeClr>
                </a:solidFill>
              </a:rPr>
              <a:t>.</a:t>
            </a:r>
          </a:p>
          <a:p>
            <a:pPr marL="0" indent="0">
              <a:buNone/>
            </a:pPr>
            <a:r>
              <a:rPr lang="en-US" sz="3600" b="1" dirty="0" smtClean="0">
                <a:solidFill>
                  <a:schemeClr val="tx2">
                    <a:lumMod val="50000"/>
                  </a:schemeClr>
                </a:solidFill>
              </a:rPr>
              <a:t>These </a:t>
            </a:r>
            <a:r>
              <a:rPr lang="en-US" sz="3600" b="1" dirty="0">
                <a:solidFill>
                  <a:schemeClr val="tx2">
                    <a:lumMod val="50000"/>
                  </a:schemeClr>
                </a:solidFill>
              </a:rPr>
              <a:t>two teachings began to grow and spread throughout the churches</a:t>
            </a:r>
            <a:r>
              <a:rPr lang="en-US" sz="3600" b="1" dirty="0" smtClean="0">
                <a:solidFill>
                  <a:schemeClr val="tx2">
                    <a:lumMod val="50000"/>
                  </a:schemeClr>
                </a:solidFill>
              </a:rPr>
              <a:t>.</a:t>
            </a:r>
            <a:endParaRPr lang="en-US" sz="3600" b="1" dirty="0">
              <a:solidFill>
                <a:schemeClr val="tx2">
                  <a:lumMod val="50000"/>
                </a:schemeClr>
              </a:solidFill>
            </a:endParaRPr>
          </a:p>
        </p:txBody>
      </p:sp>
    </p:spTree>
    <p:extLst>
      <p:ext uri="{BB962C8B-B14F-4D97-AF65-F5344CB8AC3E}">
        <p14:creationId xmlns:p14="http://schemas.microsoft.com/office/powerpoint/2010/main" val="554348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6764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t>
            </a:r>
            <a:r>
              <a:rPr lang="en-US" sz="4000" dirty="0" smtClean="0"/>
              <a:t>False Doctrines - Balaam</a:t>
            </a:r>
            <a:endParaRPr lang="en-US" sz="4000" dirty="0"/>
          </a:p>
        </p:txBody>
      </p:sp>
      <p:sp>
        <p:nvSpPr>
          <p:cNvPr id="4" name="Content Placeholder 3"/>
          <p:cNvSpPr>
            <a:spLocks noGrp="1"/>
          </p:cNvSpPr>
          <p:nvPr>
            <p:ph sz="half" idx="2"/>
          </p:nvPr>
        </p:nvSpPr>
        <p:spPr>
          <a:xfrm>
            <a:off x="7374" y="1673942"/>
            <a:ext cx="8153400" cy="5181600"/>
          </a:xfrm>
          <a:solidFill>
            <a:schemeClr val="bg2"/>
          </a:solidFill>
        </p:spPr>
        <p:txBody>
          <a:bodyPr>
            <a:noAutofit/>
          </a:bodyPr>
          <a:lstStyle/>
          <a:p>
            <a:pPr marL="0" indent="0">
              <a:buNone/>
            </a:pPr>
            <a:endParaRPr lang="en-US" sz="1100" b="1" dirty="0" smtClean="0">
              <a:solidFill>
                <a:schemeClr val="tx2">
                  <a:lumMod val="50000"/>
                </a:schemeClr>
              </a:solidFill>
            </a:endParaRPr>
          </a:p>
          <a:p>
            <a:r>
              <a:rPr lang="en-US" sz="3600" b="1" dirty="0" smtClean="0">
                <a:solidFill>
                  <a:schemeClr val="tx2">
                    <a:lumMod val="50000"/>
                  </a:schemeClr>
                </a:solidFill>
              </a:rPr>
              <a:t>Compromising the faith for money</a:t>
            </a:r>
          </a:p>
          <a:p>
            <a:r>
              <a:rPr lang="en-US" sz="3600" b="1" dirty="0" smtClean="0">
                <a:solidFill>
                  <a:schemeClr val="tx2">
                    <a:lumMod val="50000"/>
                  </a:schemeClr>
                </a:solidFill>
              </a:rPr>
              <a:t>Disobeying God’s Instructions</a:t>
            </a:r>
          </a:p>
          <a:p>
            <a:pPr marL="0" indent="0">
              <a:buNone/>
            </a:pPr>
            <a:endParaRPr lang="en-US" sz="3600" b="1" dirty="0" smtClean="0">
              <a:solidFill>
                <a:schemeClr val="tx2">
                  <a:lumMod val="50000"/>
                </a:schemeClr>
              </a:solidFill>
            </a:endParaRPr>
          </a:p>
          <a:p>
            <a:pPr marL="0" indent="0">
              <a:buNone/>
            </a:pPr>
            <a:endParaRPr lang="en-US" sz="3600" b="1" dirty="0">
              <a:solidFill>
                <a:schemeClr val="tx2">
                  <a:lumMod val="50000"/>
                </a:schemeClr>
              </a:solidFill>
            </a:endParaRPr>
          </a:p>
          <a:p>
            <a:pPr marL="0" indent="0">
              <a:buNone/>
            </a:pPr>
            <a:r>
              <a:rPr lang="en-US" sz="3600" b="1" dirty="0">
                <a:solidFill>
                  <a:srgbClr val="002060"/>
                </a:solidFill>
              </a:rPr>
              <a:t>The true gospel of the Lord Jesus Christ is not to be married into pagan beliefs or </a:t>
            </a:r>
            <a:r>
              <a:rPr lang="en-US" sz="3600" b="1" dirty="0" smtClean="0">
                <a:solidFill>
                  <a:srgbClr val="002060"/>
                </a:solidFill>
              </a:rPr>
              <a:t>be compromised </a:t>
            </a:r>
            <a:r>
              <a:rPr lang="en-US" sz="3600" b="1" dirty="0">
                <a:solidFill>
                  <a:srgbClr val="002060"/>
                </a:solidFill>
              </a:rPr>
              <a:t>in any way!</a:t>
            </a:r>
          </a:p>
        </p:txBody>
      </p:sp>
      <p:sp>
        <p:nvSpPr>
          <p:cNvPr id="5" name="TextBox 4"/>
          <p:cNvSpPr txBox="1"/>
          <p:nvPr/>
        </p:nvSpPr>
        <p:spPr>
          <a:xfrm>
            <a:off x="152400" y="117693"/>
            <a:ext cx="8839200" cy="6740307"/>
          </a:xfrm>
          <a:prstGeom prst="rect">
            <a:avLst/>
          </a:prstGeom>
          <a:solidFill>
            <a:schemeClr val="tx2">
              <a:lumMod val="75000"/>
            </a:schemeClr>
          </a:solidFill>
        </p:spPr>
        <p:txBody>
          <a:bodyPr wrap="square" rtlCol="0">
            <a:spAutoFit/>
          </a:bodyPr>
          <a:lstStyle/>
          <a:p>
            <a:r>
              <a:rPr lang="en-US" sz="3600" b="1" dirty="0" smtClean="0">
                <a:solidFill>
                  <a:schemeClr val="bg1"/>
                </a:solidFill>
              </a:rPr>
              <a:t>Balaam went even further after he realized he could not do what </a:t>
            </a:r>
            <a:r>
              <a:rPr lang="en-US" sz="3600" b="1" dirty="0" err="1" smtClean="0">
                <a:solidFill>
                  <a:schemeClr val="bg1"/>
                </a:solidFill>
              </a:rPr>
              <a:t>Balak</a:t>
            </a:r>
            <a:r>
              <a:rPr lang="en-US" sz="3600" b="1" dirty="0" smtClean="0">
                <a:solidFill>
                  <a:schemeClr val="bg1"/>
                </a:solidFill>
              </a:rPr>
              <a:t> wanted – whether to save himself from </a:t>
            </a:r>
            <a:r>
              <a:rPr lang="en-US" sz="3600" b="1" dirty="0" err="1" smtClean="0">
                <a:solidFill>
                  <a:schemeClr val="bg1"/>
                </a:solidFill>
              </a:rPr>
              <a:t>Balak</a:t>
            </a:r>
            <a:r>
              <a:rPr lang="en-US" sz="3600" b="1" dirty="0" smtClean="0">
                <a:solidFill>
                  <a:schemeClr val="bg1"/>
                </a:solidFill>
              </a:rPr>
              <a:t> or what, he decided to reveal a plan to destroy the Israelites. He gave </a:t>
            </a:r>
            <a:r>
              <a:rPr lang="en-US" sz="3600" b="1" dirty="0" err="1" smtClean="0">
                <a:solidFill>
                  <a:schemeClr val="bg1"/>
                </a:solidFill>
              </a:rPr>
              <a:t>Balak</a:t>
            </a:r>
            <a:r>
              <a:rPr lang="en-US" sz="3600" b="1" dirty="0" smtClean="0">
                <a:solidFill>
                  <a:schemeClr val="bg1"/>
                </a:solidFill>
              </a:rPr>
              <a:t> the idea to entice the Israelite men with Moabite women, so they would commit fornication and then God would no longer bless them. Numbers 25:9 gives us the death results of God’s plague that came upon the Israelites because of Balaam’s compromise.</a:t>
            </a:r>
          </a:p>
        </p:txBody>
      </p:sp>
    </p:spTree>
    <p:extLst>
      <p:ext uri="{BB962C8B-B14F-4D97-AF65-F5344CB8AC3E}">
        <p14:creationId xmlns:p14="http://schemas.microsoft.com/office/powerpoint/2010/main" val="37629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300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2" presetClass="entr" presetSubtype="4" fill="hold"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6764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t>
            </a:r>
            <a:r>
              <a:rPr lang="en-US" sz="4000" dirty="0" smtClean="0"/>
              <a:t>False Doctrines – </a:t>
            </a:r>
            <a:r>
              <a:rPr lang="en-US" sz="4000" dirty="0" err="1" smtClean="0"/>
              <a:t>Nicolaitans</a:t>
            </a:r>
            <a:r>
              <a:rPr lang="en-US" sz="4000" dirty="0" smtClean="0"/>
              <a:t> </a:t>
            </a:r>
            <a:endParaRPr lang="en-US" sz="4000" dirty="0"/>
          </a:p>
        </p:txBody>
      </p:sp>
      <p:sp>
        <p:nvSpPr>
          <p:cNvPr id="4" name="Content Placeholder 3"/>
          <p:cNvSpPr>
            <a:spLocks noGrp="1"/>
          </p:cNvSpPr>
          <p:nvPr>
            <p:ph sz="half" idx="2"/>
          </p:nvPr>
        </p:nvSpPr>
        <p:spPr>
          <a:xfrm>
            <a:off x="7374" y="1673942"/>
            <a:ext cx="8153400" cy="5181600"/>
          </a:xfrm>
          <a:solidFill>
            <a:schemeClr val="bg2"/>
          </a:solidFill>
        </p:spPr>
        <p:txBody>
          <a:bodyPr>
            <a:noAutofit/>
          </a:bodyPr>
          <a:lstStyle/>
          <a:p>
            <a:pPr marL="0" indent="0">
              <a:buNone/>
            </a:pPr>
            <a:endParaRPr lang="en-US" sz="1100" b="1" dirty="0" smtClean="0">
              <a:solidFill>
                <a:schemeClr val="tx2">
                  <a:lumMod val="50000"/>
                </a:schemeClr>
              </a:solidFill>
            </a:endParaRPr>
          </a:p>
          <a:p>
            <a:r>
              <a:rPr lang="en-US" sz="3600" b="1" dirty="0">
                <a:solidFill>
                  <a:schemeClr val="tx2">
                    <a:lumMod val="50000"/>
                  </a:schemeClr>
                </a:solidFill>
              </a:rPr>
              <a:t>The </a:t>
            </a:r>
            <a:r>
              <a:rPr lang="en-US" sz="3600" b="1" dirty="0" err="1">
                <a:solidFill>
                  <a:schemeClr val="tx2">
                    <a:lumMod val="50000"/>
                  </a:schemeClr>
                </a:solidFill>
              </a:rPr>
              <a:t>Nicolaitans</a:t>
            </a:r>
            <a:r>
              <a:rPr lang="en-US" sz="3600" b="1" dirty="0">
                <a:solidFill>
                  <a:schemeClr val="tx2">
                    <a:lumMod val="50000"/>
                  </a:schemeClr>
                </a:solidFill>
              </a:rPr>
              <a:t> started a system of priestly confessions and hierarchy</a:t>
            </a:r>
            <a:r>
              <a:rPr lang="en-US" sz="3600" b="1" dirty="0" smtClean="0">
                <a:solidFill>
                  <a:schemeClr val="tx2">
                    <a:lumMod val="50000"/>
                  </a:schemeClr>
                </a:solidFill>
              </a:rPr>
              <a:t>.</a:t>
            </a:r>
          </a:p>
          <a:p>
            <a:endParaRPr lang="en-US" sz="3600" b="1" dirty="0" smtClean="0">
              <a:solidFill>
                <a:schemeClr val="tx2">
                  <a:lumMod val="50000"/>
                </a:schemeClr>
              </a:solidFill>
            </a:endParaRPr>
          </a:p>
          <a:p>
            <a:r>
              <a:rPr lang="en-US" sz="3600" b="1" dirty="0" smtClean="0">
                <a:solidFill>
                  <a:schemeClr val="tx2">
                    <a:lumMod val="50000"/>
                  </a:schemeClr>
                </a:solidFill>
              </a:rPr>
              <a:t>This </a:t>
            </a:r>
            <a:r>
              <a:rPr lang="en-US" sz="3600" b="1" dirty="0">
                <a:solidFill>
                  <a:schemeClr val="tx2">
                    <a:lumMod val="50000"/>
                  </a:schemeClr>
                </a:solidFill>
              </a:rPr>
              <a:t>system caught on and grew into what is now known as the Roman Catholic Church. </a:t>
            </a:r>
          </a:p>
        </p:txBody>
      </p:sp>
    </p:spTree>
    <p:extLst>
      <p:ext uri="{BB962C8B-B14F-4D97-AF65-F5344CB8AC3E}">
        <p14:creationId xmlns:p14="http://schemas.microsoft.com/office/powerpoint/2010/main" val="2918004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663" y="1447800"/>
            <a:ext cx="8229600" cy="4724400"/>
          </a:xfrm>
        </p:spPr>
        <p:txBody>
          <a:bodyPr>
            <a:normAutofit lnSpcReduction="10000"/>
          </a:bodyPr>
          <a:lstStyle/>
          <a:p>
            <a:pPr marL="109728" indent="0">
              <a:buNone/>
            </a:pPr>
            <a:r>
              <a:rPr lang="en-US" sz="3600" b="1" u="sng" dirty="0">
                <a:effectLst>
                  <a:outerShdw blurRad="38100" dist="50800" dir="8100000" algn="tr" rotWithShape="0">
                    <a:prstClr val="black"/>
                  </a:outerShdw>
                </a:effectLst>
              </a:rPr>
              <a:t>Codex </a:t>
            </a:r>
            <a:r>
              <a:rPr lang="en-US" sz="3600" b="1" u="sng" dirty="0" err="1">
                <a:effectLst>
                  <a:outerShdw blurRad="38100" dist="50800" dir="8100000" algn="tr" rotWithShape="0">
                    <a:prstClr val="black"/>
                  </a:outerShdw>
                </a:effectLst>
              </a:rPr>
              <a:t>Theodosianus</a:t>
            </a:r>
            <a:r>
              <a:rPr lang="en-US" sz="3600" b="1" u="sng" dirty="0">
                <a:effectLst>
                  <a:outerShdw blurRad="38100" dist="50800" dir="8100000" algn="tr" rotWithShape="0">
                    <a:prstClr val="black"/>
                  </a:outerShdw>
                </a:effectLst>
              </a:rPr>
              <a:t> XVI 1.2.</a:t>
            </a:r>
            <a:endParaRPr lang="en-US" sz="3600" b="1" dirty="0">
              <a:effectLst>
                <a:outerShdw blurRad="38100" dist="50800" dir="8100000" algn="tr" rotWithShape="0">
                  <a:prstClr val="black"/>
                </a:outerShdw>
              </a:effectLst>
            </a:endParaRPr>
          </a:p>
          <a:p>
            <a:pPr marL="109728" indent="0">
              <a:buNone/>
            </a:pPr>
            <a:r>
              <a:rPr lang="en-US" sz="3600" b="1" dirty="0" smtClean="0">
                <a:effectLst>
                  <a:outerShdw blurRad="38100" dist="50800" dir="8100000" algn="tr" rotWithShape="0">
                    <a:prstClr val="black"/>
                  </a:outerShdw>
                </a:effectLst>
              </a:rPr>
              <a:t>led </a:t>
            </a:r>
            <a:r>
              <a:rPr lang="en-US" sz="3600" b="1" dirty="0">
                <a:effectLst>
                  <a:outerShdw blurRad="38100" dist="50800" dir="8100000" algn="tr" rotWithShape="0">
                    <a:prstClr val="black"/>
                  </a:outerShdw>
                </a:effectLst>
              </a:rPr>
              <a:t>to the destruction of most pagan temples in the empire. </a:t>
            </a:r>
          </a:p>
          <a:p>
            <a:pPr marL="109728" indent="0">
              <a:buNone/>
            </a:pPr>
            <a:endParaRPr lang="en-US" sz="3600" b="1" dirty="0" smtClean="0">
              <a:effectLst>
                <a:outerShdw blurRad="38100" dist="50800" dir="8100000" algn="tr" rotWithShape="0">
                  <a:prstClr val="black"/>
                </a:outerShdw>
              </a:effectLst>
            </a:endParaRPr>
          </a:p>
          <a:p>
            <a:pPr marL="109728" indent="0">
              <a:buNone/>
            </a:pPr>
            <a:r>
              <a:rPr lang="en-US" sz="3600" b="1" dirty="0" smtClean="0">
                <a:solidFill>
                  <a:srgbClr val="4AC618"/>
                </a:solidFill>
                <a:effectLst>
                  <a:outerShdw blurRad="38100" dist="50800" dir="8100000" algn="tr" rotWithShape="0">
                    <a:prstClr val="black"/>
                  </a:outerShdw>
                </a:effectLst>
              </a:rPr>
              <a:t>To </a:t>
            </a:r>
            <a:r>
              <a:rPr lang="en-US" sz="3600" b="1" dirty="0">
                <a:solidFill>
                  <a:srgbClr val="4AC618"/>
                </a:solidFill>
                <a:effectLst>
                  <a:outerShdw blurRad="38100" dist="50800" dir="8100000" algn="tr" rotWithShape="0">
                    <a:prstClr val="black"/>
                  </a:outerShdw>
                </a:effectLst>
              </a:rPr>
              <a:t>make this massive conversion easier, the government acknowledged some of the pagan practices as “Christian.” </a:t>
            </a:r>
          </a:p>
        </p:txBody>
      </p:sp>
      <p:grpSp>
        <p:nvGrpSpPr>
          <p:cNvPr id="16" name="Group 15"/>
          <p:cNvGrpSpPr/>
          <p:nvPr/>
        </p:nvGrpSpPr>
        <p:grpSpPr>
          <a:xfrm rot="21351947">
            <a:off x="-147447" y="-477959"/>
            <a:ext cx="9657891" cy="1547233"/>
            <a:chOff x="-147447" y="-477959"/>
            <a:chExt cx="9657891" cy="1547233"/>
          </a:xfrm>
        </p:grpSpPr>
        <p:sp>
          <p:nvSpPr>
            <p:cNvPr id="15" name="Wave 14"/>
            <p:cNvSpPr/>
            <p:nvPr/>
          </p:nvSpPr>
          <p:spPr>
            <a:xfrm rot="822947">
              <a:off x="-147447" y="144875"/>
              <a:ext cx="9544625" cy="924399"/>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rot="533753">
              <a:off x="-34181" y="-477959"/>
              <a:ext cx="9544625" cy="1423707"/>
            </a:xfrm>
            <a:prstGeom prst="wave">
              <a:avLst/>
            </a:prstGeom>
            <a:gradFill flip="none" rotWithShape="1">
              <a:gsLst>
                <a:gs pos="68000">
                  <a:srgbClr val="9BEF79"/>
                </a:gs>
                <a:gs pos="31000">
                  <a:srgbClr val="9BEF79"/>
                </a:gs>
                <a:gs pos="0">
                  <a:schemeClr val="accent1">
                    <a:lumMod val="75000"/>
                  </a:schemeClr>
                </a:gs>
                <a:gs pos="99000">
                  <a:schemeClr val="accent1">
                    <a:lumMod val="75000"/>
                  </a:schemeClr>
                </a:gs>
                <a:gs pos="49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4753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500 </a:t>
            </a:r>
            <a:r>
              <a:rPr lang="en-US" dirty="0"/>
              <a:t>AD–1500 AD</a:t>
            </a:r>
          </a:p>
        </p:txBody>
      </p:sp>
      <p:sp>
        <p:nvSpPr>
          <p:cNvPr id="3" name="Content Placeholder 2"/>
          <p:cNvSpPr>
            <a:spLocks noGrp="1"/>
          </p:cNvSpPr>
          <p:nvPr>
            <p:ph idx="1"/>
          </p:nvPr>
        </p:nvSpPr>
        <p:spPr/>
        <p:txBody>
          <a:bodyPr>
            <a:normAutofit/>
          </a:bodyPr>
          <a:lstStyle/>
          <a:p>
            <a:pPr marL="0" indent="0">
              <a:buNone/>
            </a:pPr>
            <a:r>
              <a:rPr lang="en-US" sz="3600" b="1" dirty="0"/>
              <a:t>The church of Thyatira represents the Church Age in the years 500 AD–1500 </a:t>
            </a:r>
            <a:r>
              <a:rPr lang="en-US" sz="3600" b="1" dirty="0" smtClean="0"/>
              <a:t>AD – the Church </a:t>
            </a:r>
            <a:r>
              <a:rPr lang="en-US" sz="3600" b="1" dirty="0"/>
              <a:t>of the Dark </a:t>
            </a:r>
            <a:r>
              <a:rPr lang="en-US" sz="3600" b="1" dirty="0" smtClean="0"/>
              <a:t>Ages.</a:t>
            </a:r>
          </a:p>
          <a:p>
            <a:pPr marL="0" indent="0">
              <a:buNone/>
            </a:pPr>
            <a:endParaRPr lang="en-US" sz="3600" b="1" dirty="0"/>
          </a:p>
          <a:p>
            <a:pPr marL="0" indent="0">
              <a:buNone/>
            </a:pPr>
            <a:r>
              <a:rPr lang="en-US" sz="3600" b="1" dirty="0" smtClean="0"/>
              <a:t>It </a:t>
            </a:r>
            <a:r>
              <a:rPr lang="en-US" sz="3600" b="1" dirty="0"/>
              <a:t>is dark because of many reasons:</a:t>
            </a:r>
          </a:p>
          <a:p>
            <a:pPr marL="0" indent="0">
              <a:buNone/>
            </a:pPr>
            <a:endParaRPr lang="en-US" sz="3600" b="1" dirty="0"/>
          </a:p>
        </p:txBody>
      </p:sp>
    </p:spTree>
    <p:extLst>
      <p:ext uri="{BB962C8B-B14F-4D97-AF65-F5344CB8AC3E}">
        <p14:creationId xmlns:p14="http://schemas.microsoft.com/office/powerpoint/2010/main" val="4448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t>500 </a:t>
            </a:r>
            <a:r>
              <a:rPr lang="en-US" dirty="0"/>
              <a:t>AD–1500 AD</a:t>
            </a:r>
          </a:p>
        </p:txBody>
      </p:sp>
      <p:sp>
        <p:nvSpPr>
          <p:cNvPr id="3" name="Content Placeholder 2"/>
          <p:cNvSpPr>
            <a:spLocks noGrp="1"/>
          </p:cNvSpPr>
          <p:nvPr>
            <p:ph idx="1"/>
          </p:nvPr>
        </p:nvSpPr>
        <p:spPr>
          <a:xfrm>
            <a:off x="304800" y="1295400"/>
            <a:ext cx="7696200" cy="5334000"/>
          </a:xfrm>
        </p:spPr>
        <p:txBody>
          <a:bodyPr>
            <a:normAutofit lnSpcReduction="10000"/>
          </a:bodyPr>
          <a:lstStyle/>
          <a:p>
            <a:pPr marL="457200" indent="-457200">
              <a:buFont typeface="+mj-lt"/>
              <a:buAutoNum type="arabicPeriod"/>
            </a:pPr>
            <a:r>
              <a:rPr lang="en-US" sz="3600" b="1" dirty="0" smtClean="0"/>
              <a:t>The </a:t>
            </a:r>
            <a:r>
              <a:rPr lang="en-US" sz="3600" b="1" dirty="0"/>
              <a:t>scarcity of the Word of God. Only the pope and papacy had a copy.</a:t>
            </a:r>
          </a:p>
          <a:p>
            <a:pPr marL="457200" indent="-457200">
              <a:buFont typeface="+mj-lt"/>
              <a:buAutoNum type="arabicPeriod"/>
            </a:pPr>
            <a:r>
              <a:rPr lang="en-US" sz="3600" b="1" dirty="0" smtClean="0"/>
              <a:t>The </a:t>
            </a:r>
            <a:r>
              <a:rPr lang="en-US" sz="3600" b="1" dirty="0"/>
              <a:t>oppression of the papacy upon the people. The people could only depend upon the papacy for guidance, and the papacy took huge advantages of their power.</a:t>
            </a:r>
          </a:p>
          <a:p>
            <a:pPr marL="457200" indent="-457200">
              <a:buFont typeface="+mj-lt"/>
              <a:buAutoNum type="arabicPeriod"/>
            </a:pPr>
            <a:r>
              <a:rPr lang="en-US" sz="3600" b="1" dirty="0" smtClean="0"/>
              <a:t>Superstition </a:t>
            </a:r>
            <a:r>
              <a:rPr lang="en-US" sz="3600" b="1" dirty="0"/>
              <a:t>prevailed.</a:t>
            </a:r>
          </a:p>
        </p:txBody>
      </p:sp>
    </p:spTree>
    <p:extLst>
      <p:ext uri="{BB962C8B-B14F-4D97-AF65-F5344CB8AC3E}">
        <p14:creationId xmlns:p14="http://schemas.microsoft.com/office/powerpoint/2010/main" val="1348985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t>500 </a:t>
            </a:r>
            <a:r>
              <a:rPr lang="en-US" dirty="0"/>
              <a:t>AD–1500 AD</a:t>
            </a:r>
          </a:p>
        </p:txBody>
      </p:sp>
      <p:sp>
        <p:nvSpPr>
          <p:cNvPr id="3" name="Content Placeholder 2"/>
          <p:cNvSpPr>
            <a:spLocks noGrp="1"/>
          </p:cNvSpPr>
          <p:nvPr>
            <p:ph idx="1"/>
          </p:nvPr>
        </p:nvSpPr>
        <p:spPr>
          <a:xfrm>
            <a:off x="304800" y="1295400"/>
            <a:ext cx="7696200" cy="5334000"/>
          </a:xfrm>
        </p:spPr>
        <p:txBody>
          <a:bodyPr>
            <a:normAutofit fontScale="92500"/>
          </a:bodyPr>
          <a:lstStyle/>
          <a:p>
            <a:pPr marL="457200" indent="-457200">
              <a:buFont typeface="+mj-lt"/>
              <a:buAutoNum type="arabicPeriod" startAt="4"/>
            </a:pPr>
            <a:r>
              <a:rPr lang="en-US" sz="3600" b="1" dirty="0" smtClean="0"/>
              <a:t>A </a:t>
            </a:r>
            <a:r>
              <a:rPr lang="en-US" sz="3600" b="1" dirty="0"/>
              <a:t>religious system prevailed in the Roman Church that solidified the two false doctrines of Balaam and the papacy system of the </a:t>
            </a:r>
            <a:r>
              <a:rPr lang="en-US" sz="3600" b="1" dirty="0" err="1"/>
              <a:t>Nicolaitans</a:t>
            </a:r>
            <a:r>
              <a:rPr lang="en-US" sz="3600" b="1" dirty="0"/>
              <a:t>, and then added the idolatry (statue worship) of Jezebel. It provided a license to sin with a way of absolving those sins by the clergy – this became known as indulgencies</a:t>
            </a:r>
            <a:r>
              <a:rPr lang="en-US" sz="3600" b="1" dirty="0" smtClean="0"/>
              <a:t>.</a:t>
            </a:r>
            <a:endParaRPr lang="en-US" sz="3600" b="1" dirty="0"/>
          </a:p>
        </p:txBody>
      </p:sp>
    </p:spTree>
    <p:extLst>
      <p:ext uri="{BB962C8B-B14F-4D97-AF65-F5344CB8AC3E}">
        <p14:creationId xmlns:p14="http://schemas.microsoft.com/office/powerpoint/2010/main" val="42167172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t>500 </a:t>
            </a:r>
            <a:r>
              <a:rPr lang="en-US" dirty="0"/>
              <a:t>AD–1500 AD</a:t>
            </a:r>
          </a:p>
        </p:txBody>
      </p:sp>
      <p:sp>
        <p:nvSpPr>
          <p:cNvPr id="3" name="Content Placeholder 2"/>
          <p:cNvSpPr>
            <a:spLocks noGrp="1"/>
          </p:cNvSpPr>
          <p:nvPr>
            <p:ph idx="1"/>
          </p:nvPr>
        </p:nvSpPr>
        <p:spPr>
          <a:xfrm>
            <a:off x="304800" y="1295400"/>
            <a:ext cx="7696200" cy="5334000"/>
          </a:xfrm>
        </p:spPr>
        <p:txBody>
          <a:bodyPr>
            <a:normAutofit/>
          </a:bodyPr>
          <a:lstStyle/>
          <a:p>
            <a:pPr marL="457200" indent="-457200">
              <a:buSzPct val="80000"/>
              <a:buFont typeface="+mj-lt"/>
              <a:buAutoNum type="arabicPeriod" startAt="4"/>
            </a:pPr>
            <a:r>
              <a:rPr lang="en-US" sz="3600" b="1" dirty="0" smtClean="0"/>
              <a:t>The </a:t>
            </a:r>
            <a:r>
              <a:rPr lang="en-US" sz="3600" b="1" dirty="0"/>
              <a:t>rich could pay off the church so </a:t>
            </a:r>
            <a:r>
              <a:rPr lang="en-US" sz="3600" b="1" dirty="0" smtClean="0"/>
              <a:t>they </a:t>
            </a:r>
            <a:r>
              <a:rPr lang="en-US" sz="3600" b="1" dirty="0"/>
              <a:t>could do something underhanded and not be held accountable. Roman Catholic priests were making continual sacrifices for forgiveness of sins</a:t>
            </a:r>
            <a:r>
              <a:rPr lang="en-US" sz="3600" b="1" dirty="0" smtClean="0"/>
              <a:t>.</a:t>
            </a:r>
          </a:p>
          <a:p>
            <a:pPr marL="0" indent="0">
              <a:buSzPct val="100000"/>
              <a:buNone/>
            </a:pPr>
            <a:r>
              <a:rPr lang="en-US" sz="3200" b="1" dirty="0" smtClean="0"/>
              <a:t>(</a:t>
            </a:r>
            <a:r>
              <a:rPr lang="en-US" sz="3200" b="1" dirty="0"/>
              <a:t>Remember </a:t>
            </a:r>
            <a:r>
              <a:rPr lang="en-US" sz="3200" b="1" u="sng" dirty="0"/>
              <a:t>Hebrews 9:28</a:t>
            </a:r>
            <a:r>
              <a:rPr lang="en-US" sz="3200" b="1" dirty="0"/>
              <a:t>; </a:t>
            </a:r>
            <a:r>
              <a:rPr lang="en-US" sz="3200" b="1" u="sng" dirty="0"/>
              <a:t>10:14</a:t>
            </a:r>
            <a:r>
              <a:rPr lang="en-US" sz="3200" b="1" dirty="0"/>
              <a:t>? – only ONE SACRIFICE!)</a:t>
            </a:r>
          </a:p>
        </p:txBody>
      </p:sp>
    </p:spTree>
    <p:extLst>
      <p:ext uri="{BB962C8B-B14F-4D97-AF65-F5344CB8AC3E}">
        <p14:creationId xmlns:p14="http://schemas.microsoft.com/office/powerpoint/2010/main" val="540445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t>500 </a:t>
            </a:r>
            <a:r>
              <a:rPr lang="en-US" dirty="0"/>
              <a:t>AD–1500 AD</a:t>
            </a:r>
          </a:p>
        </p:txBody>
      </p:sp>
      <p:sp>
        <p:nvSpPr>
          <p:cNvPr id="3" name="Content Placeholder 2"/>
          <p:cNvSpPr>
            <a:spLocks noGrp="1"/>
          </p:cNvSpPr>
          <p:nvPr>
            <p:ph idx="1"/>
          </p:nvPr>
        </p:nvSpPr>
        <p:spPr>
          <a:xfrm>
            <a:off x="304800" y="1295400"/>
            <a:ext cx="7696200" cy="5334000"/>
          </a:xfrm>
        </p:spPr>
        <p:txBody>
          <a:bodyPr>
            <a:normAutofit lnSpcReduction="10000"/>
          </a:bodyPr>
          <a:lstStyle/>
          <a:p>
            <a:pPr marL="457200" indent="-457200">
              <a:buSzPct val="80000"/>
              <a:buFont typeface="+mj-lt"/>
              <a:buAutoNum type="arabicPeriod" startAt="5"/>
            </a:pPr>
            <a:r>
              <a:rPr lang="en-US" sz="3600" b="1" dirty="0" smtClean="0"/>
              <a:t>Popery </a:t>
            </a:r>
            <a:r>
              <a:rPr lang="en-US" sz="3600" b="1" dirty="0"/>
              <a:t>was introduced during this time. The pope of Rome still today wears a sash that reads (in Latin) “In place of the Son of God.” Roman Catholics are taught that the pope is Jesus on this earth and has the power to introduce new doctrines, new truths, new practices, etc. in Jesus’ place. </a:t>
            </a:r>
            <a:endParaRPr lang="en-US" sz="3200" b="1" dirty="0"/>
          </a:p>
        </p:txBody>
      </p:sp>
    </p:spTree>
    <p:extLst>
      <p:ext uri="{BB962C8B-B14F-4D97-AF65-F5344CB8AC3E}">
        <p14:creationId xmlns:p14="http://schemas.microsoft.com/office/powerpoint/2010/main" val="35762316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t>500 </a:t>
            </a:r>
            <a:r>
              <a:rPr lang="en-US" dirty="0"/>
              <a:t>AD–1500 AD</a:t>
            </a:r>
          </a:p>
        </p:txBody>
      </p:sp>
      <p:sp>
        <p:nvSpPr>
          <p:cNvPr id="3" name="Content Placeholder 2"/>
          <p:cNvSpPr>
            <a:spLocks noGrp="1"/>
          </p:cNvSpPr>
          <p:nvPr>
            <p:ph idx="1"/>
          </p:nvPr>
        </p:nvSpPr>
        <p:spPr>
          <a:xfrm>
            <a:off x="304800" y="1295400"/>
            <a:ext cx="7696200" cy="5334000"/>
          </a:xfrm>
        </p:spPr>
        <p:txBody>
          <a:bodyPr>
            <a:normAutofit lnSpcReduction="10000"/>
          </a:bodyPr>
          <a:lstStyle/>
          <a:p>
            <a:pPr marL="457200" indent="-457200">
              <a:buSzPct val="80000"/>
              <a:buFont typeface="+mj-lt"/>
              <a:buAutoNum type="arabicPeriod" startAt="6"/>
            </a:pPr>
            <a:r>
              <a:rPr lang="en-US" sz="4000" b="1" dirty="0" smtClean="0"/>
              <a:t>Last </a:t>
            </a:r>
            <a:r>
              <a:rPr lang="en-US" sz="4000" b="1" dirty="0"/>
              <a:t>rites </a:t>
            </a:r>
            <a:r>
              <a:rPr lang="en-US" sz="3200" dirty="0"/>
              <a:t>(words said by a priest to ensure the eternality of the soul)</a:t>
            </a:r>
            <a:r>
              <a:rPr lang="en-US" sz="3600" b="1" dirty="0"/>
              <a:t>, </a:t>
            </a:r>
            <a:r>
              <a:rPr lang="en-US" sz="4000" b="1" dirty="0"/>
              <a:t>indulgencies, idolatry, transubstantiation </a:t>
            </a:r>
            <a:r>
              <a:rPr lang="en-US" sz="3200" dirty="0"/>
              <a:t>(the belief that the </a:t>
            </a:r>
            <a:r>
              <a:rPr lang="en-US" sz="3200" dirty="0" smtClean="0"/>
              <a:t>bread and wine </a:t>
            </a:r>
            <a:r>
              <a:rPr lang="en-US" sz="3200" dirty="0"/>
              <a:t>of communion actually becomes the </a:t>
            </a:r>
            <a:r>
              <a:rPr lang="en-US" sz="3200" dirty="0" smtClean="0"/>
              <a:t>flesh and blood </a:t>
            </a:r>
            <a:r>
              <a:rPr lang="en-US" sz="3200" dirty="0"/>
              <a:t>of the Lord Jesus Christ when it is </a:t>
            </a:r>
            <a:r>
              <a:rPr lang="en-US" sz="3200" dirty="0" smtClean="0"/>
              <a:t>consumed)</a:t>
            </a:r>
            <a:r>
              <a:rPr lang="en-US" sz="3600" b="1" dirty="0" smtClean="0"/>
              <a:t>… </a:t>
            </a:r>
            <a:r>
              <a:rPr lang="en-US" sz="4000" b="1" dirty="0"/>
              <a:t>were all introduced during this time period.</a:t>
            </a:r>
            <a:endParaRPr lang="en-US" sz="3600" b="1" dirty="0"/>
          </a:p>
        </p:txBody>
      </p:sp>
    </p:spTree>
    <p:extLst>
      <p:ext uri="{BB962C8B-B14F-4D97-AF65-F5344CB8AC3E}">
        <p14:creationId xmlns:p14="http://schemas.microsoft.com/office/powerpoint/2010/main" val="355503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t>500 </a:t>
            </a:r>
            <a:r>
              <a:rPr lang="en-US" dirty="0"/>
              <a:t>AD–1500 AD</a:t>
            </a:r>
          </a:p>
        </p:txBody>
      </p:sp>
      <p:sp>
        <p:nvSpPr>
          <p:cNvPr id="3" name="Content Placeholder 2"/>
          <p:cNvSpPr>
            <a:spLocks noGrp="1"/>
          </p:cNvSpPr>
          <p:nvPr>
            <p:ph idx="1"/>
          </p:nvPr>
        </p:nvSpPr>
        <p:spPr>
          <a:xfrm>
            <a:off x="304800" y="1295400"/>
            <a:ext cx="7620000" cy="1752599"/>
          </a:xfrm>
        </p:spPr>
        <p:txBody>
          <a:bodyPr>
            <a:normAutofit/>
          </a:bodyPr>
          <a:lstStyle/>
          <a:p>
            <a:pPr marL="0" indent="0">
              <a:buSzPct val="80000"/>
              <a:buNone/>
            </a:pPr>
            <a:r>
              <a:rPr lang="en-US" sz="3600" b="1" dirty="0"/>
              <a:t>This religious system is the Jezebel spoken of in </a:t>
            </a:r>
            <a:r>
              <a:rPr lang="en-US" sz="3600" b="1" dirty="0" smtClean="0"/>
              <a:t>the Lord’s </a:t>
            </a:r>
            <a:r>
              <a:rPr lang="en-US" sz="3600" b="1" dirty="0"/>
              <a:t>letter to the church at Thyatira.</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7999"/>
            <a:ext cx="2862942" cy="380999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955" r="13626"/>
          <a:stretch/>
        </p:blipFill>
        <p:spPr>
          <a:xfrm>
            <a:off x="2862942" y="3543300"/>
            <a:ext cx="3687097" cy="3314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325" y="3048000"/>
            <a:ext cx="2733675" cy="3810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801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543800" cy="6172200"/>
          </a:xfrm>
        </p:spPr>
        <p:txBody>
          <a:bodyPr>
            <a:noAutofit/>
          </a:bodyPr>
          <a:lstStyle/>
          <a:p>
            <a:pPr>
              <a:spcBef>
                <a:spcPts val="600"/>
              </a:spcBef>
              <a:spcAft>
                <a:spcPts val="600"/>
              </a:spcAft>
            </a:pPr>
            <a:r>
              <a:rPr lang="en-US" sz="3200" i="1" u="sng" cap="none" dirty="0">
                <a:ln w="500">
                  <a:noFill/>
                </a:ln>
                <a:solidFill>
                  <a:schemeClr val="accent2">
                    <a:lumMod val="50000"/>
                  </a:schemeClr>
                </a:solidFill>
                <a:latin typeface="Calibri"/>
                <a:ea typeface="Calibri"/>
                <a:cs typeface="Times New Roman"/>
              </a:rPr>
              <a:t>Matt. 16:5-12 </a:t>
            </a:r>
            <a:r>
              <a:rPr lang="en-US" sz="3200" i="1" cap="none" dirty="0">
                <a:ln w="500">
                  <a:noFill/>
                </a:ln>
                <a:solidFill>
                  <a:schemeClr val="accent2">
                    <a:lumMod val="50000"/>
                  </a:schemeClr>
                </a:solidFill>
                <a:latin typeface="Calibri"/>
                <a:ea typeface="Calibri"/>
                <a:cs typeface="Times New Roman"/>
              </a:rPr>
              <a:t>– Now when His disciples had come to the other side, they had forgotten to take bread. Then Jesus said to them, “Take heed and beware of the leaven of the Pharisees and the Sadducees.”</a:t>
            </a:r>
            <a:br>
              <a:rPr lang="en-US" sz="3200" i="1" cap="none" dirty="0">
                <a:ln w="500">
                  <a:noFill/>
                </a:ln>
                <a:solidFill>
                  <a:schemeClr val="accent2">
                    <a:lumMod val="50000"/>
                  </a:schemeClr>
                </a:solidFill>
                <a:latin typeface="Calibri"/>
                <a:ea typeface="Calibri"/>
                <a:cs typeface="Times New Roman"/>
              </a:rPr>
            </a:br>
            <a:r>
              <a:rPr lang="en-US" sz="3200" i="1" cap="none" dirty="0">
                <a:ln w="500">
                  <a:noFill/>
                </a:ln>
                <a:solidFill>
                  <a:schemeClr val="accent2">
                    <a:lumMod val="50000"/>
                  </a:schemeClr>
                </a:solidFill>
                <a:latin typeface="Calibri"/>
                <a:ea typeface="Calibri"/>
                <a:cs typeface="Times New Roman"/>
              </a:rPr>
              <a:t>And they reasoned among themselves, saying, “It is because we have taken no bread.”</a:t>
            </a:r>
            <a:br>
              <a:rPr lang="en-US" sz="3200" i="1" cap="none" dirty="0">
                <a:ln w="500">
                  <a:noFill/>
                </a:ln>
                <a:solidFill>
                  <a:schemeClr val="accent2">
                    <a:lumMod val="50000"/>
                  </a:schemeClr>
                </a:solidFill>
                <a:latin typeface="Calibri"/>
                <a:ea typeface="Calibri"/>
                <a:cs typeface="Times New Roman"/>
              </a:rPr>
            </a:br>
            <a:r>
              <a:rPr lang="en-US" sz="3200" i="1" cap="none" dirty="0">
                <a:ln w="500">
                  <a:noFill/>
                </a:ln>
                <a:solidFill>
                  <a:schemeClr val="accent2">
                    <a:lumMod val="50000"/>
                  </a:schemeClr>
                </a:solidFill>
                <a:latin typeface="Calibri"/>
                <a:ea typeface="Calibri"/>
                <a:cs typeface="Times New Roman"/>
              </a:rPr>
              <a:t>But Jesus, being aware of it, said to them, “O you of little faith, why do you reason among yourselves because you have brought no bread?</a:t>
            </a:r>
            <a:endParaRPr lang="en-US" sz="3200" cap="none" dirty="0">
              <a:ln w="500">
                <a:noFill/>
              </a:ln>
              <a:solidFill>
                <a:schemeClr val="accent2">
                  <a:lumMod val="50000"/>
                </a:schemeClr>
              </a:solidFill>
            </a:endParaRPr>
          </a:p>
        </p:txBody>
      </p:sp>
    </p:spTree>
    <p:extLst>
      <p:ext uri="{BB962C8B-B14F-4D97-AF65-F5344CB8AC3E}">
        <p14:creationId xmlns:p14="http://schemas.microsoft.com/office/powerpoint/2010/main" val="2001108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7848600" cy="6172200"/>
          </a:xfrm>
        </p:spPr>
        <p:txBody>
          <a:bodyPr>
            <a:noAutofit/>
          </a:bodyPr>
          <a:lstStyle/>
          <a:p>
            <a:pPr>
              <a:spcBef>
                <a:spcPts val="600"/>
              </a:spcBef>
              <a:spcAft>
                <a:spcPts val="600"/>
              </a:spcAft>
            </a:pPr>
            <a:r>
              <a:rPr lang="en-US" sz="3200" i="1" cap="none" dirty="0">
                <a:ln w="500">
                  <a:noFill/>
                </a:ln>
                <a:solidFill>
                  <a:schemeClr val="accent2">
                    <a:lumMod val="50000"/>
                  </a:schemeClr>
                </a:solidFill>
                <a:latin typeface="Calibri"/>
                <a:ea typeface="Calibri"/>
                <a:cs typeface="Times New Roman"/>
              </a:rPr>
              <a:t>Do you not yet understand, or remember the five loaves of the five thousand and how many baskets you took up? Nor the seven loaves of the four thousand and how many large baskets you took </a:t>
            </a:r>
            <a:r>
              <a:rPr lang="en-US" sz="3200" i="1" cap="none" dirty="0" smtClean="0">
                <a:ln w="500">
                  <a:noFill/>
                </a:ln>
                <a:solidFill>
                  <a:schemeClr val="accent2">
                    <a:lumMod val="50000"/>
                  </a:schemeClr>
                </a:solidFill>
                <a:latin typeface="Calibri"/>
                <a:ea typeface="Calibri"/>
                <a:cs typeface="Times New Roman"/>
              </a:rPr>
              <a:t>up?</a:t>
            </a:r>
            <a:br>
              <a:rPr lang="en-US" sz="3200" i="1" cap="none" dirty="0" smtClean="0">
                <a:ln w="500">
                  <a:noFill/>
                </a:ln>
                <a:solidFill>
                  <a:schemeClr val="accent2">
                    <a:lumMod val="50000"/>
                  </a:schemeClr>
                </a:solidFill>
                <a:latin typeface="Calibri"/>
                <a:ea typeface="Calibri"/>
                <a:cs typeface="Times New Roman"/>
              </a:rPr>
            </a:br>
            <a:r>
              <a:rPr lang="en-US" sz="3200" i="1" cap="none" dirty="0" smtClean="0">
                <a:ln w="500">
                  <a:noFill/>
                </a:ln>
                <a:solidFill>
                  <a:schemeClr val="accent2">
                    <a:lumMod val="50000"/>
                  </a:schemeClr>
                </a:solidFill>
                <a:latin typeface="Calibri"/>
                <a:ea typeface="Calibri"/>
                <a:cs typeface="Times New Roman"/>
              </a:rPr>
              <a:t>How </a:t>
            </a:r>
            <a:r>
              <a:rPr lang="en-US" sz="3200" i="1" cap="none" dirty="0">
                <a:ln w="500">
                  <a:noFill/>
                </a:ln>
                <a:solidFill>
                  <a:schemeClr val="accent2">
                    <a:lumMod val="50000"/>
                  </a:schemeClr>
                </a:solidFill>
                <a:latin typeface="Calibri"/>
                <a:ea typeface="Calibri"/>
                <a:cs typeface="Times New Roman"/>
              </a:rPr>
              <a:t>is it you do not understand that I did not speak to you concerning bread?—but to beware of the leaven of the Pharisees and Sadducees.” </a:t>
            </a:r>
            <a:r>
              <a:rPr lang="en-US" sz="3200" i="1" cap="none" dirty="0" smtClean="0">
                <a:ln w="500">
                  <a:noFill/>
                </a:ln>
                <a:solidFill>
                  <a:schemeClr val="accent2">
                    <a:lumMod val="50000"/>
                  </a:schemeClr>
                </a:solidFill>
                <a:latin typeface="Calibri"/>
                <a:ea typeface="Calibri"/>
                <a:cs typeface="Times New Roman"/>
              </a:rPr>
              <a:t/>
            </a:r>
            <a:br>
              <a:rPr lang="en-US" sz="3200" i="1" cap="none" dirty="0" smtClean="0">
                <a:ln w="500">
                  <a:noFill/>
                </a:ln>
                <a:solidFill>
                  <a:schemeClr val="accent2">
                    <a:lumMod val="50000"/>
                  </a:schemeClr>
                </a:solidFill>
                <a:latin typeface="Calibri"/>
                <a:ea typeface="Calibri"/>
                <a:cs typeface="Times New Roman"/>
              </a:rPr>
            </a:br>
            <a:r>
              <a:rPr lang="en-US" sz="3200" i="1" cap="none" dirty="0" smtClean="0">
                <a:ln w="500">
                  <a:noFill/>
                </a:ln>
                <a:solidFill>
                  <a:schemeClr val="accent2">
                    <a:lumMod val="50000"/>
                  </a:schemeClr>
                </a:solidFill>
                <a:latin typeface="Calibri"/>
                <a:ea typeface="Calibri"/>
                <a:cs typeface="Times New Roman"/>
              </a:rPr>
              <a:t>Then </a:t>
            </a:r>
            <a:r>
              <a:rPr lang="en-US" sz="3200" i="1" cap="none" dirty="0">
                <a:ln w="500">
                  <a:noFill/>
                </a:ln>
                <a:solidFill>
                  <a:schemeClr val="accent2">
                    <a:lumMod val="50000"/>
                  </a:schemeClr>
                </a:solidFill>
                <a:latin typeface="Calibri"/>
                <a:ea typeface="Calibri"/>
                <a:cs typeface="Times New Roman"/>
              </a:rPr>
              <a:t>they understood that He did not tell them to beware of the leaven of bread, but of the doctrine of the Pharisees and Sadducees.</a:t>
            </a:r>
            <a:endParaRPr lang="en-US" sz="3200" cap="none" dirty="0">
              <a:ln w="500">
                <a:noFill/>
              </a:ln>
              <a:solidFill>
                <a:schemeClr val="accent2">
                  <a:lumMod val="50000"/>
                </a:schemeClr>
              </a:solidFill>
            </a:endParaRPr>
          </a:p>
        </p:txBody>
      </p:sp>
    </p:spTree>
    <p:extLst>
      <p:ext uri="{BB962C8B-B14F-4D97-AF65-F5344CB8AC3E}">
        <p14:creationId xmlns:p14="http://schemas.microsoft.com/office/powerpoint/2010/main" val="18173022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533400"/>
            <a:ext cx="3429000" cy="1447800"/>
          </a:xfrm>
        </p:spPr>
        <p:txBody>
          <a:bodyPr>
            <a:normAutofit/>
          </a:bodyPr>
          <a:lstStyle/>
          <a:p>
            <a:r>
              <a:rPr lang="en-US" sz="3600" dirty="0" smtClean="0"/>
              <a:t>Beware the Leaven!!</a:t>
            </a:r>
            <a:endParaRPr lang="en-US" sz="3600" dirty="0"/>
          </a:p>
        </p:txBody>
      </p:sp>
      <p:sp>
        <p:nvSpPr>
          <p:cNvPr id="3" name="Text Placeholder 2"/>
          <p:cNvSpPr>
            <a:spLocks noGrp="1"/>
          </p:cNvSpPr>
          <p:nvPr>
            <p:ph type="body" sz="half" idx="2"/>
          </p:nvPr>
        </p:nvSpPr>
        <p:spPr>
          <a:xfrm>
            <a:off x="5257800" y="2057400"/>
            <a:ext cx="3657600" cy="3657600"/>
          </a:xfrm>
        </p:spPr>
        <p:txBody>
          <a:bodyPr>
            <a:normAutofit fontScale="77500" lnSpcReduction="20000"/>
          </a:bodyPr>
          <a:lstStyle/>
          <a:p>
            <a:r>
              <a:rPr lang="en-US" sz="4800" dirty="0">
                <a:effectLst>
                  <a:outerShdw blurRad="38100" dist="63500" dir="8100000" algn="tr" rotWithShape="0">
                    <a:prstClr val="black"/>
                  </a:outerShdw>
                </a:effectLst>
              </a:rPr>
              <a:t>It only takes a little yeast to permeate the whole loaf of bread. A little false doctrine will permeate the whole truth!</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800" y="1371600"/>
            <a:ext cx="4804882" cy="3505200"/>
          </a:xfrm>
        </p:spPr>
      </p:pic>
    </p:spTree>
    <p:extLst>
      <p:ext uri="{BB962C8B-B14F-4D97-AF65-F5344CB8AC3E}">
        <p14:creationId xmlns:p14="http://schemas.microsoft.com/office/powerpoint/2010/main" val="68092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447800"/>
          </a:xfrm>
        </p:spPr>
        <p:txBody>
          <a:bodyPr>
            <a:normAutofit/>
          </a:bodyPr>
          <a:lstStyle/>
          <a:p>
            <a:pPr marL="3835400" indent="-3835400"/>
            <a:r>
              <a:rPr lang="en-US" sz="3600" dirty="0" smtClean="0"/>
              <a:t>George Parsons: </a:t>
            </a:r>
            <a:r>
              <a:rPr lang="en-US" sz="3600" i="1" dirty="0"/>
              <a:t>If You Cannot Beat Them, Join Them!</a:t>
            </a:r>
          </a:p>
        </p:txBody>
      </p:sp>
      <p:sp>
        <p:nvSpPr>
          <p:cNvPr id="3" name="Content Placeholder 2"/>
          <p:cNvSpPr>
            <a:spLocks noGrp="1"/>
          </p:cNvSpPr>
          <p:nvPr>
            <p:ph idx="1"/>
          </p:nvPr>
        </p:nvSpPr>
        <p:spPr>
          <a:xfrm>
            <a:off x="457200" y="1676400"/>
            <a:ext cx="8229600" cy="4330891"/>
          </a:xfrm>
        </p:spPr>
        <p:txBody>
          <a:bodyPr>
            <a:normAutofit fontScale="92500" lnSpcReduction="10000"/>
          </a:bodyPr>
          <a:lstStyle/>
          <a:p>
            <a:pPr marL="109728" indent="0">
              <a:buNone/>
            </a:pPr>
            <a:r>
              <a:rPr lang="en-US" sz="3600" b="1" dirty="0">
                <a:effectLst>
                  <a:outerShdw blurRad="38100" dist="50800" dir="8100000" algn="tr" rotWithShape="0">
                    <a:prstClr val="black"/>
                  </a:outerShdw>
                </a:effectLst>
              </a:rPr>
              <a:t>Thousands of unsaved pagans became baptized and started calling themselves "Christians." Did water baptism make them true Christians? The church gained in QUANTITY but it lost in QUALITY. There was a massive growth in numbers but no growth in purity. The church was becoming more and more worldly and corrupt. </a:t>
            </a:r>
          </a:p>
        </p:txBody>
      </p:sp>
      <p:sp>
        <p:nvSpPr>
          <p:cNvPr id="4" name="TextBox 3"/>
          <p:cNvSpPr txBox="1"/>
          <p:nvPr/>
        </p:nvSpPr>
        <p:spPr>
          <a:xfrm>
            <a:off x="467382" y="1752600"/>
            <a:ext cx="8229600" cy="4401205"/>
          </a:xfrm>
          <a:prstGeom prst="rect">
            <a:avLst/>
          </a:prstGeom>
          <a:solidFill>
            <a:schemeClr val="accent1">
              <a:lumMod val="75000"/>
            </a:schemeClr>
          </a:solidFill>
        </p:spPr>
        <p:txBody>
          <a:bodyPr wrap="square" rtlCol="0">
            <a:spAutoFit/>
          </a:bodyPr>
          <a:lstStyle/>
          <a:p>
            <a:r>
              <a:rPr lang="en-US" sz="4000" dirty="0">
                <a:effectLst>
                  <a:outerShdw blurRad="38100" dist="50800" dir="8100000" algn="tr" rotWithShape="0">
                    <a:prstClr val="black"/>
                  </a:outerShdw>
                </a:effectLst>
              </a:rPr>
              <a:t>The host of hypocrites and pretenders that was entering the church was multiplying beyond control.</a:t>
            </a:r>
          </a:p>
          <a:p>
            <a:r>
              <a:rPr lang="en-US" sz="4000" dirty="0">
                <a:effectLst>
                  <a:outerShdw blurRad="38100" dist="50800" dir="8100000" algn="tr" rotWithShape="0">
                    <a:prstClr val="black"/>
                  </a:outerShdw>
                </a:effectLst>
              </a:rPr>
              <a:t>As you can well imagine, many heathen customs and practices crept into the church. </a:t>
            </a:r>
          </a:p>
        </p:txBody>
      </p:sp>
      <p:sp>
        <p:nvSpPr>
          <p:cNvPr id="5" name="TextBox 4"/>
          <p:cNvSpPr txBox="1"/>
          <p:nvPr/>
        </p:nvSpPr>
        <p:spPr>
          <a:xfrm>
            <a:off x="454871" y="1757697"/>
            <a:ext cx="8229600" cy="4662815"/>
          </a:xfrm>
          <a:prstGeom prst="rect">
            <a:avLst/>
          </a:prstGeom>
          <a:solidFill>
            <a:schemeClr val="accent4">
              <a:lumMod val="75000"/>
            </a:schemeClr>
          </a:solidFill>
        </p:spPr>
        <p:txBody>
          <a:bodyPr wrap="square" rtlCol="0">
            <a:spAutoFit/>
          </a:bodyPr>
          <a:lstStyle/>
          <a:p>
            <a:r>
              <a:rPr lang="en-US" sz="3300" b="1" dirty="0">
                <a:effectLst>
                  <a:outerShdw blurRad="38100" dist="50800" dir="8100000" algn="tr" rotWithShape="0">
                    <a:prstClr val="black"/>
                  </a:outerShdw>
                </a:effectLst>
              </a:rPr>
              <a:t>The pagan images and statues were still honored, but they were given "Christian" names such as Peter or Mary. Artemis (Diana) worship was changed to Mary worship. Also Isis, the Egyptian goddess was easily transformed into Mary. Worshippers of Isis called her "the Great Virgin" and "Mother of the God". </a:t>
            </a:r>
            <a:r>
              <a:rPr lang="en-US" sz="3300" b="1" dirty="0" smtClean="0">
                <a:effectLst>
                  <a:outerShdw blurRad="38100" dist="50800" dir="8100000" algn="tr" rotWithShape="0">
                    <a:prstClr val="black"/>
                  </a:outerShdw>
                </a:effectLst>
              </a:rPr>
              <a:t> </a:t>
            </a:r>
            <a:endParaRPr lang="en-US" sz="3300" b="1" dirty="0">
              <a:effectLst>
                <a:outerShdw blurRad="38100" dist="50800" dir="8100000" algn="tr" rotWithShape="0">
                  <a:prstClr val="black"/>
                </a:outerShdw>
              </a:effectLst>
            </a:endParaRPr>
          </a:p>
        </p:txBody>
      </p:sp>
      <p:sp>
        <p:nvSpPr>
          <p:cNvPr id="6" name="TextBox 5"/>
          <p:cNvSpPr txBox="1"/>
          <p:nvPr/>
        </p:nvSpPr>
        <p:spPr>
          <a:xfrm>
            <a:off x="454871" y="1757697"/>
            <a:ext cx="8229600" cy="4647426"/>
          </a:xfrm>
          <a:prstGeom prst="rect">
            <a:avLst/>
          </a:prstGeom>
          <a:solidFill>
            <a:srgbClr val="00B050"/>
          </a:solidFill>
        </p:spPr>
        <p:txBody>
          <a:bodyPr wrap="square" rtlCol="0">
            <a:spAutoFit/>
          </a:bodyPr>
          <a:lstStyle/>
          <a:p>
            <a:endParaRPr lang="en-US" sz="1600" b="1" dirty="0" smtClean="0">
              <a:effectLst>
                <a:outerShdw blurRad="38100" dist="50800" dir="8100000" algn="tr" rotWithShape="0">
                  <a:prstClr val="black"/>
                </a:outerShdw>
              </a:effectLst>
            </a:endParaRPr>
          </a:p>
          <a:p>
            <a:r>
              <a:rPr lang="en-US" sz="3300" b="1" dirty="0" smtClean="0">
                <a:effectLst>
                  <a:outerShdw blurRad="38100" dist="50800" dir="8100000" algn="tr" rotWithShape="0">
                    <a:prstClr val="black"/>
                  </a:outerShdw>
                </a:effectLst>
              </a:rPr>
              <a:t>Some </a:t>
            </a:r>
            <a:r>
              <a:rPr lang="en-US" sz="3300" b="1" dirty="0">
                <a:effectLst>
                  <a:outerShdw blurRad="38100" dist="50800" dir="8100000" algn="tr" rotWithShape="0">
                    <a:prstClr val="black"/>
                  </a:outerShdw>
                </a:effectLst>
              </a:rPr>
              <a:t>surviving images of Isis holding the child Horus are in a pose very similar to that of some early Christian </a:t>
            </a:r>
            <a:r>
              <a:rPr lang="en-US" sz="3300" b="1" dirty="0" err="1">
                <a:effectLst>
                  <a:outerShdw blurRad="38100" dist="50800" dir="8100000" algn="tr" rotWithShape="0">
                    <a:prstClr val="black"/>
                  </a:outerShdw>
                </a:effectLst>
              </a:rPr>
              <a:t>Madonnas</a:t>
            </a:r>
            <a:r>
              <a:rPr lang="en-US" sz="3300" b="1" dirty="0">
                <a:effectLst>
                  <a:outerShdw blurRad="38100" dist="50800" dir="8100000" algn="tr" rotWithShape="0">
                    <a:prstClr val="black"/>
                  </a:outerShdw>
                </a:effectLst>
              </a:rPr>
              <a:t> </a:t>
            </a:r>
            <a:r>
              <a:rPr lang="en-US" sz="3300" dirty="0">
                <a:effectLst>
                  <a:outerShdw blurRad="38100" dist="50800" dir="8100000" algn="tr" rotWithShape="0">
                    <a:prstClr val="black"/>
                  </a:outerShdw>
                </a:effectLst>
              </a:rPr>
              <a:t>(showing Mary holding the infant Jesus)</a:t>
            </a:r>
            <a:r>
              <a:rPr lang="en-US" sz="3300" b="1" dirty="0">
                <a:effectLst>
                  <a:outerShdw blurRad="38100" dist="50800" dir="8100000" algn="tr" rotWithShape="0">
                    <a:prstClr val="black"/>
                  </a:outerShdw>
                </a:effectLst>
              </a:rPr>
              <a:t>. Heathen temples were consecrated and changed into churches. Heathen feasts were given Christian </a:t>
            </a:r>
            <a:r>
              <a:rPr lang="en-US" sz="3300" b="1" dirty="0" smtClean="0">
                <a:effectLst>
                  <a:outerShdw blurRad="38100" dist="50800" dir="8100000" algn="tr" rotWithShape="0">
                    <a:prstClr val="black"/>
                  </a:outerShdw>
                </a:effectLst>
              </a:rPr>
              <a:t>names</a:t>
            </a:r>
            <a:r>
              <a:rPr lang="en-US" sz="3300" b="1" dirty="0" smtClean="0">
                <a:effectLst>
                  <a:outerShdw blurRad="38100" dist="50800" dir="8100000" algn="tr" rotWithShape="0">
                    <a:prstClr val="black"/>
                  </a:outerShdw>
                </a:effectLst>
              </a:rPr>
              <a:t>.</a:t>
            </a:r>
          </a:p>
          <a:p>
            <a:endParaRPr lang="en-US" sz="1600" b="1" dirty="0">
              <a:effectLst>
                <a:outerShdw blurRad="38100" dist="50800" dir="8100000" algn="tr" rotWithShape="0">
                  <a:prstClr val="black"/>
                </a:outerShdw>
              </a:effectLst>
            </a:endParaRPr>
          </a:p>
        </p:txBody>
      </p:sp>
      <p:sp>
        <p:nvSpPr>
          <p:cNvPr id="7" name="TextBox 6"/>
          <p:cNvSpPr txBox="1"/>
          <p:nvPr/>
        </p:nvSpPr>
        <p:spPr>
          <a:xfrm>
            <a:off x="467382" y="1765353"/>
            <a:ext cx="8229600" cy="4662815"/>
          </a:xfrm>
          <a:prstGeom prst="rect">
            <a:avLst/>
          </a:prstGeom>
          <a:solidFill>
            <a:schemeClr val="accent6">
              <a:lumMod val="60000"/>
              <a:lumOff val="40000"/>
            </a:schemeClr>
          </a:solidFill>
        </p:spPr>
        <p:txBody>
          <a:bodyPr wrap="square" rtlCol="0">
            <a:spAutoFit/>
          </a:bodyPr>
          <a:lstStyle/>
          <a:p>
            <a:r>
              <a:rPr lang="en-US" sz="3300" b="1" dirty="0">
                <a:effectLst>
                  <a:outerShdw blurRad="38100" dist="50800" dir="8100000" algn="tr" rotWithShape="0">
                    <a:prstClr val="black"/>
                  </a:outerShdw>
                </a:effectLst>
              </a:rPr>
              <a:t>It was just the same old paganism or heathenism under a new name! </a:t>
            </a:r>
            <a:endParaRPr lang="en-US" sz="3300" b="1" dirty="0" smtClean="0">
              <a:effectLst>
                <a:outerShdw blurRad="38100" dist="50800" dir="8100000" algn="tr" rotWithShape="0">
                  <a:prstClr val="black"/>
                </a:outerShdw>
              </a:effectLst>
            </a:endParaRPr>
          </a:p>
          <a:p>
            <a:endParaRPr lang="en-US" sz="3300" b="1" dirty="0" smtClean="0">
              <a:effectLst>
                <a:outerShdw blurRad="38100" dist="50800" dir="8100000" algn="tr" rotWithShape="0">
                  <a:prstClr val="black"/>
                </a:outerShdw>
              </a:effectLst>
            </a:endParaRPr>
          </a:p>
          <a:p>
            <a:r>
              <a:rPr lang="en-US" sz="3300" b="1" dirty="0" smtClean="0">
                <a:effectLst>
                  <a:outerShdw blurRad="38100" dist="50800" dir="8100000" algn="tr" rotWithShape="0">
                    <a:prstClr val="black"/>
                  </a:outerShdw>
                </a:effectLst>
              </a:rPr>
              <a:t>The </a:t>
            </a:r>
            <a:r>
              <a:rPr lang="en-US" sz="3300" b="1" dirty="0">
                <a:effectLst>
                  <a:outerShdw blurRad="38100" dist="50800" dir="8100000" algn="tr" rotWithShape="0">
                    <a:prstClr val="black"/>
                  </a:outerShdw>
                </a:effectLst>
              </a:rPr>
              <a:t>church had not conquered the world. THE WORLD HAD CONQUERED THE CHURCH! </a:t>
            </a:r>
            <a:endParaRPr lang="en-US" sz="3300" b="1" dirty="0" smtClean="0">
              <a:effectLst>
                <a:outerShdw blurRad="38100" dist="50800" dir="8100000" algn="tr" rotWithShape="0">
                  <a:prstClr val="black"/>
                </a:outerShdw>
              </a:effectLst>
            </a:endParaRPr>
          </a:p>
          <a:p>
            <a:endParaRPr lang="en-US" sz="3300" b="1" dirty="0">
              <a:effectLst>
                <a:outerShdw blurRad="38100" dist="50800" dir="8100000" algn="tr" rotWithShape="0">
                  <a:prstClr val="black"/>
                </a:outerShdw>
              </a:effectLst>
            </a:endParaRPr>
          </a:p>
          <a:p>
            <a:r>
              <a:rPr lang="en-US" sz="3300" b="1" dirty="0" smtClean="0">
                <a:effectLst>
                  <a:outerShdw blurRad="38100" dist="50800" dir="8100000" algn="tr" rotWithShape="0">
                    <a:prstClr val="black"/>
                  </a:outerShdw>
                </a:effectLst>
              </a:rPr>
              <a:t>Paganism </a:t>
            </a:r>
            <a:r>
              <a:rPr lang="en-US" sz="3300" b="1" dirty="0">
                <a:effectLst>
                  <a:outerShdw blurRad="38100" dist="50800" dir="8100000" algn="tr" rotWithShape="0">
                    <a:prstClr val="black"/>
                  </a:outerShdw>
                </a:effectLst>
              </a:rPr>
              <a:t>had put on new clothes but it was the same old paganism.</a:t>
            </a:r>
          </a:p>
        </p:txBody>
      </p:sp>
    </p:spTree>
    <p:extLst>
      <p:ext uri="{BB962C8B-B14F-4D97-AF65-F5344CB8AC3E}">
        <p14:creationId xmlns:p14="http://schemas.microsoft.com/office/powerpoint/2010/main" val="526219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t>
            </a:r>
            <a:r>
              <a:rPr lang="en-US" sz="4000" dirty="0" smtClean="0"/>
              <a:t> Jezebel</a:t>
            </a:r>
            <a:endParaRPr lang="en-US" sz="3200" dirty="0"/>
          </a:p>
        </p:txBody>
      </p:sp>
      <p:sp>
        <p:nvSpPr>
          <p:cNvPr id="3" name="Content Placeholder 2"/>
          <p:cNvSpPr>
            <a:spLocks noGrp="1"/>
          </p:cNvSpPr>
          <p:nvPr>
            <p:ph sz="half" idx="1"/>
          </p:nvPr>
        </p:nvSpPr>
        <p:spPr>
          <a:xfrm>
            <a:off x="0" y="1142999"/>
            <a:ext cx="4038600" cy="5695335"/>
          </a:xfrm>
          <a:solidFill>
            <a:schemeClr val="accent1">
              <a:lumMod val="20000"/>
              <a:lumOff val="80000"/>
            </a:schemeClr>
          </a:solidFill>
        </p:spPr>
        <p:txBody>
          <a:bodyPr>
            <a:normAutofit/>
          </a:bodyPr>
          <a:lstStyle/>
          <a:p>
            <a:pPr marL="0" indent="0">
              <a:buNone/>
            </a:pPr>
            <a:r>
              <a:rPr lang="en-US" sz="4000" b="1" dirty="0"/>
              <a:t>Behold I will cast </a:t>
            </a:r>
            <a:r>
              <a:rPr lang="en-US" sz="4000" b="1" dirty="0" smtClean="0"/>
              <a:t>her</a:t>
            </a:r>
          </a:p>
          <a:p>
            <a:pPr marL="0" indent="0">
              <a:buNone/>
            </a:pPr>
            <a:r>
              <a:rPr lang="en-US" sz="3200" dirty="0" smtClean="0"/>
              <a:t>(this </a:t>
            </a:r>
            <a:r>
              <a:rPr lang="en-US" sz="3200" dirty="0"/>
              <a:t>Jezebel – this religious </a:t>
            </a:r>
            <a:r>
              <a:rPr lang="en-US" sz="3200" dirty="0" smtClean="0"/>
              <a:t>system)</a:t>
            </a:r>
            <a:endParaRPr lang="en-US" sz="4000" b="1" dirty="0" smtClean="0"/>
          </a:p>
          <a:p>
            <a:pPr marL="0" indent="0">
              <a:buNone/>
            </a:pPr>
            <a:r>
              <a:rPr lang="en-US" sz="4000" b="1" dirty="0" smtClean="0"/>
              <a:t>into </a:t>
            </a:r>
            <a:r>
              <a:rPr lang="en-US" sz="4000" b="1" dirty="0"/>
              <a:t>a bed…</a:t>
            </a:r>
            <a:endParaRPr lang="en-US" sz="4000" dirty="0"/>
          </a:p>
        </p:txBody>
      </p:sp>
      <p:sp>
        <p:nvSpPr>
          <p:cNvPr id="4" name="Content Placeholder 3"/>
          <p:cNvSpPr>
            <a:spLocks noGrp="1"/>
          </p:cNvSpPr>
          <p:nvPr>
            <p:ph sz="half" idx="2"/>
          </p:nvPr>
        </p:nvSpPr>
        <p:spPr>
          <a:xfrm>
            <a:off x="4038600" y="1143001"/>
            <a:ext cx="4114800" cy="5695334"/>
          </a:xfrm>
          <a:solidFill>
            <a:schemeClr val="accent4">
              <a:lumMod val="20000"/>
              <a:lumOff val="80000"/>
            </a:schemeClr>
          </a:solidFill>
        </p:spPr>
        <p:txBody>
          <a:bodyPr>
            <a:noAutofit/>
          </a:bodyPr>
          <a:lstStyle/>
          <a:p>
            <a:pPr marL="0" indent="0">
              <a:buNone/>
            </a:pPr>
            <a:r>
              <a:rPr lang="en-US" sz="4000" dirty="0"/>
              <a:t>And when </a:t>
            </a:r>
            <a:r>
              <a:rPr lang="en-US" sz="4000" dirty="0" smtClean="0"/>
              <a:t>He </a:t>
            </a:r>
            <a:r>
              <a:rPr lang="en-US" sz="4000" dirty="0"/>
              <a:t>does, there will be many who want to commit adultery with her.</a:t>
            </a:r>
            <a:endParaRPr lang="en-US" sz="305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866" b="46836"/>
          <a:stretch/>
        </p:blipFill>
        <p:spPr>
          <a:xfrm>
            <a:off x="152400" y="4911213"/>
            <a:ext cx="7848600" cy="1927122"/>
          </a:xfrm>
          <a:prstGeom prst="rect">
            <a:avLst/>
          </a:prstGeom>
        </p:spPr>
      </p:pic>
    </p:spTree>
    <p:extLst>
      <p:ext uri="{BB962C8B-B14F-4D97-AF65-F5344CB8AC3E}">
        <p14:creationId xmlns:p14="http://schemas.microsoft.com/office/powerpoint/2010/main" val="937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a:gradFill>
            <a:gsLst>
              <a:gs pos="0">
                <a:schemeClr val="bg1">
                  <a:tint val="78000"/>
                  <a:satMod val="220000"/>
                </a:schemeClr>
              </a:gs>
              <a:gs pos="100000">
                <a:srgbClr val="A0A0A0"/>
              </a:gs>
            </a:gsLst>
            <a:path path="circle">
              <a:fillToRect l="50000" t="50000" r="50000" b="50000"/>
            </a:path>
          </a:gradFill>
        </p:spPr>
        <p:txBody>
          <a:bodyPr>
            <a:normAutofit/>
          </a:bodyPr>
          <a:lstStyle/>
          <a:p>
            <a:r>
              <a:rPr lang="en-US" sz="3200" dirty="0" smtClean="0"/>
              <a:t>   </a:t>
            </a:r>
            <a:r>
              <a:rPr lang="en-US" sz="4000" dirty="0" smtClean="0"/>
              <a:t> He will rule!</a:t>
            </a:r>
            <a:endParaRPr lang="en-US" sz="3200" dirty="0"/>
          </a:p>
        </p:txBody>
      </p:sp>
      <p:sp>
        <p:nvSpPr>
          <p:cNvPr id="3" name="Content Placeholder 2"/>
          <p:cNvSpPr>
            <a:spLocks noGrp="1"/>
          </p:cNvSpPr>
          <p:nvPr>
            <p:ph sz="half" idx="1"/>
          </p:nvPr>
        </p:nvSpPr>
        <p:spPr>
          <a:xfrm>
            <a:off x="0" y="1142999"/>
            <a:ext cx="4038600" cy="5695335"/>
          </a:xfrm>
          <a:solidFill>
            <a:schemeClr val="accent1">
              <a:lumMod val="20000"/>
              <a:lumOff val="80000"/>
            </a:schemeClr>
          </a:solidFill>
        </p:spPr>
        <p:txBody>
          <a:bodyPr>
            <a:normAutofit lnSpcReduction="10000"/>
          </a:bodyPr>
          <a:lstStyle/>
          <a:p>
            <a:pPr marL="117475" indent="0">
              <a:buNone/>
            </a:pPr>
            <a:r>
              <a:rPr lang="en-US" sz="3200" b="1" u="sng" dirty="0"/>
              <a:t>Rev. 12:5</a:t>
            </a:r>
            <a:r>
              <a:rPr lang="en-US" sz="4000" b="1" dirty="0"/>
              <a:t> – </a:t>
            </a:r>
            <a:r>
              <a:rPr lang="en-US" sz="4000" b="1" i="1" dirty="0"/>
              <a:t>And she bore a male child who was to rule all nations with a rod of iron. And her Child was caught up to God and to His throne…</a:t>
            </a:r>
            <a:endParaRPr lang="en-US" sz="4000" i="1" dirty="0"/>
          </a:p>
        </p:txBody>
      </p:sp>
      <p:sp>
        <p:nvSpPr>
          <p:cNvPr id="4" name="Content Placeholder 3"/>
          <p:cNvSpPr>
            <a:spLocks noGrp="1"/>
          </p:cNvSpPr>
          <p:nvPr>
            <p:ph sz="half" idx="2"/>
          </p:nvPr>
        </p:nvSpPr>
        <p:spPr>
          <a:xfrm>
            <a:off x="4038600" y="1143001"/>
            <a:ext cx="4114800" cy="5695334"/>
          </a:xfrm>
          <a:solidFill>
            <a:schemeClr val="accent4">
              <a:lumMod val="20000"/>
              <a:lumOff val="80000"/>
            </a:schemeClr>
          </a:solidFill>
        </p:spPr>
        <p:txBody>
          <a:bodyPr>
            <a:noAutofit/>
          </a:bodyPr>
          <a:lstStyle/>
          <a:p>
            <a:pPr marL="117475" indent="0">
              <a:buNone/>
            </a:pPr>
            <a:r>
              <a:rPr lang="en-US" sz="3600" b="1" dirty="0">
                <a:solidFill>
                  <a:schemeClr val="accent3">
                    <a:lumMod val="50000"/>
                  </a:schemeClr>
                </a:solidFill>
              </a:rPr>
              <a:t>Israel gave birth to the Messiah and He was “caught up” when Jesus ascended back into the heavens – and has been there for the last 2,000 years.</a:t>
            </a:r>
            <a:endParaRPr lang="en-US" b="1" dirty="0">
              <a:solidFill>
                <a:schemeClr val="accent3">
                  <a:lumMod val="50000"/>
                </a:schemeClr>
              </a:solidFill>
            </a:endParaRPr>
          </a:p>
        </p:txBody>
      </p:sp>
      <p:sp>
        <p:nvSpPr>
          <p:cNvPr id="6" name="TextBox 5"/>
          <p:cNvSpPr txBox="1"/>
          <p:nvPr/>
        </p:nvSpPr>
        <p:spPr>
          <a:xfrm>
            <a:off x="4916" y="1225689"/>
            <a:ext cx="8202561" cy="5632311"/>
          </a:xfrm>
          <a:prstGeom prst="rect">
            <a:avLst/>
          </a:prstGeom>
          <a:solidFill>
            <a:schemeClr val="tx2">
              <a:lumMod val="75000"/>
            </a:schemeClr>
          </a:solidFill>
        </p:spPr>
        <p:txBody>
          <a:bodyPr wrap="square" rtlCol="0">
            <a:spAutoFit/>
          </a:bodyPr>
          <a:lstStyle/>
          <a:p>
            <a:endParaRPr lang="en-US" sz="3600" b="1" u="sng" dirty="0">
              <a:solidFill>
                <a:schemeClr val="bg1"/>
              </a:solidFill>
            </a:endParaRPr>
          </a:p>
          <a:p>
            <a:pPr marL="176213"/>
            <a:r>
              <a:rPr lang="en-US" sz="3600" b="1" u="sng" dirty="0" smtClean="0">
                <a:solidFill>
                  <a:schemeClr val="bg1"/>
                </a:solidFill>
              </a:rPr>
              <a:t>Rev. 19:15</a:t>
            </a:r>
            <a:r>
              <a:rPr lang="en-US" sz="3600" b="1" dirty="0" smtClean="0">
                <a:solidFill>
                  <a:schemeClr val="bg1"/>
                </a:solidFill>
              </a:rPr>
              <a:t> – </a:t>
            </a:r>
            <a:r>
              <a:rPr lang="en-US" sz="3600" b="1" i="1" dirty="0" smtClean="0">
                <a:solidFill>
                  <a:schemeClr val="bg1"/>
                </a:solidFill>
              </a:rPr>
              <a:t>…and</a:t>
            </a:r>
          </a:p>
          <a:p>
            <a:pPr marL="176213"/>
            <a:r>
              <a:rPr lang="en-US" sz="3600" b="1" i="1" dirty="0" smtClean="0">
                <a:solidFill>
                  <a:schemeClr val="bg1"/>
                </a:solidFill>
              </a:rPr>
              <a:t>He Himself will</a:t>
            </a:r>
          </a:p>
          <a:p>
            <a:pPr marL="176213"/>
            <a:r>
              <a:rPr lang="en-US" sz="3600" b="1" i="1" dirty="0" smtClean="0">
                <a:solidFill>
                  <a:schemeClr val="bg1"/>
                </a:solidFill>
              </a:rPr>
              <a:t>rule them with a</a:t>
            </a:r>
          </a:p>
          <a:p>
            <a:pPr marL="176213"/>
            <a:r>
              <a:rPr lang="en-US" sz="3600" b="1" i="1" dirty="0" smtClean="0">
                <a:solidFill>
                  <a:schemeClr val="bg1"/>
                </a:solidFill>
              </a:rPr>
              <a:t>rod of iron… </a:t>
            </a:r>
          </a:p>
          <a:p>
            <a:pPr marL="176213"/>
            <a:endParaRPr lang="en-US" sz="3600" b="1" i="1" dirty="0">
              <a:solidFill>
                <a:schemeClr val="bg1"/>
              </a:solidFill>
            </a:endParaRPr>
          </a:p>
          <a:p>
            <a:pPr marL="176213"/>
            <a:endParaRPr lang="en-US" sz="3600" b="1" i="1" dirty="0" smtClean="0">
              <a:solidFill>
                <a:schemeClr val="bg1"/>
              </a:solidFill>
            </a:endParaRPr>
          </a:p>
          <a:p>
            <a:pPr marL="176213"/>
            <a:r>
              <a:rPr lang="en-US" sz="3600" b="1" dirty="0" smtClean="0">
                <a:solidFill>
                  <a:schemeClr val="bg1"/>
                </a:solidFill>
              </a:rPr>
              <a:t>This hasn’t</a:t>
            </a:r>
          </a:p>
          <a:p>
            <a:pPr marL="176213"/>
            <a:r>
              <a:rPr lang="en-US" sz="3600" b="1" dirty="0" smtClean="0">
                <a:solidFill>
                  <a:schemeClr val="bg1"/>
                </a:solidFill>
              </a:rPr>
              <a:t>happened yet!</a:t>
            </a:r>
          </a:p>
          <a:p>
            <a:endParaRPr lang="en-US" sz="3600" b="1" dirty="0" smtClean="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239" y="-76508"/>
            <a:ext cx="4849761" cy="6952588"/>
          </a:xfrm>
          <a:prstGeom prst="rect">
            <a:avLst/>
          </a:prstGeom>
        </p:spPr>
      </p:pic>
    </p:spTree>
    <p:extLst>
      <p:ext uri="{BB962C8B-B14F-4D97-AF65-F5344CB8AC3E}">
        <p14:creationId xmlns:p14="http://schemas.microsoft.com/office/powerpoint/2010/main" val="28878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6">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6">
                                            <p:txEl>
                                              <p:pRg st="4" end="4"/>
                                            </p:txEl>
                                          </p:spTgt>
                                        </p:tgtEl>
                                      </p:cBhvr>
                                    </p:animEffect>
                                  </p:childTnLst>
                                </p:cTn>
                              </p:par>
                            </p:childTnLst>
                          </p:cTn>
                        </p:par>
                        <p:par>
                          <p:cTn id="30" fill="hold">
                            <p:stCondLst>
                              <p:cond delay="1000"/>
                            </p:stCondLst>
                            <p:childTnLst>
                              <p:par>
                                <p:cTn id="31" presetID="53" presetClass="entr" presetSubtype="16" fill="hold" nodeType="afterEffect">
                                  <p:stCondLst>
                                    <p:cond delay="300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p:cTn id="33"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5" dur="500"/>
                                        <p:tgtEl>
                                          <p:spTgt spid="6">
                                            <p:txEl>
                                              <p:pRg st="7" end="7"/>
                                            </p:txEl>
                                          </p:spTgt>
                                        </p:tgtEl>
                                      </p:cBhvr>
                                    </p:animEffect>
                                  </p:childTnLst>
                                </p:cTn>
                              </p:par>
                              <p:par>
                                <p:cTn id="36" presetID="53" presetClass="entr" presetSubtype="16" fill="hold" nodeType="withEffect">
                                  <p:stCondLst>
                                    <p:cond delay="3000"/>
                                  </p:stCondLst>
                                  <p:childTnLst>
                                    <p:set>
                                      <p:cBhvr>
                                        <p:cTn id="37" dur="1" fill="hold">
                                          <p:stCondLst>
                                            <p:cond delay="0"/>
                                          </p:stCondLst>
                                        </p:cTn>
                                        <p:tgtEl>
                                          <p:spTgt spid="6">
                                            <p:txEl>
                                              <p:pRg st="8" end="8"/>
                                            </p:txEl>
                                          </p:spTgt>
                                        </p:tgtEl>
                                        <p:attrNameLst>
                                          <p:attrName>style.visibility</p:attrName>
                                        </p:attrNameLst>
                                      </p:cBhvr>
                                      <p:to>
                                        <p:strVal val="visible"/>
                                      </p:to>
                                    </p:set>
                                    <p:anim calcmode="lin" valueType="num">
                                      <p:cBhvr>
                                        <p:cTn id="38"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6">
                                            <p:txEl>
                                              <p:pRg st="8" end="8"/>
                                            </p:txEl>
                                          </p:spTgt>
                                        </p:tgtEl>
                                      </p:cBhvr>
                                    </p:animEffect>
                                  </p:childTnLst>
                                </p:cTn>
                              </p:par>
                            </p:childTnLst>
                          </p:cTn>
                        </p:par>
                        <p:par>
                          <p:cTn id="41" fill="hold">
                            <p:stCondLst>
                              <p:cond delay="4500"/>
                            </p:stCondLst>
                            <p:childTnLst>
                              <p:par>
                                <p:cTn id="42" presetID="53" presetClass="entr" presetSubtype="16" fill="hold" nodeType="afterEffect">
                                  <p:stCondLst>
                                    <p:cond delay="30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lnSpcReduction="10000"/>
          </a:bodyPr>
          <a:lstStyle/>
          <a:p>
            <a:pPr marL="109728" indent="0">
              <a:buNone/>
            </a:pPr>
            <a:r>
              <a:rPr lang="en-US" sz="3600" b="1" dirty="0">
                <a:effectLst>
                  <a:outerShdw blurRad="38100" dist="50800" dir="8100000" algn="tr" rotWithShape="0">
                    <a:prstClr val="black"/>
                  </a:outerShdw>
                </a:effectLst>
              </a:rPr>
              <a:t>Do we see paganism in our world today</a:t>
            </a:r>
            <a:r>
              <a:rPr lang="en-US" sz="3600" b="1" dirty="0" smtClean="0">
                <a:effectLst>
                  <a:outerShdw blurRad="38100" dist="50800" dir="8100000" algn="tr" rotWithShape="0">
                    <a:prstClr val="black"/>
                  </a:outerShdw>
                </a:effectLst>
              </a:rPr>
              <a:t>?</a:t>
            </a:r>
          </a:p>
          <a:p>
            <a:pPr marL="109728" indent="0">
              <a:buNone/>
            </a:pPr>
            <a:endParaRPr lang="en-US" sz="3200" b="1" dirty="0">
              <a:effectLst>
                <a:outerShdw blurRad="38100" dist="50800" dir="8100000" algn="tr" rotWithShape="0">
                  <a:prstClr val="black"/>
                </a:outerShdw>
              </a:effectLst>
            </a:endParaRPr>
          </a:p>
          <a:p>
            <a:pPr marL="109728" indent="0">
              <a:buNone/>
            </a:pPr>
            <a:r>
              <a:rPr lang="en-US" sz="3600" b="1" dirty="0" smtClean="0">
                <a:effectLst>
                  <a:outerShdw blurRad="38100" dist="50800" dir="8100000" algn="tr" rotWithShape="0">
                    <a:prstClr val="black"/>
                  </a:outerShdw>
                </a:effectLst>
              </a:rPr>
              <a:t>Do </a:t>
            </a:r>
            <a:r>
              <a:rPr lang="en-US" sz="3600" b="1" dirty="0">
                <a:effectLst>
                  <a:outerShdw blurRad="38100" dist="50800" dir="8100000" algn="tr" rotWithShape="0">
                    <a:prstClr val="black"/>
                  </a:outerShdw>
                </a:effectLst>
              </a:rPr>
              <a:t>we see it in our churches? </a:t>
            </a:r>
          </a:p>
          <a:p>
            <a:pPr marL="109728" indent="0">
              <a:buNone/>
            </a:pPr>
            <a:endParaRPr lang="en-US" sz="3200" b="1" dirty="0">
              <a:effectLst>
                <a:outerShdw blurRad="38100" dist="50800" dir="8100000" algn="tr" rotWithShape="0">
                  <a:prstClr val="black"/>
                </a:outerShdw>
              </a:effectLst>
            </a:endParaRPr>
          </a:p>
          <a:p>
            <a:pPr marL="109728" indent="0">
              <a:buNone/>
            </a:pPr>
            <a:r>
              <a:rPr lang="en-US" sz="3600" b="1" dirty="0">
                <a:effectLst>
                  <a:outerShdw blurRad="38100" dist="50800" dir="8100000" algn="tr" rotWithShape="0">
                    <a:prstClr val="black"/>
                  </a:outerShdw>
                </a:effectLst>
              </a:rPr>
              <a:t>Name some pagan practices that are seen in our Christian homes or </a:t>
            </a:r>
            <a:r>
              <a:rPr lang="en-US" sz="3600" b="1" dirty="0" smtClean="0">
                <a:effectLst>
                  <a:outerShdw blurRad="38100" dist="50800" dir="8100000" algn="tr" rotWithShape="0">
                    <a:prstClr val="black"/>
                  </a:outerShdw>
                </a:effectLst>
              </a:rPr>
              <a:t>churches</a:t>
            </a:r>
            <a:endParaRPr lang="en-US" sz="3600" b="1" dirty="0">
              <a:effectLst>
                <a:outerShdw blurRad="38100" dist="50800" dir="8100000" algn="tr" rotWithShape="0">
                  <a:prstClr val="black"/>
                </a:outerShdw>
              </a:effectLst>
            </a:endParaRPr>
          </a:p>
        </p:txBody>
      </p:sp>
      <p:grpSp>
        <p:nvGrpSpPr>
          <p:cNvPr id="16" name="Group 15"/>
          <p:cNvGrpSpPr/>
          <p:nvPr/>
        </p:nvGrpSpPr>
        <p:grpSpPr>
          <a:xfrm rot="21351947">
            <a:off x="-147447" y="-477959"/>
            <a:ext cx="9657891" cy="1547233"/>
            <a:chOff x="-147447" y="-477959"/>
            <a:chExt cx="9657891" cy="1547233"/>
          </a:xfrm>
        </p:grpSpPr>
        <p:sp>
          <p:nvSpPr>
            <p:cNvPr id="15" name="Wave 14"/>
            <p:cNvSpPr/>
            <p:nvPr/>
          </p:nvSpPr>
          <p:spPr>
            <a:xfrm rot="822947">
              <a:off x="-147447" y="144875"/>
              <a:ext cx="9544625" cy="924399"/>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rot="533753">
              <a:off x="-34181" y="-477959"/>
              <a:ext cx="9544625" cy="1423707"/>
            </a:xfrm>
            <a:prstGeom prst="wave">
              <a:avLst/>
            </a:prstGeom>
            <a:gradFill flip="none" rotWithShape="1">
              <a:gsLst>
                <a:gs pos="68000">
                  <a:srgbClr val="9BEF79"/>
                </a:gs>
                <a:gs pos="31000">
                  <a:srgbClr val="9BEF79"/>
                </a:gs>
                <a:gs pos="0">
                  <a:schemeClr val="accent1">
                    <a:lumMod val="75000"/>
                  </a:schemeClr>
                </a:gs>
                <a:gs pos="99000">
                  <a:schemeClr val="accent1">
                    <a:lumMod val="75000"/>
                  </a:schemeClr>
                </a:gs>
                <a:gs pos="49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89846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9"/>
            <a:ext cx="8229600" cy="885371"/>
          </a:xfrm>
        </p:spPr>
        <p:txBody>
          <a:bodyPr>
            <a:normAutofit/>
          </a:bodyPr>
          <a:lstStyle/>
          <a:p>
            <a:r>
              <a:rPr lang="en-US" dirty="0" smtClean="0">
                <a:effectLst/>
              </a:rPr>
              <a:t>A Look at Our Timeline</a:t>
            </a:r>
            <a:endParaRPr lang="en-US" dirty="0"/>
          </a:p>
        </p:txBody>
      </p:sp>
      <p:sp>
        <p:nvSpPr>
          <p:cNvPr id="3" name="Content Placeholder 2"/>
          <p:cNvSpPr>
            <a:spLocks noGrp="1"/>
          </p:cNvSpPr>
          <p:nvPr>
            <p:ph idx="1"/>
          </p:nvPr>
        </p:nvSpPr>
        <p:spPr>
          <a:xfrm>
            <a:off x="152400" y="1219200"/>
            <a:ext cx="8839200" cy="5257800"/>
          </a:xfrm>
        </p:spPr>
        <p:txBody>
          <a:bodyPr>
            <a:noAutofit/>
          </a:bodyPr>
          <a:lstStyle/>
          <a:p>
            <a:pPr marL="968375" indent="-904875">
              <a:buNone/>
            </a:pPr>
            <a:r>
              <a:rPr lang="en-US" sz="3600" b="1" u="sng" dirty="0" smtClean="0">
                <a:effectLst>
                  <a:outerShdw blurRad="38100" dist="50800" dir="8100000" algn="tr" rotWithShape="0">
                    <a:prstClr val="black"/>
                  </a:outerShdw>
                </a:effectLst>
              </a:rPr>
              <a:t>312 AD</a:t>
            </a:r>
            <a:r>
              <a:rPr lang="en-US" sz="3600" b="1" dirty="0" smtClean="0">
                <a:effectLst>
                  <a:outerShdw blurRad="38100" dist="50800" dir="8100000" algn="tr" rotWithShape="0">
                    <a:prstClr val="black"/>
                  </a:outerShdw>
                </a:effectLst>
              </a:rPr>
              <a:t> </a:t>
            </a:r>
            <a:r>
              <a:rPr lang="en-US" sz="3600" b="1" dirty="0" smtClean="0">
                <a:solidFill>
                  <a:srgbClr val="4AC618"/>
                </a:solidFill>
                <a:effectLst>
                  <a:outerShdw blurRad="38100" dist="50800" dir="8100000" algn="tr" rotWithShape="0">
                    <a:prstClr val="black"/>
                  </a:outerShdw>
                </a:effectLst>
              </a:rPr>
              <a:t>Constantine </a:t>
            </a:r>
            <a:r>
              <a:rPr lang="en-US" sz="3600" b="1" dirty="0">
                <a:solidFill>
                  <a:srgbClr val="4AC618"/>
                </a:solidFill>
                <a:effectLst>
                  <a:outerShdw blurRad="38100" dist="50800" dir="8100000" algn="tr" rotWithShape="0">
                    <a:prstClr val="black"/>
                  </a:outerShdw>
                </a:effectLst>
              </a:rPr>
              <a:t>defeats </a:t>
            </a:r>
            <a:r>
              <a:rPr lang="en-US" sz="3600" b="1" dirty="0" err="1">
                <a:solidFill>
                  <a:srgbClr val="4AC618"/>
                </a:solidFill>
                <a:effectLst>
                  <a:outerShdw blurRad="38100" dist="50800" dir="8100000" algn="tr" rotWithShape="0">
                    <a:prstClr val="black"/>
                  </a:outerShdw>
                </a:effectLst>
              </a:rPr>
              <a:t>Maxentius</a:t>
            </a:r>
            <a:r>
              <a:rPr lang="en-US" sz="3600" b="1" dirty="0">
                <a:solidFill>
                  <a:srgbClr val="4AC618"/>
                </a:solidFill>
                <a:effectLst>
                  <a:outerShdw blurRad="38100" dist="50800" dir="8100000" algn="tr" rotWithShape="0">
                    <a:prstClr val="black"/>
                  </a:outerShdw>
                </a:effectLst>
              </a:rPr>
              <a:t> </a:t>
            </a:r>
            <a:r>
              <a:rPr lang="en-US" sz="2800" dirty="0" smtClean="0">
                <a:solidFill>
                  <a:srgbClr val="4AC618"/>
                </a:solidFill>
                <a:effectLst>
                  <a:outerShdw blurRad="38100" dist="50800" dir="8100000" algn="tr" rotWithShape="0">
                    <a:prstClr val="black"/>
                  </a:outerShdw>
                </a:effectLst>
              </a:rPr>
              <a:t>(Battle </a:t>
            </a:r>
            <a:r>
              <a:rPr lang="en-US" sz="2800" dirty="0">
                <a:solidFill>
                  <a:srgbClr val="4AC618"/>
                </a:solidFill>
                <a:effectLst>
                  <a:outerShdw blurRad="38100" dist="50800" dir="8100000" algn="tr" rotWithShape="0">
                    <a:prstClr val="black"/>
                  </a:outerShdw>
                </a:effectLst>
              </a:rPr>
              <a:t>of </a:t>
            </a:r>
            <a:r>
              <a:rPr lang="en-US" sz="2800" dirty="0" err="1">
                <a:solidFill>
                  <a:srgbClr val="4AC618"/>
                </a:solidFill>
                <a:effectLst>
                  <a:outerShdw blurRad="38100" dist="50800" dir="8100000" algn="tr" rotWithShape="0">
                    <a:prstClr val="black"/>
                  </a:outerShdw>
                </a:effectLst>
              </a:rPr>
              <a:t>Milvian</a:t>
            </a:r>
            <a:r>
              <a:rPr lang="en-US" sz="2800" dirty="0">
                <a:solidFill>
                  <a:srgbClr val="4AC618"/>
                </a:solidFill>
                <a:effectLst>
                  <a:outerShdw blurRad="38100" dist="50800" dir="8100000" algn="tr" rotWithShape="0">
                    <a:prstClr val="black"/>
                  </a:outerShdw>
                </a:effectLst>
              </a:rPr>
              <a:t> </a:t>
            </a:r>
            <a:r>
              <a:rPr lang="en-US" sz="2800" dirty="0" smtClean="0">
                <a:solidFill>
                  <a:srgbClr val="4AC618"/>
                </a:solidFill>
                <a:effectLst>
                  <a:outerShdw blurRad="38100" dist="50800" dir="8100000" algn="tr" rotWithShape="0">
                    <a:prstClr val="black"/>
                  </a:outerShdw>
                </a:effectLst>
              </a:rPr>
              <a:t>Bridge) </a:t>
            </a:r>
            <a:r>
              <a:rPr lang="en-US" sz="3600" b="1" dirty="0">
                <a:solidFill>
                  <a:srgbClr val="4AC618"/>
                </a:solidFill>
                <a:effectLst>
                  <a:outerShdw blurRad="38100" dist="50800" dir="8100000" algn="tr" rotWithShape="0">
                    <a:prstClr val="black"/>
                  </a:outerShdw>
                </a:effectLst>
              </a:rPr>
              <a:t>and becomes Emperor of the West. </a:t>
            </a:r>
            <a:r>
              <a:rPr lang="en-US" sz="3200" b="1" dirty="0">
                <a:solidFill>
                  <a:srgbClr val="4AC618"/>
                </a:solidFill>
                <a:effectLst>
                  <a:outerShdw blurRad="38100" dist="50800" dir="8100000" algn="tr" rotWithShape="0">
                    <a:prstClr val="black"/>
                  </a:outerShdw>
                </a:effectLst>
              </a:rPr>
              <a:t>Constantine </a:t>
            </a:r>
            <a:r>
              <a:rPr lang="en-US" sz="3200" b="1" dirty="0" smtClean="0">
                <a:solidFill>
                  <a:srgbClr val="4AC618"/>
                </a:solidFill>
                <a:effectLst>
                  <a:outerShdw blurRad="38100" dist="50800" dir="8100000" algn="tr" rotWithShape="0">
                    <a:prstClr val="black"/>
                  </a:outerShdw>
                </a:effectLst>
              </a:rPr>
              <a:t>used </a:t>
            </a:r>
            <a:r>
              <a:rPr lang="en-US" sz="3200" b="1" dirty="0">
                <a:solidFill>
                  <a:srgbClr val="4AC618"/>
                </a:solidFill>
                <a:effectLst>
                  <a:outerShdw blurRad="38100" dist="50800" dir="8100000" algn="tr" rotWithShape="0">
                    <a:prstClr val="black"/>
                  </a:outerShdw>
                </a:effectLst>
              </a:rPr>
              <a:t>the letters chi and rho </a:t>
            </a:r>
            <a:r>
              <a:rPr lang="en-US" sz="2800" dirty="0" smtClean="0">
                <a:solidFill>
                  <a:srgbClr val="4AC618"/>
                </a:solidFill>
                <a:effectLst>
                  <a:outerShdw blurRad="38100" dist="50800" dir="8100000" algn="tr" rotWithShape="0">
                    <a:prstClr val="black"/>
                  </a:outerShdw>
                </a:effectLst>
              </a:rPr>
              <a:t>(first </a:t>
            </a:r>
            <a:r>
              <a:rPr lang="en-US" sz="2800" dirty="0">
                <a:solidFill>
                  <a:srgbClr val="4AC618"/>
                </a:solidFill>
                <a:effectLst>
                  <a:outerShdw blurRad="38100" dist="50800" dir="8100000" algn="tr" rotWithShape="0">
                    <a:prstClr val="black"/>
                  </a:outerShdw>
                </a:effectLst>
              </a:rPr>
              <a:t>two letters in "Christ")</a:t>
            </a:r>
            <a:r>
              <a:rPr lang="en-US" sz="3200" dirty="0">
                <a:solidFill>
                  <a:srgbClr val="4AC618"/>
                </a:solidFill>
                <a:effectLst>
                  <a:outerShdw blurRad="38100" dist="50800" dir="8100000" algn="tr" rotWithShape="0">
                    <a:prstClr val="black"/>
                  </a:outerShdw>
                </a:effectLst>
              </a:rPr>
              <a:t> </a:t>
            </a:r>
            <a:r>
              <a:rPr lang="en-US" sz="3200" b="1" dirty="0">
                <a:solidFill>
                  <a:srgbClr val="4AC618"/>
                </a:solidFill>
                <a:effectLst>
                  <a:outerShdw blurRad="38100" dist="50800" dir="8100000" algn="tr" rotWithShape="0">
                    <a:prstClr val="black"/>
                  </a:outerShdw>
                </a:effectLst>
              </a:rPr>
              <a:t>as his </a:t>
            </a:r>
            <a:r>
              <a:rPr lang="en-US" sz="3200" b="1" dirty="0" smtClean="0">
                <a:solidFill>
                  <a:srgbClr val="4AC618"/>
                </a:solidFill>
                <a:effectLst>
                  <a:outerShdw blurRad="38100" dist="50800" dir="8100000" algn="tr" rotWithShape="0">
                    <a:prstClr val="black"/>
                  </a:outerShdw>
                </a:effectLst>
              </a:rPr>
              <a:t>symbol.</a:t>
            </a:r>
            <a:endParaRPr lang="en-US" sz="1400" b="1" dirty="0">
              <a:solidFill>
                <a:srgbClr val="4AC618"/>
              </a:solidFill>
              <a:effectLst>
                <a:outerShdw blurRad="38100" dist="50800" dir="8100000" algn="tr" rotWithShape="0">
                  <a:prstClr val="black"/>
                </a:outerShdw>
              </a:effectLst>
            </a:endParaRPr>
          </a:p>
          <a:p>
            <a:pPr marL="968375" indent="-904875">
              <a:buNone/>
            </a:pPr>
            <a:r>
              <a:rPr lang="en-US" sz="3600" b="1" u="sng" dirty="0" smtClean="0">
                <a:effectLst>
                  <a:outerShdw blurRad="38100" dist="50800" dir="8100000" algn="tr" rotWithShape="0">
                    <a:prstClr val="black"/>
                  </a:outerShdw>
                </a:effectLst>
              </a:rPr>
              <a:t>312 AD</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Caecilian elected bishop of Carthage. </a:t>
            </a:r>
            <a:r>
              <a:rPr lang="en-US" sz="2800" dirty="0" smtClean="0">
                <a:solidFill>
                  <a:schemeClr val="accent2"/>
                </a:solidFill>
                <a:effectLst>
                  <a:outerShdw blurRad="38100" dist="50800" dir="8100000" algn="tr" rotWithShape="0">
                    <a:prstClr val="black"/>
                  </a:outerShdw>
                </a:effectLst>
              </a:rPr>
              <a:t>(results in </a:t>
            </a:r>
            <a:r>
              <a:rPr lang="en-US" sz="2800" b="1" u="sng" dirty="0" err="1" smtClean="0">
                <a:solidFill>
                  <a:schemeClr val="accent2"/>
                </a:solidFill>
                <a:effectLst>
                  <a:outerShdw blurRad="38100" dist="50800" dir="8100000" algn="tr" rotWithShape="0">
                    <a:prstClr val="black"/>
                  </a:outerShdw>
                </a:effectLst>
              </a:rPr>
              <a:t>Donatist</a:t>
            </a:r>
            <a:r>
              <a:rPr lang="en-US" sz="2800" u="sng" dirty="0">
                <a:solidFill>
                  <a:schemeClr val="accent2"/>
                </a:solidFill>
                <a:effectLst>
                  <a:outerShdw blurRad="38100" dist="50800" dir="8100000" algn="tr" rotWithShape="0">
                    <a:prstClr val="black"/>
                  </a:outerShdw>
                </a:effectLst>
              </a:rPr>
              <a:t> </a:t>
            </a:r>
            <a:r>
              <a:rPr lang="en-US" sz="2800" b="1" u="sng" dirty="0" smtClean="0">
                <a:solidFill>
                  <a:schemeClr val="accent2"/>
                </a:solidFill>
                <a:effectLst>
                  <a:outerShdw blurRad="38100" dist="50800" dir="8100000" algn="tr" rotWithShape="0">
                    <a:prstClr val="black"/>
                  </a:outerShdw>
                </a:effectLst>
              </a:rPr>
              <a:t>Churches</a:t>
            </a:r>
            <a:r>
              <a:rPr lang="en-US" sz="2800" dirty="0" smtClean="0">
                <a:solidFill>
                  <a:schemeClr val="accent2"/>
                </a:solidFill>
                <a:effectLst>
                  <a:outerShdw blurRad="38100" dist="50800" dir="8100000" algn="tr" rotWithShape="0">
                    <a:prstClr val="black"/>
                  </a:outerShdw>
                </a:effectLst>
              </a:rPr>
              <a:t>)</a:t>
            </a:r>
          </a:p>
          <a:p>
            <a:pPr marL="968375" indent="-904875">
              <a:buNone/>
            </a:pPr>
            <a:r>
              <a:rPr lang="en-US" sz="3600" b="1" u="sng" dirty="0" smtClean="0">
                <a:effectLst>
                  <a:outerShdw blurRad="38100" dist="50800" dir="8100000" algn="tr" rotWithShape="0">
                    <a:prstClr val="black"/>
                  </a:outerShdw>
                </a:effectLst>
              </a:rPr>
              <a:t>313 AD</a:t>
            </a:r>
            <a:r>
              <a:rPr lang="en-US" sz="3600" b="1" dirty="0" smtClean="0">
                <a:effectLst>
                  <a:outerShdw blurRad="38100" dist="50800" dir="8100000" algn="tr" rotWithShape="0">
                    <a:prstClr val="black"/>
                  </a:outerShdw>
                </a:effectLst>
              </a:rPr>
              <a:t> </a:t>
            </a:r>
            <a:r>
              <a:rPr lang="en-US" sz="3600" b="1" dirty="0">
                <a:solidFill>
                  <a:schemeClr val="accent4"/>
                </a:solidFill>
                <a:effectLst>
                  <a:outerShdw blurRad="38100" dist="50800" dir="8100000" algn="tr" rotWithShape="0">
                    <a:prstClr val="black"/>
                  </a:outerShdw>
                </a:effectLst>
              </a:rPr>
              <a:t>Edict of Milan gives Christians equal rights.</a:t>
            </a:r>
          </a:p>
        </p:txBody>
      </p:sp>
    </p:spTree>
    <p:extLst>
      <p:ext uri="{BB962C8B-B14F-4D97-AF65-F5344CB8AC3E}">
        <p14:creationId xmlns:p14="http://schemas.microsoft.com/office/powerpoint/2010/main" val="18469385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lnSpcReduction="10000"/>
          </a:bodyPr>
          <a:lstStyle/>
          <a:p>
            <a:pPr marL="968375" indent="-904875">
              <a:buNone/>
            </a:pPr>
            <a:r>
              <a:rPr lang="en-US" sz="3600" b="1" u="sng" dirty="0" smtClean="0">
                <a:effectLst>
                  <a:outerShdw blurRad="38100" dist="50800" dir="8100000" algn="tr" rotWithShape="0">
                    <a:prstClr val="black"/>
                  </a:outerShdw>
                </a:effectLst>
              </a:rPr>
              <a:t>324 AD</a:t>
            </a:r>
            <a:r>
              <a:rPr lang="en-US" sz="3600" b="1" dirty="0" smtClean="0">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Constantine defeats </a:t>
            </a:r>
            <a:r>
              <a:rPr lang="en-US" sz="3600" b="1" dirty="0" err="1">
                <a:solidFill>
                  <a:srgbClr val="4AC618"/>
                </a:solidFill>
                <a:effectLst>
                  <a:outerShdw blurRad="38100" dist="50800" dir="8100000" algn="tr" rotWithShape="0">
                    <a:prstClr val="black"/>
                  </a:outerShdw>
                </a:effectLst>
              </a:rPr>
              <a:t>Licinius</a:t>
            </a:r>
            <a:r>
              <a:rPr lang="en-US" sz="3600" b="1" dirty="0">
                <a:solidFill>
                  <a:srgbClr val="4AC618"/>
                </a:solidFill>
                <a:effectLst>
                  <a:outerShdw blurRad="38100" dist="50800" dir="8100000" algn="tr" rotWithShape="0">
                    <a:prstClr val="black"/>
                  </a:outerShdw>
                </a:effectLst>
              </a:rPr>
              <a:t> and becomes Emperor of both East and West.</a:t>
            </a:r>
            <a:endParaRPr lang="en-US" sz="1600" b="1" u="sng" dirty="0" smtClean="0">
              <a:solidFill>
                <a:srgbClr val="4AC618"/>
              </a:solidFill>
              <a:effectLst>
                <a:outerShdw blurRad="38100" dist="50800" dir="8100000" algn="tr" rotWithShape="0">
                  <a:prstClr val="black"/>
                </a:outerShdw>
              </a:effectLst>
            </a:endParaRPr>
          </a:p>
          <a:p>
            <a:pPr marL="968375" indent="-904875">
              <a:buNone/>
            </a:pPr>
            <a:r>
              <a:rPr lang="en-US" sz="3600" b="1" u="sng" dirty="0" smtClean="0">
                <a:effectLst>
                  <a:outerShdw blurRad="38100" dist="50800" dir="8100000" algn="tr" rotWithShape="0">
                    <a:prstClr val="black"/>
                  </a:outerShdw>
                </a:effectLst>
              </a:rPr>
              <a:t>325 AD</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Council of </a:t>
            </a:r>
            <a:r>
              <a:rPr lang="en-US" sz="3600" b="1" dirty="0" err="1">
                <a:solidFill>
                  <a:schemeClr val="accent2"/>
                </a:solidFill>
                <a:effectLst>
                  <a:outerShdw blurRad="38100" dist="50800" dir="8100000" algn="tr" rotWithShape="0">
                    <a:prstClr val="black"/>
                  </a:outerShdw>
                </a:effectLst>
              </a:rPr>
              <a:t>Nicea</a:t>
            </a:r>
            <a:r>
              <a:rPr lang="en-US" sz="3600" b="1" dirty="0">
                <a:solidFill>
                  <a:schemeClr val="accent2"/>
                </a:solidFill>
                <a:effectLst>
                  <a:outerShdw blurRad="38100" dist="50800" dir="8100000" algn="tr" rotWithShape="0">
                    <a:prstClr val="black"/>
                  </a:outerShdw>
                </a:effectLst>
              </a:rPr>
              <a:t> condemns </a:t>
            </a:r>
            <a:r>
              <a:rPr lang="en-US" sz="3600" b="1" dirty="0" smtClean="0">
                <a:solidFill>
                  <a:schemeClr val="accent2"/>
                </a:solidFill>
                <a:effectLst>
                  <a:outerShdw blurRad="38100" dist="50800" dir="8100000" algn="tr" rotWithShape="0">
                    <a:prstClr val="black"/>
                  </a:outerShdw>
                </a:effectLst>
              </a:rPr>
              <a:t>Arianism </a:t>
            </a:r>
            <a:r>
              <a:rPr lang="en-US" sz="2800" dirty="0" smtClean="0">
                <a:solidFill>
                  <a:schemeClr val="accent2"/>
                </a:solidFill>
                <a:effectLst>
                  <a:outerShdw blurRad="38100" dist="50800" dir="8100000" algn="tr" rotWithShape="0">
                    <a:prstClr val="black"/>
                  </a:outerShdw>
                </a:effectLst>
              </a:rPr>
              <a:t>(belief that Jesus was created)</a:t>
            </a:r>
            <a:r>
              <a:rPr lang="en-US" sz="3600" b="1" dirty="0" smtClean="0">
                <a:solidFill>
                  <a:schemeClr val="accent2"/>
                </a:solidFill>
                <a:effectLst>
                  <a:outerShdw blurRad="38100" dist="50800" dir="8100000" algn="tr" rotWithShape="0">
                    <a:prstClr val="black"/>
                  </a:outerShdw>
                </a:effectLst>
              </a:rPr>
              <a:t>.</a:t>
            </a:r>
          </a:p>
          <a:p>
            <a:pPr marL="968375" indent="-904875">
              <a:buNone/>
            </a:pPr>
            <a:r>
              <a:rPr lang="en-US" sz="3600" b="1" u="sng" dirty="0" smtClean="0">
                <a:effectLst>
                  <a:outerShdw blurRad="38100" dist="50800" dir="8100000" algn="tr" rotWithShape="0">
                    <a:prstClr val="black"/>
                  </a:outerShdw>
                </a:effectLst>
              </a:rPr>
              <a:t>337 AD</a:t>
            </a:r>
            <a:r>
              <a:rPr lang="en-US" sz="3600" b="1" dirty="0" smtClean="0">
                <a:effectLst>
                  <a:outerShdw blurRad="38100" dist="50800" dir="8100000" algn="tr" rotWithShape="0">
                    <a:prstClr val="black"/>
                  </a:outerShdw>
                </a:effectLst>
              </a:rPr>
              <a:t> </a:t>
            </a:r>
            <a:r>
              <a:rPr lang="en-US" sz="3600" b="1" dirty="0" smtClean="0">
                <a:solidFill>
                  <a:schemeClr val="accent4"/>
                </a:solidFill>
                <a:effectLst>
                  <a:outerShdw blurRad="38100" dist="50800" dir="8100000" algn="tr" rotWithShape="0">
                    <a:prstClr val="black"/>
                  </a:outerShdw>
                </a:effectLst>
              </a:rPr>
              <a:t>Constantine dies</a:t>
            </a:r>
            <a:endParaRPr lang="en-US" sz="3600" b="1" dirty="0">
              <a:solidFill>
                <a:schemeClr val="accent4"/>
              </a:solidFill>
              <a:effectLst>
                <a:outerShdw blurRad="38100" dist="50800" dir="8100000" algn="tr" rotWithShape="0">
                  <a:prstClr val="black"/>
                </a:outerShdw>
              </a:effectLst>
            </a:endParaRPr>
          </a:p>
          <a:p>
            <a:pPr marL="968375" indent="-904875">
              <a:buNone/>
            </a:pPr>
            <a:r>
              <a:rPr lang="en-US" sz="3600" b="1" u="sng" dirty="0" smtClean="0">
                <a:effectLst>
                  <a:outerShdw blurRad="38100" dist="50800" dir="8100000" algn="tr" rotWithShape="0">
                    <a:prstClr val="black"/>
                  </a:outerShdw>
                </a:effectLst>
              </a:rPr>
              <a:t>340 AD</a:t>
            </a:r>
            <a:r>
              <a:rPr lang="en-US" sz="3600" b="1" dirty="0" smtClean="0">
                <a:effectLst>
                  <a:outerShdw blurRad="38100" dist="50800" dir="8100000" algn="tr" rotWithShape="0">
                    <a:prstClr val="black"/>
                  </a:outerShdw>
                </a:effectLst>
              </a:rPr>
              <a:t> </a:t>
            </a:r>
            <a:r>
              <a:rPr lang="en-US" sz="3600" b="1" dirty="0" err="1">
                <a:solidFill>
                  <a:srgbClr val="4AC618"/>
                </a:solidFill>
                <a:effectLst>
                  <a:outerShdw blurRad="38100" dist="50800" dir="8100000" algn="tr" rotWithShape="0">
                    <a:prstClr val="black"/>
                  </a:outerShdw>
                </a:effectLst>
              </a:rPr>
              <a:t>Ulfilas</a:t>
            </a:r>
            <a:r>
              <a:rPr lang="en-US" sz="3600" b="1" dirty="0">
                <a:solidFill>
                  <a:srgbClr val="4AC618"/>
                </a:solidFill>
                <a:effectLst>
                  <a:outerShdw blurRad="38100" dist="50800" dir="8100000" algn="tr" rotWithShape="0">
                    <a:prstClr val="black"/>
                  </a:outerShdw>
                </a:effectLst>
              </a:rPr>
              <a:t> </a:t>
            </a:r>
            <a:r>
              <a:rPr lang="en-US" sz="3600" b="1" dirty="0" smtClean="0">
                <a:solidFill>
                  <a:srgbClr val="4AC618"/>
                </a:solidFill>
                <a:effectLst>
                  <a:outerShdw blurRad="38100" dist="50800" dir="8100000" algn="tr" rotWithShape="0">
                    <a:prstClr val="black"/>
                  </a:outerShdw>
                </a:effectLst>
              </a:rPr>
              <a:t>converts </a:t>
            </a:r>
            <a:r>
              <a:rPr lang="en-US" sz="3600" b="1" dirty="0">
                <a:solidFill>
                  <a:srgbClr val="4AC618"/>
                </a:solidFill>
                <a:effectLst>
                  <a:outerShdw blurRad="38100" dist="50800" dir="8100000" algn="tr" rotWithShape="0">
                    <a:prstClr val="black"/>
                  </a:outerShdw>
                </a:effectLst>
              </a:rPr>
              <a:t>to Arian </a:t>
            </a:r>
            <a:r>
              <a:rPr lang="en-US" sz="3600" b="1" dirty="0" smtClean="0">
                <a:solidFill>
                  <a:srgbClr val="4AC618"/>
                </a:solidFill>
                <a:effectLst>
                  <a:outerShdw blurRad="38100" dist="50800" dir="8100000" algn="tr" rotWithShape="0">
                    <a:prstClr val="black"/>
                  </a:outerShdw>
                </a:effectLst>
              </a:rPr>
              <a:t>Christianity</a:t>
            </a:r>
            <a:r>
              <a:rPr lang="en-US" sz="3600" b="1" dirty="0">
                <a:solidFill>
                  <a:srgbClr val="4AC618"/>
                </a:solidFill>
                <a:effectLst>
                  <a:outerShdw blurRad="38100" dist="50800" dir="8100000" algn="tr" rotWithShape="0">
                    <a:prstClr val="black"/>
                  </a:outerShdw>
                </a:effectLst>
              </a:rPr>
              <a:t>,</a:t>
            </a:r>
            <a:r>
              <a:rPr lang="en-US" sz="3600" b="1" dirty="0" smtClean="0">
                <a:solidFill>
                  <a:srgbClr val="4AC618"/>
                </a:solidFill>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takes it </a:t>
            </a:r>
            <a:r>
              <a:rPr lang="en-US" sz="3600" b="1" dirty="0" smtClean="0">
                <a:solidFill>
                  <a:srgbClr val="4AC618"/>
                </a:solidFill>
                <a:effectLst>
                  <a:outerShdw blurRad="38100" dist="50800" dir="8100000" algn="tr" rotWithShape="0">
                    <a:prstClr val="black"/>
                  </a:outerShdw>
                </a:effectLst>
              </a:rPr>
              <a:t>to </a:t>
            </a:r>
            <a:r>
              <a:rPr lang="en-US" sz="3600" b="1" dirty="0">
                <a:solidFill>
                  <a:srgbClr val="4AC618"/>
                </a:solidFill>
                <a:effectLst>
                  <a:outerShdw blurRad="38100" dist="50800" dir="8100000" algn="tr" rotWithShape="0">
                    <a:prstClr val="black"/>
                  </a:outerShdw>
                </a:effectLst>
              </a:rPr>
              <a:t>Germanic tribes, gives them an alphabet, and translates the Bible into </a:t>
            </a:r>
            <a:r>
              <a:rPr lang="en-US" sz="3600" b="1" dirty="0" smtClean="0">
                <a:solidFill>
                  <a:srgbClr val="4AC618"/>
                </a:solidFill>
                <a:effectLst>
                  <a:outerShdw blurRad="38100" dist="50800" dir="8100000" algn="tr" rotWithShape="0">
                    <a:prstClr val="black"/>
                  </a:outerShdw>
                </a:effectLst>
              </a:rPr>
              <a:t>German. </a:t>
            </a:r>
            <a:r>
              <a:rPr lang="en-US" sz="3600" b="1" dirty="0">
                <a:solidFill>
                  <a:srgbClr val="4AC618"/>
                </a:solidFill>
                <a:effectLst>
                  <a:outerShdw blurRad="38100" dist="50800" dir="8100000" algn="tr" rotWithShape="0">
                    <a:prstClr val="black"/>
                  </a:outerShdw>
                </a:effectLst>
              </a:rPr>
              <a:t>Most </a:t>
            </a:r>
            <a:r>
              <a:rPr lang="en-US" sz="3600" b="1" dirty="0" smtClean="0">
                <a:solidFill>
                  <a:srgbClr val="4AC618"/>
                </a:solidFill>
                <a:effectLst>
                  <a:outerShdw blurRad="38100" dist="50800" dir="8100000" algn="tr" rotWithShape="0">
                    <a:prstClr val="black"/>
                  </a:outerShdw>
                </a:effectLst>
              </a:rPr>
              <a:t>Germanic </a:t>
            </a:r>
            <a:r>
              <a:rPr lang="en-US" sz="3600" b="1" dirty="0">
                <a:solidFill>
                  <a:srgbClr val="4AC618"/>
                </a:solidFill>
                <a:effectLst>
                  <a:outerShdw blurRad="38100" dist="50800" dir="8100000" algn="tr" rotWithShape="0">
                    <a:prstClr val="black"/>
                  </a:outerShdw>
                </a:effectLst>
              </a:rPr>
              <a:t>tribes </a:t>
            </a:r>
            <a:r>
              <a:rPr lang="en-US" sz="3600" b="1" dirty="0" smtClean="0">
                <a:solidFill>
                  <a:srgbClr val="4AC618"/>
                </a:solidFill>
                <a:effectLst>
                  <a:outerShdw blurRad="38100" dist="50800" dir="8100000" algn="tr" rotWithShape="0">
                    <a:prstClr val="black"/>
                  </a:outerShdw>
                </a:effectLst>
              </a:rPr>
              <a:t>become </a:t>
            </a:r>
            <a:r>
              <a:rPr lang="en-US" sz="3600" b="1" dirty="0">
                <a:solidFill>
                  <a:srgbClr val="4AC618"/>
                </a:solidFill>
                <a:effectLst>
                  <a:outerShdw blurRad="38100" dist="50800" dir="8100000" algn="tr" rotWithShape="0">
                    <a:prstClr val="black"/>
                  </a:outerShdw>
                </a:effectLst>
              </a:rPr>
              <a:t>Arian </a:t>
            </a:r>
            <a:r>
              <a:rPr lang="en-US" sz="3600" b="1" dirty="0" smtClean="0">
                <a:solidFill>
                  <a:srgbClr val="4AC618"/>
                </a:solidFill>
                <a:effectLst>
                  <a:outerShdw blurRad="38100" dist="50800" dir="8100000" algn="tr" rotWithShape="0">
                    <a:prstClr val="black"/>
                  </a:outerShdw>
                </a:effectLst>
              </a:rPr>
              <a:t>Christians</a:t>
            </a:r>
            <a:endParaRPr lang="en-US" sz="3600" b="1" dirty="0">
              <a:solidFill>
                <a:srgbClr val="4AC618"/>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3255086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996</TotalTime>
  <Words>3818</Words>
  <Application>Microsoft Office PowerPoint</Application>
  <PresentationFormat>On-screen Show (4:3)</PresentationFormat>
  <Paragraphs>241</Paragraphs>
  <Slides>61</Slides>
  <Notes>0</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Opulent</vt:lpstr>
      <vt:lpstr>Verve</vt:lpstr>
      <vt:lpstr>The Church of Thyatira “the False Church”</vt:lpstr>
      <vt:lpstr>Review of Church History in 312 – 590 A.D.</vt:lpstr>
      <vt:lpstr>Pergamos (which means married) was married to the world.</vt:lpstr>
      <vt:lpstr>Pergamos (which means married) was married to the world.</vt:lpstr>
      <vt:lpstr>PowerPoint Presentation</vt:lpstr>
      <vt:lpstr>George Parsons: If You Cannot Beat Them, Join Them!</vt:lpstr>
      <vt:lpstr>PowerPoint Presentation</vt:lpstr>
      <vt:lpstr>A Look at Our Timeline</vt:lpstr>
      <vt:lpstr>PowerPoint Presentation</vt:lpstr>
      <vt:lpstr>PowerPoint Presentation</vt:lpstr>
      <vt:lpstr>PowerPoint Presentation</vt:lpstr>
      <vt:lpstr>PowerPoint Presentation</vt:lpstr>
      <vt:lpstr>PowerPoint Presentation</vt:lpstr>
      <vt:lpstr>    Revelation 2:18-29 </vt:lpstr>
      <vt:lpstr>    Revelation 2:18-29 </vt:lpstr>
      <vt:lpstr>    Revelation 2:18-29 </vt:lpstr>
      <vt:lpstr>PowerPoint Presentation</vt:lpstr>
      <vt:lpstr>    Revelation 2:18-29 </vt:lpstr>
      <vt:lpstr>    a noticeable digression </vt:lpstr>
      <vt:lpstr>    conflicting definitions for     the word “thyatira”</vt:lpstr>
      <vt:lpstr>PowerPoint Presentation</vt:lpstr>
      <vt:lpstr>    Quick History of Thyatira</vt:lpstr>
      <vt:lpstr>    Quote by Bryce Self</vt:lpstr>
      <vt:lpstr>    Interesting Observation</vt:lpstr>
      <vt:lpstr>Industry of Thyatira</vt:lpstr>
      <vt:lpstr>Dyes &amp; fabric</vt:lpstr>
      <vt:lpstr>Ruins of Thyatira</vt:lpstr>
      <vt:lpstr>Ak-Hussin (Akhusin)</vt:lpstr>
      <vt:lpstr>These things says the son of God, who has eyes like a flame of fire, and His feet like fine brass </vt:lpstr>
      <vt:lpstr>These things says the son of God, who has eyes like a flame of fire, and His feet like fine brass </vt:lpstr>
      <vt:lpstr>I know your works, and charity, and service, and faith, and your patience, and your works; and the last to be more than the first. </vt:lpstr>
      <vt:lpstr>I know your works, and charity, and service, and faith, and your patience, and your works; and the last to be more than the first. </vt:lpstr>
      <vt:lpstr>…because you allow that woman Jezebel, who calls herself a prophetess, to teach and seduce My servants to commit sexual immorality and eat things sacrificed to idols. </vt:lpstr>
      <vt:lpstr>…because you allow that woman Jezebel, who calls herself a prophetess, to teach and seduce My servants to commit sexual immorality and eat things sacrificed to idols. </vt:lpstr>
      <vt:lpstr>…because you allow that woman Jezebel, who calls herself a prophetess, to teach and seduce My servants to commit sexual immorality and eat things sacrificed to idols. </vt:lpstr>
      <vt:lpstr>PowerPoint Presentation</vt:lpstr>
      <vt:lpstr>I gave her time to repent of her sexual immorality, and she did not repent. </vt:lpstr>
      <vt:lpstr>Indeed I will cast her into a sickbed, and those who commit adultery with her into great tribulation, unless they repent of their deeds.</vt:lpstr>
      <vt:lpstr>PowerPoint Presentation</vt:lpstr>
      <vt:lpstr>I will kill her children with death, and all the churches shall know that I am He who searches the minds and hearts. </vt:lpstr>
      <vt:lpstr>PowerPoint Presentation</vt:lpstr>
      <vt:lpstr>I will give to each one of you according to your works. </vt:lpstr>
      <vt:lpstr>Now to you I say, and to the rest in Thyatira, as many as do not have this doctrine, who have not known the depths of Satan, as they say, I will put on you no other burden.  But hold fast what you have till I come.</vt:lpstr>
      <vt:lpstr>PowerPoint Presentation</vt:lpstr>
      <vt:lpstr>PowerPoint Presentation</vt:lpstr>
      <vt:lpstr>And he who overcomes, and keeps My works until the end, to him I will give power over the nations—‘He shall rule them with a rod of iron; They shall be dashed to pieces like the potter’s vessels—as I also have received from My Father;  and I will give him the morning star.</vt:lpstr>
      <vt:lpstr>    False Doctrines</vt:lpstr>
      <vt:lpstr>    False Doctrines - Balaam</vt:lpstr>
      <vt:lpstr> False Doctrines – Nicolaitans </vt:lpstr>
      <vt:lpstr>500 AD–1500 AD</vt:lpstr>
      <vt:lpstr>500 AD–1500 AD</vt:lpstr>
      <vt:lpstr>500 AD–1500 AD</vt:lpstr>
      <vt:lpstr>500 AD–1500 AD</vt:lpstr>
      <vt:lpstr>500 AD–1500 AD</vt:lpstr>
      <vt:lpstr>500 AD–1500 AD</vt:lpstr>
      <vt:lpstr>500 AD–1500 AD</vt:lpstr>
      <vt:lpstr>Matt. 16:5-12 – Now when His disciples had come to the other side, they had forgotten to take bread. Then Jesus said to them, “Take heed and beware of the leaven of the Pharisees and the Sadducees.” And they reasoned among themselves, saying, “It is because we have taken no bread.” But Jesus, being aware of it, said to them, “O you of little faith, why do you reason among yourselves because you have brought no bread?</vt:lpstr>
      <vt:lpstr>Do you not yet understand, or remember the five loaves of the five thousand and how many baskets you took up? Nor the seven loaves of the four thousand and how many large baskets you took up? How is it you do not understand that I did not speak to you concerning bread?—but to beware of the leaven of the Pharisees and Sadducees.”  Then they understood that He did not tell them to beware of the leaven of bread, but of the doctrine of the Pharisees and Sadducees.</vt:lpstr>
      <vt:lpstr>Beware the Leaven!!</vt:lpstr>
      <vt:lpstr>    Jezebel</vt:lpstr>
      <vt:lpstr>    He will rule!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of Thyatira “the False Church”</dc:title>
  <dc:creator>Paige</dc:creator>
  <cp:lastModifiedBy>Paige</cp:lastModifiedBy>
  <cp:revision>59</cp:revision>
  <dcterms:created xsi:type="dcterms:W3CDTF">2017-10-05T16:39:25Z</dcterms:created>
  <dcterms:modified xsi:type="dcterms:W3CDTF">2017-10-07T20:50:52Z</dcterms:modified>
</cp:coreProperties>
</file>