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0" r:id="rId4"/>
    <p:sldId id="259" r:id="rId5"/>
    <p:sldId id="260" r:id="rId6"/>
    <p:sldId id="261" r:id="rId7"/>
    <p:sldId id="362" r:id="rId8"/>
    <p:sldId id="293" r:id="rId9"/>
    <p:sldId id="295" r:id="rId10"/>
    <p:sldId id="296" r:id="rId11"/>
    <p:sldId id="297" r:id="rId12"/>
    <p:sldId id="298" r:id="rId13"/>
    <p:sldId id="299" r:id="rId14"/>
    <p:sldId id="300" r:id="rId15"/>
    <p:sldId id="302" r:id="rId16"/>
    <p:sldId id="303" r:id="rId17"/>
    <p:sldId id="305" r:id="rId18"/>
    <p:sldId id="304" r:id="rId19"/>
    <p:sldId id="306" r:id="rId20"/>
    <p:sldId id="307" r:id="rId21"/>
    <p:sldId id="291" r:id="rId22"/>
    <p:sldId id="292" r:id="rId23"/>
    <p:sldId id="308" r:id="rId24"/>
    <p:sldId id="262"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3" r:id="rId39"/>
    <p:sldId id="324" r:id="rId40"/>
    <p:sldId id="325" r:id="rId41"/>
    <p:sldId id="326" r:id="rId42"/>
    <p:sldId id="327" r:id="rId43"/>
    <p:sldId id="328" r:id="rId44"/>
    <p:sldId id="361"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47" r:id="rId63"/>
    <p:sldId id="348" r:id="rId64"/>
    <p:sldId id="349" r:id="rId65"/>
    <p:sldId id="350" r:id="rId66"/>
    <p:sldId id="351" r:id="rId67"/>
    <p:sldId id="352" r:id="rId68"/>
    <p:sldId id="353" r:id="rId69"/>
    <p:sldId id="354" r:id="rId70"/>
    <p:sldId id="355" r:id="rId71"/>
    <p:sldId id="356" r:id="rId72"/>
    <p:sldId id="358" r:id="rId73"/>
    <p:sldId id="359" r:id="rId74"/>
    <p:sldId id="360" r:id="rId75"/>
    <p:sldId id="257"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117"/>
    <a:srgbClr val="0D0783"/>
    <a:srgbClr val="B80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6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58687-F1A7-4129-B689-F60C94A56051}"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59DF-AB2B-414D-B9D4-A1952B9EE5D5}" type="slidenum">
              <a:rPr lang="en-US" smtClean="0"/>
              <a:t>‹#›</a:t>
            </a:fld>
            <a:endParaRPr lang="en-US"/>
          </a:p>
        </p:txBody>
      </p:sp>
    </p:spTree>
    <p:extLst>
      <p:ext uri="{BB962C8B-B14F-4D97-AF65-F5344CB8AC3E}">
        <p14:creationId xmlns:p14="http://schemas.microsoft.com/office/powerpoint/2010/main" val="343517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58687-F1A7-4129-B689-F60C94A56051}"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59DF-AB2B-414D-B9D4-A1952B9EE5D5}" type="slidenum">
              <a:rPr lang="en-US" smtClean="0"/>
              <a:t>‹#›</a:t>
            </a:fld>
            <a:endParaRPr lang="en-US"/>
          </a:p>
        </p:txBody>
      </p:sp>
    </p:spTree>
    <p:extLst>
      <p:ext uri="{BB962C8B-B14F-4D97-AF65-F5344CB8AC3E}">
        <p14:creationId xmlns:p14="http://schemas.microsoft.com/office/powerpoint/2010/main" val="313433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58687-F1A7-4129-B689-F60C94A56051}"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59DF-AB2B-414D-B9D4-A1952B9EE5D5}" type="slidenum">
              <a:rPr lang="en-US" smtClean="0"/>
              <a:t>‹#›</a:t>
            </a:fld>
            <a:endParaRPr lang="en-US"/>
          </a:p>
        </p:txBody>
      </p:sp>
    </p:spTree>
    <p:extLst>
      <p:ext uri="{BB962C8B-B14F-4D97-AF65-F5344CB8AC3E}">
        <p14:creationId xmlns:p14="http://schemas.microsoft.com/office/powerpoint/2010/main" val="232911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58687-F1A7-4129-B689-F60C94A56051}"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59DF-AB2B-414D-B9D4-A1952B9EE5D5}" type="slidenum">
              <a:rPr lang="en-US" smtClean="0"/>
              <a:t>‹#›</a:t>
            </a:fld>
            <a:endParaRPr lang="en-US"/>
          </a:p>
        </p:txBody>
      </p:sp>
    </p:spTree>
    <p:extLst>
      <p:ext uri="{BB962C8B-B14F-4D97-AF65-F5344CB8AC3E}">
        <p14:creationId xmlns:p14="http://schemas.microsoft.com/office/powerpoint/2010/main" val="289747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58687-F1A7-4129-B689-F60C94A56051}"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59DF-AB2B-414D-B9D4-A1952B9EE5D5}" type="slidenum">
              <a:rPr lang="en-US" smtClean="0"/>
              <a:t>‹#›</a:t>
            </a:fld>
            <a:endParaRPr lang="en-US"/>
          </a:p>
        </p:txBody>
      </p:sp>
    </p:spTree>
    <p:extLst>
      <p:ext uri="{BB962C8B-B14F-4D97-AF65-F5344CB8AC3E}">
        <p14:creationId xmlns:p14="http://schemas.microsoft.com/office/powerpoint/2010/main" val="150966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58687-F1A7-4129-B689-F60C94A56051}"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D59DF-AB2B-414D-B9D4-A1952B9EE5D5}" type="slidenum">
              <a:rPr lang="en-US" smtClean="0"/>
              <a:t>‹#›</a:t>
            </a:fld>
            <a:endParaRPr lang="en-US"/>
          </a:p>
        </p:txBody>
      </p:sp>
    </p:spTree>
    <p:extLst>
      <p:ext uri="{BB962C8B-B14F-4D97-AF65-F5344CB8AC3E}">
        <p14:creationId xmlns:p14="http://schemas.microsoft.com/office/powerpoint/2010/main" val="24302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58687-F1A7-4129-B689-F60C94A56051}"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D59DF-AB2B-414D-B9D4-A1952B9EE5D5}" type="slidenum">
              <a:rPr lang="en-US" smtClean="0"/>
              <a:t>‹#›</a:t>
            </a:fld>
            <a:endParaRPr lang="en-US"/>
          </a:p>
        </p:txBody>
      </p:sp>
    </p:spTree>
    <p:extLst>
      <p:ext uri="{BB962C8B-B14F-4D97-AF65-F5344CB8AC3E}">
        <p14:creationId xmlns:p14="http://schemas.microsoft.com/office/powerpoint/2010/main" val="423960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58687-F1A7-4129-B689-F60C94A56051}"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D59DF-AB2B-414D-B9D4-A1952B9EE5D5}" type="slidenum">
              <a:rPr lang="en-US" smtClean="0"/>
              <a:t>‹#›</a:t>
            </a:fld>
            <a:endParaRPr lang="en-US"/>
          </a:p>
        </p:txBody>
      </p:sp>
    </p:spTree>
    <p:extLst>
      <p:ext uri="{BB962C8B-B14F-4D97-AF65-F5344CB8AC3E}">
        <p14:creationId xmlns:p14="http://schemas.microsoft.com/office/powerpoint/2010/main" val="348996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58687-F1A7-4129-B689-F60C94A56051}" type="datetimeFigureOut">
              <a:rPr lang="en-US" smtClean="0"/>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D59DF-AB2B-414D-B9D4-A1952B9EE5D5}" type="slidenum">
              <a:rPr lang="en-US" smtClean="0"/>
              <a:t>‹#›</a:t>
            </a:fld>
            <a:endParaRPr lang="en-US"/>
          </a:p>
        </p:txBody>
      </p:sp>
    </p:spTree>
    <p:extLst>
      <p:ext uri="{BB962C8B-B14F-4D97-AF65-F5344CB8AC3E}">
        <p14:creationId xmlns:p14="http://schemas.microsoft.com/office/powerpoint/2010/main" val="208764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58687-F1A7-4129-B689-F60C94A56051}"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D59DF-AB2B-414D-B9D4-A1952B9EE5D5}" type="slidenum">
              <a:rPr lang="en-US" smtClean="0"/>
              <a:t>‹#›</a:t>
            </a:fld>
            <a:endParaRPr lang="en-US"/>
          </a:p>
        </p:txBody>
      </p:sp>
    </p:spTree>
    <p:extLst>
      <p:ext uri="{BB962C8B-B14F-4D97-AF65-F5344CB8AC3E}">
        <p14:creationId xmlns:p14="http://schemas.microsoft.com/office/powerpoint/2010/main" val="4735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58687-F1A7-4129-B689-F60C94A56051}"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D59DF-AB2B-414D-B9D4-A1952B9EE5D5}" type="slidenum">
              <a:rPr lang="en-US" smtClean="0"/>
              <a:t>‹#›</a:t>
            </a:fld>
            <a:endParaRPr lang="en-US"/>
          </a:p>
        </p:txBody>
      </p:sp>
    </p:spTree>
    <p:extLst>
      <p:ext uri="{BB962C8B-B14F-4D97-AF65-F5344CB8AC3E}">
        <p14:creationId xmlns:p14="http://schemas.microsoft.com/office/powerpoint/2010/main" val="146702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80C29"/>
            </a:gs>
            <a:gs pos="50000">
              <a:srgbClr val="7030A0"/>
            </a:gs>
            <a:gs pos="100000">
              <a:srgbClr val="0D078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58687-F1A7-4129-B689-F60C94A56051}" type="datetimeFigureOut">
              <a:rPr lang="en-US" smtClean="0"/>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D59DF-AB2B-414D-B9D4-A1952B9EE5D5}" type="slidenum">
              <a:rPr lang="en-US" smtClean="0"/>
              <a:t>‹#›</a:t>
            </a:fld>
            <a:endParaRPr lang="en-US"/>
          </a:p>
        </p:txBody>
      </p:sp>
    </p:spTree>
    <p:extLst>
      <p:ext uri="{BB962C8B-B14F-4D97-AF65-F5344CB8AC3E}">
        <p14:creationId xmlns:p14="http://schemas.microsoft.com/office/powerpoint/2010/main" val="211908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solidFill>
                  <a:schemeClr val="bg1"/>
                </a:solidFill>
                <a:effectLst>
                  <a:innerShdw blurRad="63500" dist="76200" dir="8100000">
                    <a:prstClr val="black"/>
                  </a:innerShdw>
                </a:effectLst>
              </a:rPr>
              <a:t>The Seven Churches</a:t>
            </a:r>
            <a:endParaRPr lang="en-US" sz="6000" b="1" dirty="0">
              <a:solidFill>
                <a:schemeClr val="bg1"/>
              </a:solidFill>
              <a:effectLst>
                <a:innerShdw blurRad="63500" dist="76200" dir="8100000">
                  <a:prstClr val="black"/>
                </a:innerShdw>
              </a:effectLst>
            </a:endParaRPr>
          </a:p>
        </p:txBody>
      </p:sp>
      <p:sp>
        <p:nvSpPr>
          <p:cNvPr id="3" name="Subtitle 2"/>
          <p:cNvSpPr>
            <a:spLocks noGrp="1"/>
          </p:cNvSpPr>
          <p:nvPr>
            <p:ph type="subTitle" idx="1"/>
          </p:nvPr>
        </p:nvSpPr>
        <p:spPr/>
        <p:txBody>
          <a:bodyPr>
            <a:normAutofit/>
          </a:bodyPr>
          <a:lstStyle/>
          <a:p>
            <a:r>
              <a:rPr lang="en-US" sz="3600" b="1" dirty="0" smtClean="0">
                <a:solidFill>
                  <a:schemeClr val="bg1"/>
                </a:solidFill>
                <a:effectLst>
                  <a:innerShdw blurRad="63500" dist="50800" dir="8100000">
                    <a:prstClr val="black"/>
                  </a:innerShdw>
                </a:effectLst>
              </a:rPr>
              <a:t>Of Asia Minor (Turkey)</a:t>
            </a:r>
            <a:endParaRPr lang="en-US" sz="3600" b="1" dirty="0">
              <a:solidFill>
                <a:schemeClr val="bg1"/>
              </a:solidFill>
              <a:effectLst>
                <a:innerShdw blurRad="63500" dist="50800" dir="8100000">
                  <a:prstClr val="black"/>
                </a:innerShdw>
              </a:effectLst>
            </a:endParaRPr>
          </a:p>
        </p:txBody>
      </p:sp>
    </p:spTree>
    <p:extLst>
      <p:ext uri="{BB962C8B-B14F-4D97-AF65-F5344CB8AC3E}">
        <p14:creationId xmlns:p14="http://schemas.microsoft.com/office/powerpoint/2010/main" val="1257666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868362"/>
          </a:xfrm>
        </p:spPr>
        <p:txBody>
          <a:bodyPr>
            <a:normAutofit fontScale="90000"/>
          </a:bodyPr>
          <a:lstStyle/>
          <a:p>
            <a:r>
              <a:rPr lang="en-US" b="1" dirty="0" smtClean="0">
                <a:solidFill>
                  <a:schemeClr val="bg1"/>
                </a:solidFill>
                <a:effectLst>
                  <a:innerShdw blurRad="25400" dist="63500" dir="8100000">
                    <a:prstClr val="black"/>
                  </a:innerShdw>
                </a:effectLst>
              </a:rPr>
              <a:t>Things the 7 churches had in common:</a:t>
            </a:r>
            <a:endParaRPr lang="en-US" dirty="0"/>
          </a:p>
        </p:txBody>
      </p:sp>
      <p:sp>
        <p:nvSpPr>
          <p:cNvPr id="3" name="Content Placeholder 2"/>
          <p:cNvSpPr>
            <a:spLocks noGrp="1"/>
          </p:cNvSpPr>
          <p:nvPr>
            <p:ph idx="1"/>
          </p:nvPr>
        </p:nvSpPr>
        <p:spPr>
          <a:xfrm>
            <a:off x="228600" y="1219200"/>
            <a:ext cx="8763000" cy="5486400"/>
          </a:xfrm>
        </p:spPr>
        <p:txBody>
          <a:bodyPr>
            <a:normAutofit lnSpcReduction="10000"/>
          </a:bodyPr>
          <a:lstStyle/>
          <a:p>
            <a:pPr marL="742950" indent="-742950">
              <a:buAutoNum type="arabicPeriod" startAt="2"/>
            </a:pPr>
            <a:r>
              <a:rPr lang="en-US" sz="4400" b="1" dirty="0" smtClean="0">
                <a:solidFill>
                  <a:schemeClr val="bg1"/>
                </a:solidFill>
                <a:effectLst>
                  <a:innerShdw blurRad="25400" dist="63500" dir="8100000">
                    <a:prstClr val="black"/>
                  </a:innerShdw>
                </a:effectLst>
              </a:rPr>
              <a:t>These churches were all autonomous. They recognized only the Lord Jesus Christ as the head of the church. The pastor (elder, bishop, etc.) was the messenger to deliver God’s Word and teach the members.</a:t>
            </a:r>
          </a:p>
          <a:p>
            <a:pPr marL="0" indent="0" algn="ctr">
              <a:buNone/>
            </a:pPr>
            <a:r>
              <a:rPr lang="en-US" sz="4400" b="1" dirty="0" smtClean="0">
                <a:solidFill>
                  <a:schemeClr val="bg1"/>
                </a:solidFill>
                <a:effectLst>
                  <a:innerShdw blurRad="25400" dist="63500" dir="8100000">
                    <a:prstClr val="black"/>
                  </a:innerShdw>
                </a:effectLst>
              </a:rPr>
              <a:t>Eph. 1:22-23; 5:23; 1 Peter 5:1-4</a:t>
            </a:r>
          </a:p>
        </p:txBody>
      </p:sp>
    </p:spTree>
    <p:extLst>
      <p:ext uri="{BB962C8B-B14F-4D97-AF65-F5344CB8AC3E}">
        <p14:creationId xmlns:p14="http://schemas.microsoft.com/office/powerpoint/2010/main" val="1066933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92162"/>
          </a:xfrm>
        </p:spPr>
        <p:txBody>
          <a:bodyPr>
            <a:normAutofit fontScale="90000"/>
          </a:bodyPr>
          <a:lstStyle/>
          <a:p>
            <a:r>
              <a:rPr lang="en-US" b="1" dirty="0" smtClean="0">
                <a:solidFill>
                  <a:schemeClr val="bg1"/>
                </a:solidFill>
                <a:effectLst>
                  <a:innerShdw blurRad="25400" dist="63500" dir="8100000">
                    <a:prstClr val="black"/>
                  </a:innerShdw>
                </a:effectLst>
              </a:rPr>
              <a:t>Things the 7 churches had in common:</a:t>
            </a:r>
            <a:endParaRPr lang="en-US" dirty="0"/>
          </a:p>
        </p:txBody>
      </p:sp>
      <p:sp>
        <p:nvSpPr>
          <p:cNvPr id="3" name="Content Placeholder 2"/>
          <p:cNvSpPr>
            <a:spLocks noGrp="1"/>
          </p:cNvSpPr>
          <p:nvPr>
            <p:ph idx="1"/>
          </p:nvPr>
        </p:nvSpPr>
        <p:spPr>
          <a:xfrm>
            <a:off x="152400" y="1066800"/>
            <a:ext cx="8839200" cy="5638800"/>
          </a:xfrm>
        </p:spPr>
        <p:txBody>
          <a:bodyPr>
            <a:normAutofit/>
          </a:bodyPr>
          <a:lstStyle/>
          <a:p>
            <a:pPr marL="346075" indent="-346075">
              <a:buNone/>
            </a:pPr>
            <a:r>
              <a:rPr lang="en-US" sz="4400" b="1" dirty="0" smtClean="0">
                <a:solidFill>
                  <a:schemeClr val="bg1"/>
                </a:solidFill>
                <a:effectLst>
                  <a:innerShdw blurRad="25400" dist="63500" dir="8100000">
                    <a:prstClr val="black"/>
                  </a:innerShdw>
                </a:effectLst>
              </a:rPr>
              <a:t>3. They did not recognize the state’s authority to keep them from spreading the gospel or worshipping the Lord Jesus Christ. </a:t>
            </a:r>
            <a:endParaRPr lang="en-US" sz="1500" b="1" dirty="0" smtClean="0">
              <a:solidFill>
                <a:schemeClr val="bg1"/>
              </a:solidFill>
              <a:effectLst>
                <a:innerShdw blurRad="25400" dist="63500" dir="8100000">
                  <a:prstClr val="black"/>
                </a:innerShdw>
              </a:effectLst>
            </a:endParaRPr>
          </a:p>
          <a:p>
            <a:pPr marL="346075" indent="-346075" algn="r">
              <a:buNone/>
            </a:pPr>
            <a:r>
              <a:rPr lang="en-US" sz="4400" b="1" dirty="0" smtClean="0">
                <a:solidFill>
                  <a:schemeClr val="bg1"/>
                </a:solidFill>
                <a:effectLst>
                  <a:innerShdw blurRad="25400" dist="63500" dir="8100000">
                    <a:prstClr val="black"/>
                  </a:innerShdw>
                </a:effectLst>
              </a:rPr>
              <a:t>[All the apostles were jailed because they preached Christ, and all were eventually martyred for their continual preaching.] </a:t>
            </a:r>
          </a:p>
        </p:txBody>
      </p:sp>
    </p:spTree>
    <p:extLst>
      <p:ext uri="{BB962C8B-B14F-4D97-AF65-F5344CB8AC3E}">
        <p14:creationId xmlns:p14="http://schemas.microsoft.com/office/powerpoint/2010/main" val="3751235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868362"/>
          </a:xfrm>
        </p:spPr>
        <p:txBody>
          <a:bodyPr>
            <a:normAutofit fontScale="90000"/>
          </a:bodyPr>
          <a:lstStyle/>
          <a:p>
            <a:r>
              <a:rPr lang="en-US" b="1" dirty="0" smtClean="0">
                <a:solidFill>
                  <a:schemeClr val="bg1"/>
                </a:solidFill>
                <a:effectLst>
                  <a:innerShdw blurRad="25400" dist="63500" dir="8100000">
                    <a:prstClr val="black"/>
                  </a:innerShdw>
                </a:effectLst>
              </a:rPr>
              <a:t>Things the 7 churches had in common:</a:t>
            </a:r>
            <a:endParaRPr lang="en-US" dirty="0"/>
          </a:p>
        </p:txBody>
      </p:sp>
      <p:sp>
        <p:nvSpPr>
          <p:cNvPr id="3" name="Content Placeholder 2"/>
          <p:cNvSpPr>
            <a:spLocks noGrp="1"/>
          </p:cNvSpPr>
          <p:nvPr>
            <p:ph idx="1"/>
          </p:nvPr>
        </p:nvSpPr>
        <p:spPr>
          <a:xfrm>
            <a:off x="152400" y="1219200"/>
            <a:ext cx="8839200" cy="5410200"/>
          </a:xfrm>
        </p:spPr>
        <p:txBody>
          <a:bodyPr>
            <a:normAutofit/>
          </a:bodyPr>
          <a:lstStyle/>
          <a:p>
            <a:pPr marL="393700" indent="-393700">
              <a:buAutoNum type="arabicPeriod" startAt="4"/>
            </a:pPr>
            <a:r>
              <a:rPr lang="en-US" sz="4400" b="1" dirty="0" smtClean="0">
                <a:solidFill>
                  <a:schemeClr val="bg1"/>
                </a:solidFill>
                <a:effectLst>
                  <a:innerShdw blurRad="25400" dist="63500" dir="8100000">
                    <a:prstClr val="black"/>
                  </a:innerShdw>
                </a:effectLst>
              </a:rPr>
              <a:t>They only baptized believers who had repented of their sins. </a:t>
            </a:r>
            <a:r>
              <a:rPr lang="en-US" sz="4400" b="1" dirty="0" smtClean="0">
                <a:solidFill>
                  <a:schemeClr val="bg1"/>
                </a:solidFill>
                <a:effectLst>
                  <a:innerShdw blurRad="25400" dist="63500" dir="8100000">
                    <a:prstClr val="black"/>
                  </a:innerShdw>
                </a:effectLst>
              </a:rPr>
              <a:t>They did not baptize babies. The Greek word for b</a:t>
            </a:r>
            <a:r>
              <a:rPr lang="en-US" sz="4400" b="1" dirty="0" smtClean="0">
                <a:solidFill>
                  <a:schemeClr val="bg1"/>
                </a:solidFill>
                <a:effectLst>
                  <a:innerShdw blurRad="25400" dist="63500" dir="8100000">
                    <a:prstClr val="black"/>
                  </a:innerShdw>
                </a:effectLst>
              </a:rPr>
              <a:t>aptism (</a:t>
            </a:r>
            <a:r>
              <a:rPr lang="en-US" sz="4400" b="1" dirty="0" err="1" smtClean="0">
                <a:solidFill>
                  <a:schemeClr val="bg1"/>
                </a:solidFill>
                <a:effectLst>
                  <a:innerShdw blurRad="25400" dist="63500" dir="8100000">
                    <a:prstClr val="black"/>
                  </a:innerShdw>
                </a:effectLst>
              </a:rPr>
              <a:t>baptizo</a:t>
            </a:r>
            <a:r>
              <a:rPr lang="en-US" sz="4400" b="1" dirty="0" smtClean="0">
                <a:solidFill>
                  <a:schemeClr val="bg1"/>
                </a:solidFill>
                <a:effectLst>
                  <a:innerShdw blurRad="25400" dist="63500" dir="8100000">
                    <a:prstClr val="black"/>
                  </a:innerShdw>
                </a:effectLst>
              </a:rPr>
              <a:t>) meant to dip, sink, or submerge. </a:t>
            </a:r>
          </a:p>
          <a:p>
            <a:pPr marL="0" indent="0" algn="ctr">
              <a:spcBef>
                <a:spcPts val="0"/>
              </a:spcBef>
              <a:buNone/>
            </a:pPr>
            <a:r>
              <a:rPr lang="en-US" sz="4400" b="1" dirty="0" smtClean="0">
                <a:solidFill>
                  <a:schemeClr val="bg1"/>
                </a:solidFill>
                <a:effectLst>
                  <a:innerShdw blurRad="25400" dist="63500" dir="8100000">
                    <a:prstClr val="black"/>
                  </a:innerShdw>
                </a:effectLst>
              </a:rPr>
              <a:t>Acts 8:36-38 </a:t>
            </a:r>
          </a:p>
        </p:txBody>
      </p:sp>
    </p:spTree>
    <p:extLst>
      <p:ext uri="{BB962C8B-B14F-4D97-AF65-F5344CB8AC3E}">
        <p14:creationId xmlns:p14="http://schemas.microsoft.com/office/powerpoint/2010/main" val="3969155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txBody>
          <a:bodyPr>
            <a:normAutofit fontScale="90000"/>
          </a:bodyPr>
          <a:lstStyle/>
          <a:p>
            <a:r>
              <a:rPr lang="en-US" b="1" dirty="0" smtClean="0">
                <a:solidFill>
                  <a:schemeClr val="bg1"/>
                </a:solidFill>
                <a:effectLst>
                  <a:innerShdw blurRad="25400" dist="63500" dir="8100000">
                    <a:prstClr val="black"/>
                  </a:innerShdw>
                </a:effectLst>
              </a:rPr>
              <a:t>Things the 7 churches had in common:</a:t>
            </a:r>
            <a:endParaRPr lang="en-US" dirty="0"/>
          </a:p>
        </p:txBody>
      </p:sp>
      <p:sp>
        <p:nvSpPr>
          <p:cNvPr id="3" name="Content Placeholder 2"/>
          <p:cNvSpPr>
            <a:spLocks noGrp="1"/>
          </p:cNvSpPr>
          <p:nvPr>
            <p:ph idx="1"/>
          </p:nvPr>
        </p:nvSpPr>
        <p:spPr>
          <a:xfrm>
            <a:off x="228600" y="1219200"/>
            <a:ext cx="8686800" cy="5410200"/>
          </a:xfrm>
        </p:spPr>
        <p:txBody>
          <a:bodyPr>
            <a:normAutofit/>
          </a:bodyPr>
          <a:lstStyle/>
          <a:p>
            <a:pPr marL="457200" indent="-457200">
              <a:buAutoNum type="arabicPeriod" startAt="5"/>
            </a:pPr>
            <a:r>
              <a:rPr lang="en-US" sz="4400" b="1" dirty="0" smtClean="0">
                <a:solidFill>
                  <a:schemeClr val="bg1"/>
                </a:solidFill>
                <a:effectLst>
                  <a:innerShdw blurRad="25400" dist="63500" dir="8100000">
                    <a:prstClr val="black"/>
                  </a:innerShdw>
                </a:effectLst>
              </a:rPr>
              <a:t>They observed the Lord’s Supper, remembering His sacrifice and payment of their sins, and looked forward to His coming again. </a:t>
            </a:r>
          </a:p>
          <a:p>
            <a:pPr marL="0" indent="0" algn="ctr">
              <a:buNone/>
            </a:pPr>
            <a:r>
              <a:rPr lang="en-US" sz="4400" b="1" dirty="0" smtClean="0">
                <a:solidFill>
                  <a:schemeClr val="bg1"/>
                </a:solidFill>
                <a:effectLst>
                  <a:innerShdw blurRad="25400" dist="63500" dir="8100000">
                    <a:prstClr val="black"/>
                  </a:innerShdw>
                </a:effectLst>
              </a:rPr>
              <a:t>1 Cor. 11:26</a:t>
            </a:r>
          </a:p>
        </p:txBody>
      </p:sp>
    </p:spTree>
    <p:extLst>
      <p:ext uri="{BB962C8B-B14F-4D97-AF65-F5344CB8AC3E}">
        <p14:creationId xmlns:p14="http://schemas.microsoft.com/office/powerpoint/2010/main" val="1418270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92162"/>
          </a:xfrm>
        </p:spPr>
        <p:txBody>
          <a:bodyPr>
            <a:normAutofit fontScale="90000"/>
          </a:bodyPr>
          <a:lstStyle/>
          <a:p>
            <a:r>
              <a:rPr lang="en-US" b="1" dirty="0" smtClean="0">
                <a:solidFill>
                  <a:schemeClr val="bg1"/>
                </a:solidFill>
                <a:effectLst>
                  <a:innerShdw blurRad="25400" dist="63500" dir="8100000">
                    <a:prstClr val="black"/>
                  </a:innerShdw>
                </a:effectLst>
              </a:rPr>
              <a:t>Things the 7 churches had in common:</a:t>
            </a:r>
            <a:endParaRPr lang="en-US" dirty="0"/>
          </a:p>
        </p:txBody>
      </p:sp>
      <p:sp>
        <p:nvSpPr>
          <p:cNvPr id="3" name="Content Placeholder 2"/>
          <p:cNvSpPr>
            <a:spLocks noGrp="1"/>
          </p:cNvSpPr>
          <p:nvPr>
            <p:ph idx="1"/>
          </p:nvPr>
        </p:nvSpPr>
        <p:spPr>
          <a:xfrm>
            <a:off x="228600" y="1143000"/>
            <a:ext cx="8686800" cy="5486400"/>
          </a:xfrm>
        </p:spPr>
        <p:txBody>
          <a:bodyPr>
            <a:normAutofit/>
          </a:bodyPr>
          <a:lstStyle/>
          <a:p>
            <a:pPr marL="457200" indent="-457200">
              <a:buAutoNum type="arabicPeriod" startAt="6"/>
            </a:pPr>
            <a:r>
              <a:rPr lang="en-US" sz="4400" b="1" dirty="0" smtClean="0">
                <a:solidFill>
                  <a:schemeClr val="bg1"/>
                </a:solidFill>
                <a:effectLst>
                  <a:innerShdw blurRad="25400" dist="63500" dir="8100000">
                    <a:prstClr val="black"/>
                  </a:innerShdw>
                </a:effectLst>
              </a:rPr>
              <a:t>They believed in the priesthood of the Believers – that each Believer could go to the Lord God Almighty in prayer for themselves and on the behalf of others to ask for forgiveness and for needs.</a:t>
            </a:r>
          </a:p>
        </p:txBody>
      </p:sp>
    </p:spTree>
    <p:extLst>
      <p:ext uri="{BB962C8B-B14F-4D97-AF65-F5344CB8AC3E}">
        <p14:creationId xmlns:p14="http://schemas.microsoft.com/office/powerpoint/2010/main" val="1139839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b="1" dirty="0" smtClean="0">
                <a:solidFill>
                  <a:schemeClr val="bg1"/>
                </a:solidFill>
                <a:effectLst>
                  <a:innerShdw blurRad="25400" dist="63500" dir="8100000">
                    <a:prstClr val="black"/>
                  </a:innerShdw>
                </a:effectLst>
              </a:rPr>
              <a:t>Things the 7 churches had in common:</a:t>
            </a:r>
            <a:endParaRPr lang="en-US" dirty="0"/>
          </a:p>
        </p:txBody>
      </p:sp>
      <p:sp>
        <p:nvSpPr>
          <p:cNvPr id="3" name="Content Placeholder 2"/>
          <p:cNvSpPr>
            <a:spLocks noGrp="1"/>
          </p:cNvSpPr>
          <p:nvPr>
            <p:ph idx="1"/>
          </p:nvPr>
        </p:nvSpPr>
        <p:spPr>
          <a:xfrm>
            <a:off x="457200" y="1676400"/>
            <a:ext cx="8229600" cy="4449763"/>
          </a:xfrm>
        </p:spPr>
        <p:txBody>
          <a:bodyPr>
            <a:normAutofit fontScale="92500" lnSpcReduction="10000"/>
          </a:bodyPr>
          <a:lstStyle/>
          <a:p>
            <a:pPr marL="520700" indent="-520700">
              <a:buAutoNum type="arabicPeriod" startAt="7"/>
            </a:pPr>
            <a:r>
              <a:rPr lang="en-US" sz="4400" b="1" dirty="0" smtClean="0">
                <a:solidFill>
                  <a:schemeClr val="bg1"/>
                </a:solidFill>
                <a:effectLst>
                  <a:innerShdw blurRad="25400" dist="63500" dir="8100000">
                    <a:prstClr val="black"/>
                  </a:innerShdw>
                </a:effectLst>
              </a:rPr>
              <a:t>They believed in the perseverance of the saints – that every Believer would persevere through trials and tribulations because the power of God resided within them and the Holy Spirit had sealed them unto the day of redemption.</a:t>
            </a:r>
          </a:p>
        </p:txBody>
      </p:sp>
    </p:spTree>
    <p:extLst>
      <p:ext uri="{BB962C8B-B14F-4D97-AF65-F5344CB8AC3E}">
        <p14:creationId xmlns:p14="http://schemas.microsoft.com/office/powerpoint/2010/main" val="1867485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7156" y="1069859"/>
            <a:ext cx="7448122" cy="5767121"/>
          </a:xfrm>
          <a:prstGeom prst="rect">
            <a:avLst/>
          </a:prstGeom>
        </p:spPr>
      </p:pic>
      <p:sp>
        <p:nvSpPr>
          <p:cNvPr id="2" name="Title 1"/>
          <p:cNvSpPr>
            <a:spLocks noGrp="1"/>
          </p:cNvSpPr>
          <p:nvPr>
            <p:ph type="title"/>
          </p:nvPr>
        </p:nvSpPr>
        <p:spPr>
          <a:xfrm>
            <a:off x="457200" y="274638"/>
            <a:ext cx="8229600" cy="944562"/>
          </a:xfrm>
        </p:spPr>
        <p:txBody>
          <a:bodyPr>
            <a:normAutofit/>
          </a:bodyPr>
          <a:lstStyle/>
          <a:p>
            <a:r>
              <a:rPr lang="en-US" b="1" dirty="0" smtClean="0">
                <a:solidFill>
                  <a:schemeClr val="bg1"/>
                </a:solidFill>
                <a:effectLst>
                  <a:innerShdw blurRad="25400" dist="63500" dir="8100000">
                    <a:prstClr val="black"/>
                  </a:innerShdw>
                </a:effectLst>
              </a:rPr>
              <a:t>7 golden lampstands = 7 churches </a:t>
            </a:r>
            <a:endParaRPr lang="en-US" dirty="0"/>
          </a:p>
        </p:txBody>
      </p:sp>
      <p:sp>
        <p:nvSpPr>
          <p:cNvPr id="3" name="Content Placeholder 2"/>
          <p:cNvSpPr>
            <a:spLocks noGrp="1"/>
          </p:cNvSpPr>
          <p:nvPr>
            <p:ph idx="1"/>
          </p:nvPr>
        </p:nvSpPr>
        <p:spPr>
          <a:xfrm>
            <a:off x="781478" y="1069859"/>
            <a:ext cx="7772400" cy="5407141"/>
          </a:xfrm>
        </p:spPr>
        <p:txBody>
          <a:bodyPr>
            <a:normAutofit/>
          </a:bodyPr>
          <a:lstStyle/>
          <a:p>
            <a:pPr marL="0" indent="0">
              <a:lnSpc>
                <a:spcPct val="150000"/>
              </a:lnSpc>
              <a:buNone/>
            </a:pPr>
            <a:r>
              <a:rPr lang="en-US" sz="4000" b="1" dirty="0" smtClean="0">
                <a:solidFill>
                  <a:schemeClr val="bg1"/>
                </a:solidFill>
                <a:effectLst>
                  <a:innerShdw blurRad="25400" dist="63500" dir="8100000">
                    <a:prstClr val="black"/>
                  </a:innerShdw>
                </a:effectLst>
              </a:rPr>
              <a:t>Where is Jesus found?</a:t>
            </a:r>
          </a:p>
          <a:p>
            <a:pPr marL="0" indent="0">
              <a:lnSpc>
                <a:spcPct val="150000"/>
              </a:lnSpc>
              <a:buNone/>
            </a:pPr>
            <a:r>
              <a:rPr lang="en-US" sz="4000" b="1" dirty="0" smtClean="0">
                <a:solidFill>
                  <a:schemeClr val="bg1"/>
                </a:solidFill>
                <a:effectLst>
                  <a:innerShdw blurRad="25400" dist="63500" dir="8100000">
                    <a:prstClr val="black"/>
                  </a:innerShdw>
                </a:effectLst>
              </a:rPr>
              <a:t>Close – Precious </a:t>
            </a:r>
          </a:p>
          <a:p>
            <a:pPr marL="0" indent="0">
              <a:lnSpc>
                <a:spcPct val="150000"/>
              </a:lnSpc>
              <a:buNone/>
            </a:pPr>
            <a:r>
              <a:rPr lang="en-US" sz="4000" b="1" dirty="0" smtClean="0">
                <a:solidFill>
                  <a:schemeClr val="bg1"/>
                </a:solidFill>
                <a:effectLst>
                  <a:innerShdw blurRad="25400" dist="63500" dir="8100000">
                    <a:prstClr val="black"/>
                  </a:innerShdw>
                </a:effectLst>
              </a:rPr>
              <a:t>Saul – Why do you persecute ME?</a:t>
            </a:r>
          </a:p>
          <a:p>
            <a:pPr marL="0" indent="0">
              <a:lnSpc>
                <a:spcPct val="150000"/>
              </a:lnSpc>
              <a:buNone/>
            </a:pPr>
            <a:r>
              <a:rPr lang="en-US" sz="4000" b="1" dirty="0" smtClean="0">
                <a:solidFill>
                  <a:schemeClr val="bg1"/>
                </a:solidFill>
                <a:effectLst>
                  <a:innerShdw blurRad="25400" dist="63500" dir="8100000">
                    <a:prstClr val="black"/>
                  </a:innerShdw>
                </a:effectLst>
              </a:rPr>
              <a:t>Head of the Church = Jesus Christ</a:t>
            </a:r>
          </a:p>
          <a:p>
            <a:pPr marL="0" indent="0">
              <a:lnSpc>
                <a:spcPct val="150000"/>
              </a:lnSpc>
              <a:buNone/>
            </a:pPr>
            <a:r>
              <a:rPr lang="en-US" sz="4000" b="1" dirty="0" smtClean="0">
                <a:solidFill>
                  <a:schemeClr val="bg1"/>
                </a:solidFill>
                <a:effectLst>
                  <a:innerShdw blurRad="25400" dist="63500" dir="8100000">
                    <a:prstClr val="black"/>
                  </a:innerShdw>
                </a:effectLst>
              </a:rPr>
              <a:t>Body = True Believers – </a:t>
            </a:r>
            <a:r>
              <a:rPr lang="en-US" sz="4000" b="1" dirty="0" smtClean="0">
                <a:solidFill>
                  <a:schemeClr val="bg1"/>
                </a:solidFill>
                <a:effectLst>
                  <a:innerShdw blurRad="25400" dist="63500" dir="8100000">
                    <a:prstClr val="black"/>
                  </a:innerShdw>
                </a:effectLst>
              </a:rPr>
              <a:t>Baptized</a:t>
            </a:r>
            <a:endParaRPr lang="en-US" sz="4000" b="1" dirty="0">
              <a:solidFill>
                <a:schemeClr val="bg1"/>
              </a:solidFill>
              <a:effectLst>
                <a:innerShdw blurRad="25400" dist="63500" dir="8100000">
                  <a:prstClr val="black"/>
                </a:innerShdw>
              </a:effectLst>
            </a:endParaRPr>
          </a:p>
        </p:txBody>
      </p:sp>
    </p:spTree>
    <p:extLst>
      <p:ext uri="{BB962C8B-B14F-4D97-AF65-F5344CB8AC3E}">
        <p14:creationId xmlns:p14="http://schemas.microsoft.com/office/powerpoint/2010/main" val="296618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791042" y="1001310"/>
            <a:ext cx="7563798" cy="5856691"/>
          </a:xfrm>
          <a:prstGeom prst="rect">
            <a:avLst/>
          </a:prstGeom>
        </p:spPr>
      </p:pic>
      <p:sp>
        <p:nvSpPr>
          <p:cNvPr id="3" name="Content Placeholder 2"/>
          <p:cNvSpPr>
            <a:spLocks noGrp="1"/>
          </p:cNvSpPr>
          <p:nvPr>
            <p:ph idx="1"/>
          </p:nvPr>
        </p:nvSpPr>
        <p:spPr>
          <a:xfrm>
            <a:off x="228600" y="1066800"/>
            <a:ext cx="8494102" cy="5562600"/>
          </a:xfrm>
        </p:spPr>
        <p:txBody>
          <a:bodyPr>
            <a:normAutofit/>
          </a:bodyPr>
          <a:lstStyle/>
          <a:p>
            <a:pPr marL="0" indent="0">
              <a:buNone/>
            </a:pPr>
            <a:r>
              <a:rPr lang="en-US" sz="4000" b="1" dirty="0" smtClean="0">
                <a:solidFill>
                  <a:schemeClr val="bg1"/>
                </a:solidFill>
                <a:effectLst>
                  <a:innerShdw blurRad="25400" dist="63500" dir="8100000">
                    <a:prstClr val="black"/>
                  </a:innerShdw>
                </a:effectLst>
              </a:rPr>
              <a:t>Why did the Lord only give messages to these seven churches?</a:t>
            </a:r>
          </a:p>
          <a:p>
            <a:pPr marL="0" indent="0">
              <a:buNone/>
              <a:tabLst>
                <a:tab pos="8466138" algn="r"/>
              </a:tabLst>
            </a:pPr>
            <a:r>
              <a:rPr lang="en-US" sz="4000" b="1" dirty="0" smtClean="0">
                <a:solidFill>
                  <a:schemeClr val="bg1"/>
                </a:solidFill>
                <a:effectLst>
                  <a:innerShdw blurRad="25400" dist="63500" dir="8100000">
                    <a:prstClr val="black"/>
                  </a:innerShdw>
                </a:effectLst>
              </a:rPr>
              <a:t>Didn’t the other churches need encouraging?</a:t>
            </a:r>
          </a:p>
          <a:p>
            <a:pPr marL="0" indent="0">
              <a:buNone/>
              <a:tabLst>
                <a:tab pos="8466138" algn="r"/>
              </a:tabLst>
            </a:pPr>
            <a:r>
              <a:rPr lang="en-US" sz="4000" b="1" dirty="0" smtClean="0">
                <a:solidFill>
                  <a:schemeClr val="bg1"/>
                </a:solidFill>
                <a:effectLst>
                  <a:innerShdw blurRad="25400" dist="63500" dir="8100000">
                    <a:prstClr val="black"/>
                  </a:innerShdw>
                </a:effectLst>
              </a:rPr>
              <a:t>Didn’t the other churches need rebuking?</a:t>
            </a:r>
          </a:p>
          <a:p>
            <a:pPr marL="0" indent="0">
              <a:buNone/>
              <a:tabLst>
                <a:tab pos="8466138" algn="r"/>
              </a:tabLst>
            </a:pPr>
            <a:r>
              <a:rPr lang="en-US" sz="4000" b="1" dirty="0" smtClean="0">
                <a:solidFill>
                  <a:schemeClr val="bg1"/>
                </a:solidFill>
                <a:effectLst>
                  <a:innerShdw blurRad="25400" dist="63500" dir="8100000">
                    <a:prstClr val="black"/>
                  </a:innerShdw>
                </a:effectLst>
              </a:rPr>
              <a:t>Were they the only churches to which John could have given the message?</a:t>
            </a:r>
          </a:p>
        </p:txBody>
      </p:sp>
      <p:sp>
        <p:nvSpPr>
          <p:cNvPr id="2" name="Title 1"/>
          <p:cNvSpPr>
            <a:spLocks noGrp="1"/>
          </p:cNvSpPr>
          <p:nvPr>
            <p:ph type="title"/>
          </p:nvPr>
        </p:nvSpPr>
        <p:spPr>
          <a:xfrm>
            <a:off x="304800" y="152400"/>
            <a:ext cx="8458200" cy="848910"/>
          </a:xfrm>
        </p:spPr>
        <p:txBody>
          <a:bodyPr>
            <a:normAutofit/>
          </a:bodyPr>
          <a:lstStyle/>
          <a:p>
            <a:r>
              <a:rPr lang="en-US" b="1" dirty="0" smtClean="0">
                <a:solidFill>
                  <a:schemeClr val="bg1"/>
                </a:solidFill>
                <a:effectLst>
                  <a:innerShdw blurRad="25400" dist="63500" dir="8100000">
                    <a:prstClr val="black"/>
                  </a:innerShdw>
                </a:effectLst>
              </a:rPr>
              <a:t>7 golden lampstands = 7 churches </a:t>
            </a:r>
            <a:endParaRPr lang="en-US" dirty="0"/>
          </a:p>
        </p:txBody>
      </p:sp>
      <p:sp>
        <p:nvSpPr>
          <p:cNvPr id="5" name="TextBox 4"/>
          <p:cNvSpPr txBox="1"/>
          <p:nvPr/>
        </p:nvSpPr>
        <p:spPr>
          <a:xfrm>
            <a:off x="7797351" y="3206529"/>
            <a:ext cx="1114980" cy="646331"/>
          </a:xfrm>
          <a:prstGeom prst="rect">
            <a:avLst/>
          </a:prstGeom>
          <a:noFill/>
        </p:spPr>
        <p:txBody>
          <a:bodyPr wrap="square" rtlCol="0">
            <a:spAutoFit/>
          </a:bodyPr>
          <a:lstStyle/>
          <a:p>
            <a:r>
              <a:rPr lang="en-US" sz="3600" b="1" dirty="0" smtClean="0">
                <a:solidFill>
                  <a:schemeClr val="bg1"/>
                </a:solidFill>
              </a:rPr>
              <a:t>YES!</a:t>
            </a:r>
            <a:endParaRPr lang="en-US" sz="3600" b="1" dirty="0">
              <a:solidFill>
                <a:schemeClr val="bg1"/>
              </a:solidFill>
            </a:endParaRPr>
          </a:p>
        </p:txBody>
      </p:sp>
      <p:sp>
        <p:nvSpPr>
          <p:cNvPr id="6" name="TextBox 5"/>
          <p:cNvSpPr txBox="1"/>
          <p:nvPr/>
        </p:nvSpPr>
        <p:spPr>
          <a:xfrm>
            <a:off x="7797351" y="4343400"/>
            <a:ext cx="1114980" cy="646331"/>
          </a:xfrm>
          <a:prstGeom prst="rect">
            <a:avLst/>
          </a:prstGeom>
          <a:noFill/>
        </p:spPr>
        <p:txBody>
          <a:bodyPr wrap="square" rtlCol="0">
            <a:spAutoFit/>
          </a:bodyPr>
          <a:lstStyle/>
          <a:p>
            <a:r>
              <a:rPr lang="en-US" sz="3600" b="1" dirty="0" smtClean="0">
                <a:solidFill>
                  <a:schemeClr val="bg1"/>
                </a:solidFill>
              </a:rPr>
              <a:t>YES!</a:t>
            </a:r>
            <a:endParaRPr lang="en-US" sz="3600" b="1" dirty="0">
              <a:solidFill>
                <a:schemeClr val="bg1"/>
              </a:solidFill>
            </a:endParaRPr>
          </a:p>
        </p:txBody>
      </p:sp>
      <p:sp>
        <p:nvSpPr>
          <p:cNvPr id="7" name="TextBox 6"/>
          <p:cNvSpPr txBox="1"/>
          <p:nvPr/>
        </p:nvSpPr>
        <p:spPr>
          <a:xfrm>
            <a:off x="7852972" y="5754467"/>
            <a:ext cx="1114980" cy="646331"/>
          </a:xfrm>
          <a:prstGeom prst="rect">
            <a:avLst/>
          </a:prstGeom>
          <a:noFill/>
        </p:spPr>
        <p:txBody>
          <a:bodyPr wrap="square" rtlCol="0">
            <a:spAutoFit/>
          </a:bodyPr>
          <a:lstStyle/>
          <a:p>
            <a:r>
              <a:rPr lang="en-US" sz="3600" b="1" dirty="0" smtClean="0">
                <a:solidFill>
                  <a:schemeClr val="bg1"/>
                </a:solidFill>
              </a:rPr>
              <a:t>NO!</a:t>
            </a:r>
            <a:endParaRPr lang="en-US" sz="3600" b="1" dirty="0">
              <a:solidFill>
                <a:schemeClr val="bg1"/>
              </a:solidFill>
            </a:endParaRPr>
          </a:p>
        </p:txBody>
      </p:sp>
    </p:spTree>
    <p:extLst>
      <p:ext uri="{BB962C8B-B14F-4D97-AF65-F5344CB8AC3E}">
        <p14:creationId xmlns:p14="http://schemas.microsoft.com/office/powerpoint/2010/main" val="114885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2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5000"/>
                            </p:stCondLst>
                            <p:childTnLst>
                              <p:par>
                                <p:cTn id="13" presetID="1" presetClass="entr" presetSubtype="0" fill="hold" grpId="0" nodeType="afterEffect">
                                  <p:stCondLst>
                                    <p:cond delay="300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8000"/>
                            </p:stCondLst>
                            <p:childTnLst>
                              <p:par>
                                <p:cTn id="16" presetID="22" presetClass="entr" presetSubtype="8" fill="hold" nodeType="afterEffect">
                                  <p:stCondLst>
                                    <p:cond delay="25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1000"/>
                                        <p:tgtEl>
                                          <p:spTgt spid="3">
                                            <p:txEl>
                                              <p:pRg st="2" end="2"/>
                                            </p:txEl>
                                          </p:spTgt>
                                        </p:tgtEl>
                                      </p:cBhvr>
                                    </p:animEffect>
                                  </p:childTnLst>
                                </p:cTn>
                              </p:par>
                            </p:childTnLst>
                          </p:cTn>
                        </p:par>
                        <p:par>
                          <p:cTn id="19" fill="hold">
                            <p:stCondLst>
                              <p:cond delay="11500"/>
                            </p:stCondLst>
                            <p:childTnLst>
                              <p:par>
                                <p:cTn id="20" presetID="1" presetClass="entr" presetSubtype="0" fill="hold" grpId="0" nodeType="afterEffect">
                                  <p:stCondLst>
                                    <p:cond delay="30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14500"/>
                            </p:stCondLst>
                            <p:childTnLst>
                              <p:par>
                                <p:cTn id="23" presetID="22" presetClass="entr" presetSubtype="8" fill="hold" nodeType="afterEffect">
                                  <p:stCondLst>
                                    <p:cond delay="25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1000"/>
                                        <p:tgtEl>
                                          <p:spTgt spid="3">
                                            <p:txEl>
                                              <p:pRg st="3" end="3"/>
                                            </p:txEl>
                                          </p:spTgt>
                                        </p:tgtEl>
                                      </p:cBhvr>
                                    </p:animEffect>
                                  </p:childTnLst>
                                </p:cTn>
                              </p:par>
                            </p:childTnLst>
                          </p:cTn>
                        </p:par>
                        <p:par>
                          <p:cTn id="26" fill="hold">
                            <p:stCondLst>
                              <p:cond delay="18000"/>
                            </p:stCondLst>
                            <p:childTnLst>
                              <p:par>
                                <p:cTn id="27" presetID="1" presetClass="entr" presetSubtype="0" fill="hold" grpId="0" nodeType="afterEffect">
                                  <p:stCondLst>
                                    <p:cond delay="350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781479" y="990600"/>
            <a:ext cx="7577631" cy="5867401"/>
          </a:xfrm>
          <a:prstGeom prst="rect">
            <a:avLst/>
          </a:prstGeom>
        </p:spPr>
      </p:pic>
      <p:sp>
        <p:nvSpPr>
          <p:cNvPr id="3" name="Content Placeholder 2"/>
          <p:cNvSpPr>
            <a:spLocks noGrp="1"/>
          </p:cNvSpPr>
          <p:nvPr>
            <p:ph idx="1"/>
          </p:nvPr>
        </p:nvSpPr>
        <p:spPr>
          <a:xfrm>
            <a:off x="228600" y="1066800"/>
            <a:ext cx="8686800" cy="5638800"/>
          </a:xfrm>
        </p:spPr>
        <p:txBody>
          <a:bodyPr>
            <a:normAutofit lnSpcReduction="10000"/>
          </a:bodyPr>
          <a:lstStyle/>
          <a:p>
            <a:pPr marL="0" indent="0">
              <a:buNone/>
            </a:pPr>
            <a:r>
              <a:rPr lang="en-US" sz="4000" b="1" dirty="0" smtClean="0">
                <a:solidFill>
                  <a:schemeClr val="bg1"/>
                </a:solidFill>
                <a:effectLst>
                  <a:innerShdw blurRad="25400" dist="63500" dir="8100000">
                    <a:prstClr val="black"/>
                  </a:innerShdw>
                </a:effectLst>
              </a:rPr>
              <a:t>These were Not the Only Churches</a:t>
            </a:r>
          </a:p>
          <a:p>
            <a:pPr marL="0" indent="0">
              <a:buNone/>
            </a:pPr>
            <a:r>
              <a:rPr lang="en-US" sz="4000" b="1" dirty="0" smtClean="0">
                <a:solidFill>
                  <a:schemeClr val="bg1"/>
                </a:solidFill>
                <a:effectLst>
                  <a:innerShdw blurRad="25400" dist="63500" dir="8100000">
                    <a:prstClr val="black"/>
                  </a:innerShdw>
                </a:effectLst>
              </a:rPr>
              <a:t>These Seven Churches were Chosen</a:t>
            </a:r>
          </a:p>
          <a:p>
            <a:pPr marL="0" indent="0">
              <a:buNone/>
            </a:pPr>
            <a:r>
              <a:rPr lang="en-US" sz="4000" b="1" dirty="0" smtClean="0">
                <a:solidFill>
                  <a:schemeClr val="bg1"/>
                </a:solidFill>
                <a:effectLst>
                  <a:innerShdw blurRad="25400" dist="63500" dir="8100000">
                    <a:prstClr val="black"/>
                  </a:innerShdw>
                </a:effectLst>
              </a:rPr>
              <a:t>Other churches in existence:</a:t>
            </a:r>
          </a:p>
          <a:p>
            <a:pPr marL="0" indent="0">
              <a:buNone/>
            </a:pPr>
            <a:r>
              <a:rPr lang="en-US" sz="4000" b="1" dirty="0">
                <a:solidFill>
                  <a:schemeClr val="bg1"/>
                </a:solidFill>
                <a:effectLst>
                  <a:innerShdw blurRad="25400" dist="63500" dir="8100000">
                    <a:prstClr val="black"/>
                  </a:innerShdw>
                </a:effectLst>
              </a:rPr>
              <a:t>	</a:t>
            </a:r>
            <a:r>
              <a:rPr lang="en-US" sz="4000" b="1" dirty="0" smtClean="0">
                <a:solidFill>
                  <a:schemeClr val="bg1"/>
                </a:solidFill>
                <a:effectLst>
                  <a:innerShdw blurRad="25400" dist="63500" dir="8100000">
                    <a:prstClr val="black"/>
                  </a:innerShdw>
                </a:effectLst>
              </a:rPr>
              <a:t> </a:t>
            </a:r>
            <a:r>
              <a:rPr lang="en-US" b="1" dirty="0" smtClean="0">
                <a:solidFill>
                  <a:schemeClr val="bg1"/>
                </a:solidFill>
                <a:effectLst>
                  <a:innerShdw blurRad="25400" dist="63500" dir="8100000">
                    <a:prstClr val="black"/>
                  </a:innerShdw>
                </a:effectLst>
              </a:rPr>
              <a:t>Rome, Corinth, Thessalonica, </a:t>
            </a:r>
            <a:r>
              <a:rPr lang="en-US" b="1" dirty="0" err="1" smtClean="0">
                <a:solidFill>
                  <a:schemeClr val="bg1"/>
                </a:solidFill>
                <a:effectLst>
                  <a:innerShdw blurRad="25400" dist="63500" dir="8100000">
                    <a:prstClr val="black"/>
                  </a:innerShdw>
                </a:effectLst>
              </a:rPr>
              <a:t>Phillipi</a:t>
            </a:r>
            <a:r>
              <a:rPr lang="en-US" b="1" dirty="0" smtClean="0">
                <a:solidFill>
                  <a:schemeClr val="bg1"/>
                </a:solidFill>
                <a:effectLst>
                  <a:innerShdw blurRad="25400" dist="63500" dir="8100000">
                    <a:prstClr val="black"/>
                  </a:innerShdw>
                </a:effectLst>
              </a:rPr>
              <a:t>, Others</a:t>
            </a:r>
            <a:endParaRPr lang="en-US" sz="4000" b="1" dirty="0" smtClean="0">
              <a:solidFill>
                <a:schemeClr val="bg1"/>
              </a:solidFill>
              <a:effectLst>
                <a:innerShdw blurRad="25400" dist="63500" dir="8100000">
                  <a:prstClr val="black"/>
                </a:innerShdw>
              </a:effectLst>
            </a:endParaRPr>
          </a:p>
          <a:p>
            <a:pPr marL="0" indent="0">
              <a:buNone/>
            </a:pPr>
            <a:r>
              <a:rPr lang="en-US" sz="4000" b="1" dirty="0" smtClean="0">
                <a:solidFill>
                  <a:schemeClr val="bg1"/>
                </a:solidFill>
                <a:effectLst>
                  <a:innerShdw blurRad="25400" dist="63500" dir="8100000">
                    <a:prstClr val="black"/>
                  </a:innerShdw>
                </a:effectLst>
              </a:rPr>
              <a:t>Other churches in Asia Minor:</a:t>
            </a:r>
          </a:p>
          <a:p>
            <a:pPr marL="0" indent="0">
              <a:buNone/>
            </a:pPr>
            <a:r>
              <a:rPr lang="en-US" sz="4000" b="1" dirty="0">
                <a:solidFill>
                  <a:schemeClr val="bg1"/>
                </a:solidFill>
                <a:effectLst>
                  <a:innerShdw blurRad="25400" dist="63500" dir="8100000">
                    <a:prstClr val="black"/>
                  </a:innerShdw>
                </a:effectLst>
              </a:rPr>
              <a:t>	</a:t>
            </a:r>
            <a:r>
              <a:rPr lang="en-US" sz="4000" b="1" dirty="0" smtClean="0">
                <a:solidFill>
                  <a:schemeClr val="bg1"/>
                </a:solidFill>
                <a:effectLst>
                  <a:innerShdw blurRad="25400" dist="63500" dir="8100000">
                    <a:prstClr val="black"/>
                  </a:innerShdw>
                </a:effectLst>
              </a:rPr>
              <a:t> </a:t>
            </a:r>
            <a:r>
              <a:rPr lang="en-US" sz="4000" b="1" dirty="0" smtClean="0">
                <a:solidFill>
                  <a:schemeClr val="bg1"/>
                </a:solidFill>
                <a:effectLst>
                  <a:innerShdw blurRad="25400" dist="63500" dir="8100000">
                    <a:prstClr val="black"/>
                  </a:innerShdw>
                </a:effectLst>
              </a:rPr>
              <a:t> </a:t>
            </a:r>
            <a:r>
              <a:rPr lang="en-US" b="1" dirty="0" smtClean="0">
                <a:solidFill>
                  <a:schemeClr val="bg1"/>
                </a:solidFill>
                <a:effectLst>
                  <a:innerShdw blurRad="25400" dist="63500" dir="8100000">
                    <a:prstClr val="black"/>
                  </a:innerShdw>
                </a:effectLst>
              </a:rPr>
              <a:t>Antioch, </a:t>
            </a:r>
            <a:r>
              <a:rPr lang="en-US" b="1" dirty="0" err="1" smtClean="0">
                <a:solidFill>
                  <a:schemeClr val="bg1"/>
                </a:solidFill>
                <a:effectLst>
                  <a:innerShdw blurRad="25400" dist="63500" dir="8100000">
                    <a:prstClr val="black"/>
                  </a:innerShdw>
                </a:effectLst>
              </a:rPr>
              <a:t>Lystra</a:t>
            </a:r>
            <a:r>
              <a:rPr lang="en-US" b="1" dirty="0" smtClean="0">
                <a:solidFill>
                  <a:schemeClr val="bg1"/>
                </a:solidFill>
                <a:effectLst>
                  <a:innerShdw blurRad="25400" dist="63500" dir="8100000">
                    <a:prstClr val="black"/>
                  </a:innerShdw>
                </a:effectLst>
              </a:rPr>
              <a:t>, </a:t>
            </a:r>
            <a:r>
              <a:rPr lang="en-US" b="1" dirty="0" err="1" smtClean="0">
                <a:solidFill>
                  <a:schemeClr val="bg1"/>
                </a:solidFill>
                <a:effectLst>
                  <a:innerShdw blurRad="25400" dist="63500" dir="8100000">
                    <a:prstClr val="black"/>
                  </a:innerShdw>
                </a:effectLst>
              </a:rPr>
              <a:t>Derbe</a:t>
            </a:r>
            <a:r>
              <a:rPr lang="en-US" b="1" dirty="0" smtClean="0">
                <a:solidFill>
                  <a:schemeClr val="bg1"/>
                </a:solidFill>
                <a:effectLst>
                  <a:innerShdw blurRad="25400" dist="63500" dir="8100000">
                    <a:prstClr val="black"/>
                  </a:innerShdw>
                </a:effectLst>
              </a:rPr>
              <a:t>, </a:t>
            </a:r>
            <a:r>
              <a:rPr lang="en-US" b="1" dirty="0" err="1" smtClean="0">
                <a:solidFill>
                  <a:schemeClr val="bg1"/>
                </a:solidFill>
                <a:effectLst>
                  <a:innerShdw blurRad="25400" dist="63500" dir="8100000">
                    <a:prstClr val="black"/>
                  </a:innerShdw>
                </a:effectLst>
              </a:rPr>
              <a:t>Colosse</a:t>
            </a:r>
            <a:endParaRPr lang="en-US" b="1" dirty="0" smtClean="0">
              <a:solidFill>
                <a:schemeClr val="bg1"/>
              </a:solidFill>
              <a:effectLst>
                <a:innerShdw blurRad="25400" dist="63500" dir="8100000">
                  <a:prstClr val="black"/>
                </a:innerShdw>
              </a:effectLst>
            </a:endParaRPr>
          </a:p>
          <a:p>
            <a:pPr marL="0" indent="0">
              <a:buNone/>
            </a:pPr>
            <a:r>
              <a:rPr lang="en-US" sz="4000" b="1" dirty="0" smtClean="0">
                <a:solidFill>
                  <a:schemeClr val="bg1"/>
                </a:solidFill>
                <a:effectLst>
                  <a:innerShdw blurRad="25400" dist="63500" dir="8100000">
                    <a:prstClr val="black"/>
                  </a:innerShdw>
                </a:effectLst>
              </a:rPr>
              <a:t>Why did the Lord give messages to only these seven churches?</a:t>
            </a:r>
          </a:p>
        </p:txBody>
      </p:sp>
      <p:sp>
        <p:nvSpPr>
          <p:cNvPr id="2" name="Title 1"/>
          <p:cNvSpPr>
            <a:spLocks noGrp="1"/>
          </p:cNvSpPr>
          <p:nvPr>
            <p:ph type="title"/>
          </p:nvPr>
        </p:nvSpPr>
        <p:spPr>
          <a:xfrm>
            <a:off x="455494" y="174790"/>
            <a:ext cx="8229600" cy="792162"/>
          </a:xfrm>
        </p:spPr>
        <p:txBody>
          <a:bodyPr>
            <a:normAutofit/>
          </a:bodyPr>
          <a:lstStyle/>
          <a:p>
            <a:r>
              <a:rPr lang="en-US" b="1" dirty="0" smtClean="0">
                <a:solidFill>
                  <a:schemeClr val="bg1"/>
                </a:solidFill>
                <a:effectLst>
                  <a:innerShdw blurRad="25400" dist="63500" dir="8100000">
                    <a:prstClr val="black"/>
                  </a:innerShdw>
                </a:effectLst>
              </a:rPr>
              <a:t>7 golden lampstands = 7 churches </a:t>
            </a:r>
            <a:endParaRPr lang="en-US" dirty="0"/>
          </a:p>
        </p:txBody>
      </p:sp>
    </p:spTree>
    <p:extLst>
      <p:ext uri="{BB962C8B-B14F-4D97-AF65-F5344CB8AC3E}">
        <p14:creationId xmlns:p14="http://schemas.microsoft.com/office/powerpoint/2010/main" val="352306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2500"/>
                            </p:stCondLst>
                            <p:childTnLst>
                              <p:par>
                                <p:cTn id="9" presetID="22" presetClass="entr" presetSubtype="8" fill="hold" nodeType="afterEffect">
                                  <p:stCondLst>
                                    <p:cond delay="3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6500"/>
                            </p:stCondLst>
                            <p:childTnLst>
                              <p:par>
                                <p:cTn id="13" presetID="22" presetClass="entr" presetSubtype="8" fill="hold"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10500"/>
                            </p:stCondLst>
                            <p:childTnLst>
                              <p:par>
                                <p:cTn id="17" presetID="22" presetClass="entr" presetSubtype="4" fill="hold" nodeType="afterEffect">
                                  <p:stCondLst>
                                    <p:cond delay="1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12500"/>
                            </p:stCondLst>
                            <p:childTnLst>
                              <p:par>
                                <p:cTn id="21" presetID="22" presetClass="entr" presetSubtype="8" fill="hold" nodeType="afterEffect">
                                  <p:stCondLst>
                                    <p:cond delay="3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par>
                          <p:cTn id="24" fill="hold">
                            <p:stCondLst>
                              <p:cond delay="16500"/>
                            </p:stCondLst>
                            <p:childTnLst>
                              <p:par>
                                <p:cTn id="25" presetID="22" presetClass="entr" presetSubtype="4" fill="hold" nodeType="afterEffect">
                                  <p:stCondLst>
                                    <p:cond delay="1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par>
                          <p:cTn id="28" fill="hold">
                            <p:stCondLst>
                              <p:cond delay="18500"/>
                            </p:stCondLst>
                            <p:childTnLst>
                              <p:par>
                                <p:cTn id="29" presetID="22" presetClass="entr" presetSubtype="8" fill="hold" nodeType="afterEffect">
                                  <p:stCondLst>
                                    <p:cond delay="3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704930" y="914400"/>
            <a:ext cx="7679800" cy="5946511"/>
          </a:xfrm>
          <a:prstGeom prst="rect">
            <a:avLst/>
          </a:prstGeom>
        </p:spPr>
      </p:pic>
      <p:sp>
        <p:nvSpPr>
          <p:cNvPr id="2" name="Title 1"/>
          <p:cNvSpPr>
            <a:spLocks noGrp="1"/>
          </p:cNvSpPr>
          <p:nvPr>
            <p:ph type="title"/>
          </p:nvPr>
        </p:nvSpPr>
        <p:spPr>
          <a:xfrm>
            <a:off x="430030" y="122238"/>
            <a:ext cx="8229600" cy="792162"/>
          </a:xfrm>
        </p:spPr>
        <p:txBody>
          <a:bodyPr>
            <a:normAutofit/>
          </a:bodyPr>
          <a:lstStyle/>
          <a:p>
            <a:r>
              <a:rPr lang="en-US" b="1" dirty="0" smtClean="0">
                <a:solidFill>
                  <a:schemeClr val="bg1"/>
                </a:solidFill>
                <a:effectLst>
                  <a:innerShdw blurRad="25400" dist="63500" dir="8100000">
                    <a:prstClr val="black"/>
                  </a:innerShdw>
                </a:effectLst>
              </a:rPr>
              <a:t>7 golden lampstands = 7 churches </a:t>
            </a:r>
            <a:endParaRPr lang="en-US" dirty="0"/>
          </a:p>
        </p:txBody>
      </p:sp>
      <p:sp>
        <p:nvSpPr>
          <p:cNvPr id="3" name="Content Placeholder 2"/>
          <p:cNvSpPr>
            <a:spLocks noGrp="1"/>
          </p:cNvSpPr>
          <p:nvPr>
            <p:ph idx="1"/>
          </p:nvPr>
        </p:nvSpPr>
        <p:spPr>
          <a:xfrm>
            <a:off x="762000" y="1523999"/>
            <a:ext cx="7620000" cy="4724401"/>
          </a:xfrm>
        </p:spPr>
        <p:txBody>
          <a:bodyPr>
            <a:normAutofit/>
          </a:bodyPr>
          <a:lstStyle/>
          <a:p>
            <a:pPr marL="0" indent="0" algn="ctr">
              <a:buNone/>
            </a:pPr>
            <a:r>
              <a:rPr lang="en-US" sz="4000" b="1" dirty="0" smtClean="0">
                <a:solidFill>
                  <a:schemeClr val="bg1"/>
                </a:solidFill>
                <a:effectLst>
                  <a:innerShdw blurRad="25400" dist="63500" dir="8100000">
                    <a:prstClr val="black"/>
                  </a:innerShdw>
                </a:effectLst>
              </a:rPr>
              <a:t>The particular problems or praises acknowledged in these seven churches can be found in various churches throughout the past 2,000 years. They can be found in various churches that exist today. </a:t>
            </a:r>
          </a:p>
        </p:txBody>
      </p:sp>
    </p:spTree>
    <p:extLst>
      <p:ext uri="{BB962C8B-B14F-4D97-AF65-F5344CB8AC3E}">
        <p14:creationId xmlns:p14="http://schemas.microsoft.com/office/powerpoint/2010/main" val="367231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25400" dist="63500" dir="8100000">
                    <a:prstClr val="black"/>
                  </a:innerShdw>
                </a:effectLst>
              </a:rPr>
              <a:t>Revelation 1:11-13</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pPr marL="0" indent="0" algn="ctr">
              <a:buNone/>
            </a:pPr>
            <a:r>
              <a:rPr lang="en-US" sz="4000" b="1" i="1" dirty="0" smtClean="0">
                <a:solidFill>
                  <a:schemeClr val="bg1"/>
                </a:solidFill>
                <a:effectLst>
                  <a:innerShdw blurRad="25400" dist="63500" dir="8100000">
                    <a:prstClr val="black"/>
                  </a:innerShdw>
                </a:effectLst>
              </a:rPr>
              <a:t>…saying, “I am the Alpha and the Omega, the First and the Last,” and, “What you see, write in a book and send it to the seven churches which are in Asia:  to Ephesus, to Smyrna, to </a:t>
            </a:r>
            <a:r>
              <a:rPr lang="en-US" sz="4000" b="1" i="1" dirty="0" err="1" smtClean="0">
                <a:solidFill>
                  <a:schemeClr val="bg1"/>
                </a:solidFill>
                <a:effectLst>
                  <a:innerShdw blurRad="25400" dist="63500" dir="8100000">
                    <a:prstClr val="black"/>
                  </a:innerShdw>
                </a:effectLst>
              </a:rPr>
              <a:t>Pergamos</a:t>
            </a:r>
            <a:r>
              <a:rPr lang="en-US" sz="4000" b="1" i="1" dirty="0" smtClean="0">
                <a:solidFill>
                  <a:schemeClr val="bg1"/>
                </a:solidFill>
                <a:effectLst>
                  <a:innerShdw blurRad="25400" dist="63500" dir="8100000">
                    <a:prstClr val="black"/>
                  </a:innerShdw>
                </a:effectLst>
              </a:rPr>
              <a:t>, to Thyatira, to Sardis, to Philadelphia, and to Laodicea.”</a:t>
            </a:r>
          </a:p>
        </p:txBody>
      </p:sp>
    </p:spTree>
    <p:extLst>
      <p:ext uri="{BB962C8B-B14F-4D97-AF65-F5344CB8AC3E}">
        <p14:creationId xmlns:p14="http://schemas.microsoft.com/office/powerpoint/2010/main" val="4242145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791042" y="990600"/>
            <a:ext cx="7577630" cy="5867401"/>
          </a:xfrm>
          <a:prstGeom prst="rect">
            <a:avLst/>
          </a:prstGeom>
        </p:spPr>
      </p:pic>
      <p:sp>
        <p:nvSpPr>
          <p:cNvPr id="2" name="Title 1"/>
          <p:cNvSpPr>
            <a:spLocks noGrp="1"/>
          </p:cNvSpPr>
          <p:nvPr>
            <p:ph type="title"/>
          </p:nvPr>
        </p:nvSpPr>
        <p:spPr>
          <a:xfrm>
            <a:off x="465057" y="198438"/>
            <a:ext cx="8229600" cy="792162"/>
          </a:xfrm>
        </p:spPr>
        <p:txBody>
          <a:bodyPr>
            <a:normAutofit/>
          </a:bodyPr>
          <a:lstStyle/>
          <a:p>
            <a:r>
              <a:rPr lang="en-US" b="1" dirty="0" smtClean="0">
                <a:solidFill>
                  <a:schemeClr val="bg1"/>
                </a:solidFill>
                <a:effectLst>
                  <a:innerShdw blurRad="25400" dist="63500" dir="8100000">
                    <a:prstClr val="black"/>
                  </a:innerShdw>
                </a:effectLst>
              </a:rPr>
              <a:t>7 golden lampstands = 7 churches </a:t>
            </a:r>
            <a:endParaRPr lang="en-US" dirty="0"/>
          </a:p>
        </p:txBody>
      </p:sp>
      <p:sp>
        <p:nvSpPr>
          <p:cNvPr id="3" name="Content Placeholder 2"/>
          <p:cNvSpPr>
            <a:spLocks noGrp="1"/>
          </p:cNvSpPr>
          <p:nvPr>
            <p:ph idx="1"/>
          </p:nvPr>
        </p:nvSpPr>
        <p:spPr>
          <a:xfrm>
            <a:off x="685800" y="1304922"/>
            <a:ext cx="7848600" cy="5324477"/>
          </a:xfrm>
        </p:spPr>
        <p:txBody>
          <a:bodyPr>
            <a:normAutofit/>
          </a:bodyPr>
          <a:lstStyle/>
          <a:p>
            <a:pPr marL="0" indent="0">
              <a:buNone/>
            </a:pPr>
            <a:r>
              <a:rPr lang="en-US" sz="4000" b="1" dirty="0" smtClean="0">
                <a:solidFill>
                  <a:schemeClr val="bg1"/>
                </a:solidFill>
                <a:effectLst>
                  <a:innerShdw blurRad="25400" dist="63500" dir="8100000">
                    <a:prstClr val="black"/>
                  </a:innerShdw>
                </a:effectLst>
              </a:rPr>
              <a:t>Why did the Lord give the churches in this particular order? </a:t>
            </a:r>
          </a:p>
          <a:p>
            <a:pPr marL="0" indent="0">
              <a:buNone/>
            </a:pPr>
            <a:r>
              <a:rPr lang="en-US" sz="4000" b="1" dirty="0" smtClean="0">
                <a:solidFill>
                  <a:schemeClr val="bg1"/>
                </a:solidFill>
                <a:effectLst>
                  <a:innerShdw blurRad="25400" dist="63500" dir="8100000">
                    <a:prstClr val="black"/>
                  </a:innerShdw>
                </a:effectLst>
              </a:rPr>
              <a:t>It isn’t in any kind of north to south, east to west order.</a:t>
            </a:r>
          </a:p>
          <a:p>
            <a:pPr marL="0" indent="0">
              <a:buNone/>
            </a:pPr>
            <a:r>
              <a:rPr lang="en-US" sz="4000" b="1" dirty="0" smtClean="0">
                <a:solidFill>
                  <a:schemeClr val="bg1"/>
                </a:solidFill>
                <a:effectLst>
                  <a:innerShdw blurRad="25400" dist="63500" dir="8100000">
                    <a:prstClr val="black"/>
                  </a:innerShdw>
                </a:effectLst>
              </a:rPr>
              <a:t>It isn’t in any kind of alphabetical order.</a:t>
            </a:r>
          </a:p>
          <a:p>
            <a:pPr marL="0" indent="0">
              <a:buNone/>
            </a:pPr>
            <a:r>
              <a:rPr lang="en-US" sz="4000" b="1" dirty="0" smtClean="0">
                <a:solidFill>
                  <a:schemeClr val="bg1"/>
                </a:solidFill>
                <a:effectLst>
                  <a:innerShdw blurRad="25400" dist="63500" dir="8100000">
                    <a:prstClr val="black"/>
                  </a:innerShdw>
                </a:effectLst>
              </a:rPr>
              <a:t>Perhaps an easy route?</a:t>
            </a:r>
          </a:p>
        </p:txBody>
      </p:sp>
    </p:spTree>
    <p:extLst>
      <p:ext uri="{BB962C8B-B14F-4D97-AF65-F5344CB8AC3E}">
        <p14:creationId xmlns:p14="http://schemas.microsoft.com/office/powerpoint/2010/main" val="103349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5500"/>
                            </p:stCondLst>
                            <p:childTnLst>
                              <p:par>
                                <p:cTn id="13" presetID="22" presetClass="entr" presetSubtype="8" fill="hold"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9500"/>
                            </p:stCondLst>
                            <p:childTnLst>
                              <p:par>
                                <p:cTn id="17" presetID="22" presetClass="entr" presetSubtype="8" fill="hold" nodeType="afterEffect">
                                  <p:stCondLst>
                                    <p:cond delay="2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9553"/>
            <a:ext cx="8229600" cy="868362"/>
          </a:xfrm>
        </p:spPr>
        <p:txBody>
          <a:bodyPr>
            <a:normAutofit/>
          </a:bodyPr>
          <a:lstStyle/>
          <a:p>
            <a:r>
              <a:rPr lang="en-US" b="1" dirty="0" smtClean="0">
                <a:solidFill>
                  <a:schemeClr val="bg1"/>
                </a:solidFill>
                <a:effectLst>
                  <a:innerShdw blurRad="25400" dist="63500" dir="8100000">
                    <a:prstClr val="black"/>
                  </a:innerShdw>
                </a:effectLst>
              </a:rPr>
              <a:t>7 golden lampstands = 7 churches </a:t>
            </a:r>
            <a:endParaRPr lang="en-US" dirty="0"/>
          </a:p>
        </p:txBody>
      </p:sp>
      <p:sp>
        <p:nvSpPr>
          <p:cNvPr id="3" name="Content Placeholder 2"/>
          <p:cNvSpPr>
            <a:spLocks noGrp="1"/>
          </p:cNvSpPr>
          <p:nvPr>
            <p:ph idx="1"/>
          </p:nvPr>
        </p:nvSpPr>
        <p:spPr/>
        <p:txBody>
          <a:bodyPr>
            <a:normAutofit/>
          </a:bodyPr>
          <a:lstStyle/>
          <a:p>
            <a:pPr marL="0" indent="0">
              <a:buNone/>
            </a:pPr>
            <a:endParaRPr lang="en-US" sz="4000" b="1" dirty="0">
              <a:solidFill>
                <a:schemeClr val="bg1"/>
              </a:solidFill>
              <a:effectLst>
                <a:innerShdw blurRad="25400" dist="63500" dir="8100000">
                  <a:prstClr val="black"/>
                </a:inn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07915"/>
            <a:ext cx="8382000" cy="5492212"/>
          </a:xfrm>
          <a:prstGeom prst="rect">
            <a:avLst/>
          </a:prstGeom>
        </p:spPr>
      </p:pic>
    </p:spTree>
    <p:extLst>
      <p:ext uri="{BB962C8B-B14F-4D97-AF65-F5344CB8AC3E}">
        <p14:creationId xmlns:p14="http://schemas.microsoft.com/office/powerpoint/2010/main" val="789166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solidFill>
                  <a:schemeClr val="bg1"/>
                </a:solidFill>
                <a:effectLst>
                  <a:innerShdw blurRad="25400" dist="63500" dir="8100000">
                    <a:prstClr val="black"/>
                  </a:innerShdw>
                </a:effectLst>
              </a:rPr>
              <a:t>7 golden lampstands = 7 churches </a:t>
            </a:r>
            <a:endParaRPr lang="en-US" dirty="0"/>
          </a:p>
        </p:txBody>
      </p:sp>
      <p:sp>
        <p:nvSpPr>
          <p:cNvPr id="3" name="Content Placeholder 2"/>
          <p:cNvSpPr>
            <a:spLocks noGrp="1"/>
          </p:cNvSpPr>
          <p:nvPr>
            <p:ph idx="1"/>
          </p:nvPr>
        </p:nvSpPr>
        <p:spPr/>
        <p:txBody>
          <a:bodyPr>
            <a:normAutofit/>
          </a:bodyPr>
          <a:lstStyle/>
          <a:p>
            <a:pPr marL="0" indent="0">
              <a:buNone/>
            </a:pPr>
            <a:endParaRPr lang="en-US" sz="4000" b="1" dirty="0">
              <a:solidFill>
                <a:schemeClr val="bg1"/>
              </a:solidFill>
              <a:effectLst>
                <a:innerShdw blurRad="25400" dist="63500" dir="8100000">
                  <a:prstClr val="black"/>
                </a:inn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53" r="12814" b="50000"/>
          <a:stretch/>
        </p:blipFill>
        <p:spPr>
          <a:xfrm>
            <a:off x="0" y="1352106"/>
            <a:ext cx="9144001" cy="5505894"/>
          </a:xfrm>
          <a:prstGeom prst="rect">
            <a:avLst/>
          </a:prstGeom>
        </p:spPr>
      </p:pic>
    </p:spTree>
    <p:extLst>
      <p:ext uri="{BB962C8B-B14F-4D97-AF65-F5344CB8AC3E}">
        <p14:creationId xmlns:p14="http://schemas.microsoft.com/office/powerpoint/2010/main" val="211353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761998" y="957792"/>
            <a:ext cx="7620001" cy="5900209"/>
          </a:xfrm>
          <a:prstGeom prst="rect">
            <a:avLst/>
          </a:prstGeom>
        </p:spPr>
      </p:pic>
      <p:sp>
        <p:nvSpPr>
          <p:cNvPr id="2" name="Title 1"/>
          <p:cNvSpPr>
            <a:spLocks noGrp="1"/>
          </p:cNvSpPr>
          <p:nvPr>
            <p:ph type="title"/>
          </p:nvPr>
        </p:nvSpPr>
        <p:spPr>
          <a:xfrm>
            <a:off x="457198" y="165630"/>
            <a:ext cx="8229600" cy="792162"/>
          </a:xfrm>
        </p:spPr>
        <p:txBody>
          <a:bodyPr>
            <a:normAutofit/>
          </a:bodyPr>
          <a:lstStyle/>
          <a:p>
            <a:r>
              <a:rPr lang="en-US" b="1" dirty="0" smtClean="0">
                <a:solidFill>
                  <a:schemeClr val="bg1"/>
                </a:solidFill>
                <a:effectLst>
                  <a:innerShdw blurRad="25400" dist="63500" dir="8100000">
                    <a:prstClr val="black"/>
                  </a:innerShdw>
                </a:effectLst>
              </a:rPr>
              <a:t>7 golden lampstands = 7 churches </a:t>
            </a:r>
            <a:endParaRPr lang="en-US" dirty="0"/>
          </a:p>
        </p:txBody>
      </p:sp>
      <p:sp>
        <p:nvSpPr>
          <p:cNvPr id="3" name="Content Placeholder 2"/>
          <p:cNvSpPr>
            <a:spLocks noGrp="1"/>
          </p:cNvSpPr>
          <p:nvPr>
            <p:ph idx="1"/>
          </p:nvPr>
        </p:nvSpPr>
        <p:spPr>
          <a:xfrm>
            <a:off x="685800" y="1304922"/>
            <a:ext cx="7848600" cy="5324477"/>
          </a:xfrm>
        </p:spPr>
        <p:txBody>
          <a:bodyPr>
            <a:normAutofit/>
          </a:bodyPr>
          <a:lstStyle/>
          <a:p>
            <a:pPr marL="0" indent="0">
              <a:spcAft>
                <a:spcPts val="1200"/>
              </a:spcAft>
              <a:buNone/>
            </a:pPr>
            <a:r>
              <a:rPr lang="en-US" sz="4000" b="1" dirty="0" smtClean="0">
                <a:solidFill>
                  <a:schemeClr val="bg1"/>
                </a:solidFill>
                <a:effectLst>
                  <a:innerShdw blurRad="25400" dist="63500" dir="8100000">
                    <a:prstClr val="black"/>
                  </a:innerShdw>
                </a:effectLst>
              </a:rPr>
              <a:t>Why did the Lord give the churches in this particular order? </a:t>
            </a:r>
          </a:p>
          <a:p>
            <a:pPr marL="0" indent="0" algn="ctr">
              <a:buNone/>
            </a:pPr>
            <a:r>
              <a:rPr lang="en-US" sz="4000" b="1" dirty="0" smtClean="0">
                <a:solidFill>
                  <a:schemeClr val="bg1"/>
                </a:solidFill>
                <a:effectLst>
                  <a:innerShdw blurRad="25400" dist="63500" dir="8100000">
                    <a:prstClr val="black"/>
                  </a:innerShdw>
                </a:effectLst>
              </a:rPr>
              <a:t>Could they represent the completion (7) of the Church Age and give those in the last of the last days a clue that the end is near?</a:t>
            </a:r>
          </a:p>
        </p:txBody>
      </p:sp>
    </p:spTree>
    <p:extLst>
      <p:ext uri="{BB962C8B-B14F-4D97-AF65-F5344CB8AC3E}">
        <p14:creationId xmlns:p14="http://schemas.microsoft.com/office/powerpoint/2010/main" val="425552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3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295400"/>
            <a:ext cx="8229600" cy="5181600"/>
          </a:xfrm>
        </p:spPr>
        <p:txBody>
          <a:bodyPr>
            <a:normAutofit/>
          </a:bodyPr>
          <a:lstStyle/>
          <a:p>
            <a:pPr marL="973138" indent="-973138">
              <a:buNone/>
            </a:pPr>
            <a:r>
              <a:rPr lang="en-US" sz="4000" b="1" dirty="0" smtClean="0">
                <a:solidFill>
                  <a:schemeClr val="bg1"/>
                </a:solidFill>
                <a:effectLst>
                  <a:innerShdw blurRad="25400" dist="63500" dir="8100000">
                    <a:prstClr val="black"/>
                  </a:innerShdw>
                </a:effectLst>
              </a:rPr>
              <a:t>29 AD 	Jesus is crucified and the church is established – In the eyes of Rome, the church is competition for </a:t>
            </a:r>
            <a:r>
              <a:rPr lang="en-US" sz="4000" b="1" dirty="0" smtClean="0">
                <a:solidFill>
                  <a:schemeClr val="bg1"/>
                </a:solidFill>
                <a:effectLst>
                  <a:innerShdw blurRad="25400" dist="63500" dir="8100000">
                    <a:prstClr val="black"/>
                  </a:innerShdw>
                </a:effectLst>
              </a:rPr>
              <a:t>Rome’s </a:t>
            </a:r>
            <a:r>
              <a:rPr lang="en-US" sz="4000" b="1" dirty="0" smtClean="0">
                <a:solidFill>
                  <a:schemeClr val="bg1"/>
                </a:solidFill>
                <a:effectLst>
                  <a:innerShdw blurRad="25400" dist="63500" dir="8100000">
                    <a:prstClr val="black"/>
                  </a:innerShdw>
                </a:effectLst>
              </a:rPr>
              <a:t>authority</a:t>
            </a:r>
            <a:endParaRPr lang="en-US" sz="4000" b="1" dirty="0" smtClean="0">
              <a:solidFill>
                <a:schemeClr val="bg1"/>
              </a:solidFill>
              <a:effectLst>
                <a:innerShdw blurRad="25400" dist="63500" dir="8100000">
                  <a:prstClr val="black"/>
                </a:innerShdw>
              </a:effectLst>
            </a:endParaRPr>
          </a:p>
          <a:p>
            <a:pPr marL="1260475" indent="-1260475">
              <a:buNone/>
            </a:pPr>
            <a:endParaRPr lang="en-US" sz="4000" b="1" dirty="0" smtClean="0">
              <a:solidFill>
                <a:schemeClr val="bg1"/>
              </a:solidFill>
              <a:effectLst>
                <a:innerShdw blurRad="25400" dist="63500" dir="8100000">
                  <a:prstClr val="black"/>
                </a:innerShdw>
              </a:effectLst>
            </a:endParaRPr>
          </a:p>
          <a:p>
            <a:pPr marL="973138" indent="-973138">
              <a:buNone/>
            </a:pPr>
            <a:r>
              <a:rPr lang="en-US" sz="4000" b="1" dirty="0" smtClean="0">
                <a:solidFill>
                  <a:schemeClr val="bg1"/>
                </a:solidFill>
                <a:effectLst>
                  <a:innerShdw blurRad="25400" dist="63500" dir="8100000">
                    <a:prstClr val="black"/>
                  </a:innerShdw>
                </a:effectLst>
              </a:rPr>
              <a:t>35 AD 	Stephen is martyred and  Paul is converted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143000"/>
            <a:ext cx="4081953" cy="3057525"/>
          </a:xfrm>
          <a:prstGeom prst="rect">
            <a:avLst/>
          </a:prstGeom>
        </p:spPr>
      </p:pic>
    </p:spTree>
    <p:extLst>
      <p:ext uri="{BB962C8B-B14F-4D97-AF65-F5344CB8AC3E}">
        <p14:creationId xmlns:p14="http://schemas.microsoft.com/office/powerpoint/2010/main" val="375103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715000"/>
          </a:xfrm>
        </p:spPr>
        <p:txBody>
          <a:bodyPr>
            <a:normAutofit/>
          </a:bodyPr>
          <a:lstStyle/>
          <a:p>
            <a:pPr marL="1260475" indent="-1260475">
              <a:buNone/>
            </a:pPr>
            <a:r>
              <a:rPr lang="en-US" sz="4000" b="1" dirty="0" smtClean="0">
                <a:solidFill>
                  <a:schemeClr val="bg1"/>
                </a:solidFill>
                <a:effectLst>
                  <a:innerShdw blurRad="25400" dist="63500" dir="8100000">
                    <a:prstClr val="black"/>
                  </a:innerShdw>
                </a:effectLst>
              </a:rPr>
              <a:t>49-51 AD 	Jews are expelled from Rome because they persecuted the Christians until it became disruptive to the Roman citizens</a:t>
            </a:r>
          </a:p>
          <a:p>
            <a:pPr marL="1260475" indent="-1260475">
              <a:buNone/>
            </a:pPr>
            <a:r>
              <a:rPr lang="en-US" sz="4000" b="1" dirty="0" smtClean="0">
                <a:solidFill>
                  <a:schemeClr val="bg1"/>
                </a:solidFill>
                <a:effectLst>
                  <a:innerShdw blurRad="25400" dist="63500" dir="8100000">
                    <a:prstClr val="black"/>
                  </a:innerShdw>
                </a:effectLst>
              </a:rPr>
              <a:t>64 AD 	Nero sets fire to the city of Rome and blames the Christians. Nero then launches severe Christian persecution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1574" y="609600"/>
            <a:ext cx="6304625" cy="4329176"/>
          </a:xfrm>
          <a:prstGeom prst="rect">
            <a:avLst/>
          </a:prstGeom>
        </p:spPr>
      </p:pic>
    </p:spTree>
    <p:extLst>
      <p:ext uri="{BB962C8B-B14F-4D97-AF65-F5344CB8AC3E}">
        <p14:creationId xmlns:p14="http://schemas.microsoft.com/office/powerpoint/2010/main" val="182268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pPr marL="1260475" indent="-1260475">
              <a:buNone/>
            </a:pPr>
            <a:r>
              <a:rPr lang="en-US" sz="4000" b="1" dirty="0" smtClean="0">
                <a:solidFill>
                  <a:schemeClr val="bg1"/>
                </a:solidFill>
                <a:effectLst>
                  <a:innerShdw blurRad="25400" dist="63500" dir="8100000">
                    <a:prstClr val="black"/>
                  </a:innerShdw>
                </a:effectLst>
              </a:rPr>
              <a:t>70 AD	 Titus (son of Vespasian) destroys Jerusalem, the temple, and expels the Jews, hoping to destroy the church – Christians dispersed throughout the world</a:t>
            </a:r>
          </a:p>
          <a:p>
            <a:pPr marL="1260475" indent="-1260475">
              <a:buNone/>
            </a:pPr>
            <a:endParaRPr lang="en-US" sz="2000" b="1" dirty="0" smtClean="0">
              <a:solidFill>
                <a:schemeClr val="bg1"/>
              </a:solidFill>
              <a:effectLst>
                <a:innerShdw blurRad="25400" dist="63500" dir="8100000">
                  <a:prstClr val="black"/>
                </a:innerShdw>
              </a:effectLst>
            </a:endParaRPr>
          </a:p>
          <a:p>
            <a:pPr marL="1260475" indent="-1260475">
              <a:buNone/>
            </a:pPr>
            <a:r>
              <a:rPr lang="en-US" sz="4000" b="1" dirty="0" smtClean="0">
                <a:solidFill>
                  <a:schemeClr val="bg1"/>
                </a:solidFill>
                <a:effectLst>
                  <a:innerShdw blurRad="25400" dist="63500" dir="8100000">
                    <a:prstClr val="black"/>
                  </a:innerShdw>
                </a:effectLst>
              </a:rPr>
              <a:t>90-95 AD John received the vision and wrote The Revelation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99" y="2841266"/>
            <a:ext cx="3409044" cy="39913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0"/>
            <a:ext cx="5696857" cy="4544826"/>
          </a:xfrm>
          <a:prstGeom prst="rect">
            <a:avLst/>
          </a:prstGeom>
        </p:spPr>
      </p:pic>
    </p:spTree>
    <p:extLst>
      <p:ext uri="{BB962C8B-B14F-4D97-AF65-F5344CB8AC3E}">
        <p14:creationId xmlns:p14="http://schemas.microsoft.com/office/powerpoint/2010/main" val="172591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0"/>
                                        <p:tgtEl>
                                          <p:spTgt spid="5"/>
                                        </p:tgtEl>
                                      </p:cBhvr>
                                    </p:animEffect>
                                  </p:childTnLst>
                                </p:cTn>
                              </p:par>
                            </p:childTnLst>
                          </p:cTn>
                        </p:par>
                        <p:par>
                          <p:cTn id="8" fill="hold">
                            <p:stCondLst>
                              <p:cond delay="16000"/>
                            </p:stCondLst>
                            <p:childTnLst>
                              <p:par>
                                <p:cTn id="9" presetID="10" presetClass="entr" presetSubtype="0"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pPr marL="1260475" indent="-1260475">
              <a:buNone/>
            </a:pPr>
            <a:r>
              <a:rPr lang="en-US" sz="4000" b="1" dirty="0" smtClean="0">
                <a:solidFill>
                  <a:schemeClr val="bg1"/>
                </a:solidFill>
                <a:effectLst>
                  <a:innerShdw blurRad="25400" dist="63500" dir="8100000">
                    <a:prstClr val="black"/>
                  </a:innerShdw>
                </a:effectLst>
              </a:rPr>
              <a:t>98 AD	 John dies on the Isle of Patmos; Trajan becomes emperor and institutes the policy not to seek out Christians, but if they were brought before authorities, they would be punished – usually executed</a:t>
            </a:r>
          </a:p>
        </p:txBody>
      </p:sp>
    </p:spTree>
    <p:extLst>
      <p:ext uri="{BB962C8B-B14F-4D97-AF65-F5344CB8AC3E}">
        <p14:creationId xmlns:p14="http://schemas.microsoft.com/office/powerpoint/2010/main" val="37190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1260475" indent="-1260475">
              <a:buNone/>
            </a:pPr>
            <a:r>
              <a:rPr lang="en-US" sz="4000" b="1" dirty="0" smtClean="0">
                <a:solidFill>
                  <a:schemeClr val="bg1"/>
                </a:solidFill>
                <a:effectLst>
                  <a:innerShdw blurRad="25400" dist="63500" dir="8100000">
                    <a:prstClr val="black"/>
                  </a:innerShdw>
                </a:effectLst>
              </a:rPr>
              <a:t>130 AD	Conversion of Justin (Martyr) Justin loved philosophy. He was an apologist, and taught that the seeds of truth (logos) could be found in all religions, but that only Christianity taught the whole truth.</a:t>
            </a:r>
          </a:p>
        </p:txBody>
      </p:sp>
    </p:spTree>
    <p:extLst>
      <p:ext uri="{BB962C8B-B14F-4D97-AF65-F5344CB8AC3E}">
        <p14:creationId xmlns:p14="http://schemas.microsoft.com/office/powerpoint/2010/main" val="1970452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1260475" indent="-1260475">
              <a:buNone/>
            </a:pPr>
            <a:r>
              <a:rPr lang="en-US" sz="4000" b="1" dirty="0" smtClean="0">
                <a:solidFill>
                  <a:schemeClr val="bg1"/>
                </a:solidFill>
                <a:effectLst>
                  <a:innerShdw blurRad="25400" dist="63500" dir="8100000">
                    <a:prstClr val="black"/>
                  </a:innerShdw>
                </a:effectLst>
              </a:rPr>
              <a:t>155 AD	 Polycarp was martyred in Smyrna – burned to death</a:t>
            </a:r>
          </a:p>
          <a:p>
            <a:pPr marL="1260475" indent="-1260475">
              <a:buNone/>
            </a:pPr>
            <a:r>
              <a:rPr lang="en-US" sz="4000" b="1" dirty="0" smtClean="0">
                <a:solidFill>
                  <a:schemeClr val="bg1"/>
                </a:solidFill>
                <a:effectLst>
                  <a:innerShdw blurRad="25400" dist="63500" dir="8100000">
                    <a:prstClr val="black"/>
                  </a:innerShdw>
                </a:effectLst>
              </a:rPr>
              <a:t>161 AD	Marcus Aurelius became emperor. He abandoned Trajan's passive approach and actively sought Christians to persecute them throughout the empire.</a:t>
            </a:r>
          </a:p>
        </p:txBody>
      </p:sp>
    </p:spTree>
    <p:extLst>
      <p:ext uri="{BB962C8B-B14F-4D97-AF65-F5344CB8AC3E}">
        <p14:creationId xmlns:p14="http://schemas.microsoft.com/office/powerpoint/2010/main" val="3674876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25400" dist="63500" dir="8100000">
                    <a:prstClr val="black"/>
                  </a:innerShdw>
                </a:effectLst>
              </a:rPr>
              <a:t>Revelation 1:11-13</a:t>
            </a:r>
            <a:endParaRPr lang="en-US" dirty="0"/>
          </a:p>
        </p:txBody>
      </p:sp>
      <p:sp>
        <p:nvSpPr>
          <p:cNvPr id="3" name="Content Placeholder 2"/>
          <p:cNvSpPr>
            <a:spLocks noGrp="1"/>
          </p:cNvSpPr>
          <p:nvPr>
            <p:ph idx="1"/>
          </p:nvPr>
        </p:nvSpPr>
        <p:spPr>
          <a:xfrm>
            <a:off x="304800" y="1447800"/>
            <a:ext cx="8534400" cy="5105400"/>
          </a:xfrm>
        </p:spPr>
        <p:txBody>
          <a:bodyPr>
            <a:normAutofit/>
          </a:bodyPr>
          <a:lstStyle/>
          <a:p>
            <a:pPr marL="0" indent="0" algn="ctr">
              <a:buNone/>
            </a:pPr>
            <a:r>
              <a:rPr lang="en-US" sz="4000" b="1" i="1" dirty="0" smtClean="0">
                <a:solidFill>
                  <a:schemeClr val="bg1"/>
                </a:solidFill>
                <a:effectLst>
                  <a:innerShdw blurRad="25400" dist="63500" dir="8100000">
                    <a:prstClr val="black"/>
                  </a:innerShdw>
                </a:effectLst>
              </a:rPr>
              <a:t>Then I turned to see the voice that spoke with me. And having turned I saw seven golden lampstands,  and in the midst of the seven lampstands One like the Son of Man, clothed with a garment down to the feet and girded about the chest with a golden band. …</a:t>
            </a:r>
          </a:p>
        </p:txBody>
      </p:sp>
    </p:spTree>
    <p:extLst>
      <p:ext uri="{BB962C8B-B14F-4D97-AF65-F5344CB8AC3E}">
        <p14:creationId xmlns:p14="http://schemas.microsoft.com/office/powerpoint/2010/main" val="784406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165 AD	Justin is martyred</a:t>
            </a:r>
          </a:p>
          <a:p>
            <a:pPr marL="1260475" indent="-1260475">
              <a:spcAft>
                <a:spcPts val="1200"/>
              </a:spcAft>
              <a:buNone/>
            </a:pPr>
            <a:r>
              <a:rPr lang="en-US" sz="4000" b="1" dirty="0" smtClean="0">
                <a:solidFill>
                  <a:schemeClr val="bg1"/>
                </a:solidFill>
                <a:effectLst>
                  <a:innerShdw blurRad="25400" dist="63500" dir="8100000">
                    <a:prstClr val="black"/>
                  </a:innerShdw>
                </a:effectLst>
              </a:rPr>
              <a:t>202 AD	</a:t>
            </a:r>
            <a:r>
              <a:rPr lang="en-US" sz="4000" b="1" dirty="0" err="1" smtClean="0">
                <a:solidFill>
                  <a:schemeClr val="bg1"/>
                </a:solidFill>
                <a:effectLst>
                  <a:innerShdw blurRad="25400" dist="63500" dir="8100000">
                    <a:prstClr val="black"/>
                  </a:innerShdw>
                </a:effectLst>
              </a:rPr>
              <a:t>Septimus</a:t>
            </a:r>
            <a:r>
              <a:rPr lang="en-US" sz="4000" b="1" dirty="0" smtClean="0">
                <a:solidFill>
                  <a:schemeClr val="bg1"/>
                </a:solidFill>
                <a:effectLst>
                  <a:innerShdw blurRad="25400" dist="63500" dir="8100000">
                    <a:prstClr val="black"/>
                  </a:innerShdw>
                </a:effectLst>
              </a:rPr>
              <a:t> Severus tries to unite the empire under one religion: worship of the Unconquered Sun. Jews and Christians refuse and are vehemently persecuted</a:t>
            </a:r>
          </a:p>
        </p:txBody>
      </p:sp>
    </p:spTree>
    <p:extLst>
      <p:ext uri="{BB962C8B-B14F-4D97-AF65-F5344CB8AC3E}">
        <p14:creationId xmlns:p14="http://schemas.microsoft.com/office/powerpoint/2010/main" val="752306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249-251 	The reign of Decius. He ordered everyone in the empire to burn incense to him. Those who did not were persecuted</a:t>
            </a:r>
          </a:p>
          <a:p>
            <a:pPr marL="1260475" indent="-1260475">
              <a:spcAft>
                <a:spcPts val="1200"/>
              </a:spcAft>
              <a:buNone/>
            </a:pPr>
            <a:r>
              <a:rPr lang="en-US" sz="4000" b="1" dirty="0" smtClean="0">
                <a:solidFill>
                  <a:schemeClr val="bg1"/>
                </a:solidFill>
                <a:effectLst>
                  <a:innerShdw blurRad="25400" dist="63500" dir="8100000">
                    <a:prstClr val="black"/>
                  </a:innerShdw>
                </a:effectLst>
              </a:rPr>
              <a:t>249 AD	Cyprian, the Bishop (pastor) of Carthage, goes into hiding because of the persecution</a:t>
            </a:r>
          </a:p>
        </p:txBody>
      </p:sp>
    </p:spTree>
    <p:extLst>
      <p:ext uri="{BB962C8B-B14F-4D97-AF65-F5344CB8AC3E}">
        <p14:creationId xmlns:p14="http://schemas.microsoft.com/office/powerpoint/2010/main" val="2342552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258 AD	Cyprian is martyred</a:t>
            </a:r>
          </a:p>
          <a:p>
            <a:pPr marL="1260475" indent="-1260475">
              <a:spcAft>
                <a:spcPts val="1200"/>
              </a:spcAft>
              <a:buNone/>
            </a:pPr>
            <a:r>
              <a:rPr lang="en-US" sz="4000" b="1" dirty="0" smtClean="0">
                <a:solidFill>
                  <a:schemeClr val="bg1"/>
                </a:solidFill>
                <a:effectLst>
                  <a:innerShdw blurRad="25400" dist="63500" dir="8100000">
                    <a:prstClr val="black"/>
                  </a:innerShdw>
                </a:effectLst>
              </a:rPr>
              <a:t>284 AD	The Diocletian persecution begins</a:t>
            </a:r>
          </a:p>
          <a:p>
            <a:pPr marL="1260475" indent="-1260475">
              <a:spcAft>
                <a:spcPts val="1200"/>
              </a:spcAft>
              <a:buNone/>
            </a:pPr>
            <a:r>
              <a:rPr lang="en-US" sz="4000" b="1" dirty="0" smtClean="0">
                <a:solidFill>
                  <a:schemeClr val="bg1"/>
                </a:solidFill>
                <a:effectLst>
                  <a:innerShdw blurRad="25400" dist="63500" dir="8100000">
                    <a:prstClr val="black"/>
                  </a:innerShdw>
                </a:effectLst>
              </a:rPr>
              <a:t>305 AD	The end of the Diocletian persecution</a:t>
            </a:r>
          </a:p>
        </p:txBody>
      </p:sp>
    </p:spTree>
    <p:extLst>
      <p:ext uri="{BB962C8B-B14F-4D97-AF65-F5344CB8AC3E}">
        <p14:creationId xmlns:p14="http://schemas.microsoft.com/office/powerpoint/2010/main" val="3930612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304800" y="1066800"/>
            <a:ext cx="8534400" cy="5562600"/>
          </a:xfrm>
        </p:spPr>
        <p:txBody>
          <a:bodyPr>
            <a:normAutofit lnSpcReduction="10000"/>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312 AD	Constantine defeated </a:t>
            </a:r>
            <a:r>
              <a:rPr lang="en-US" sz="4000" b="1" dirty="0" err="1" smtClean="0">
                <a:solidFill>
                  <a:schemeClr val="bg1"/>
                </a:solidFill>
                <a:effectLst>
                  <a:innerShdw blurRad="25400" dist="63500" dir="8100000">
                    <a:prstClr val="black"/>
                  </a:innerShdw>
                </a:effectLst>
              </a:rPr>
              <a:t>Maxentius</a:t>
            </a:r>
            <a:r>
              <a:rPr lang="en-US" sz="4000" b="1" dirty="0" smtClean="0">
                <a:solidFill>
                  <a:schemeClr val="bg1"/>
                </a:solidFill>
                <a:effectLst>
                  <a:innerShdw blurRad="25400" dist="63500" dir="8100000">
                    <a:prstClr val="black"/>
                  </a:innerShdw>
                </a:effectLst>
              </a:rPr>
              <a:t> at the battle of </a:t>
            </a:r>
            <a:r>
              <a:rPr lang="en-US" sz="4000" b="1" dirty="0" err="1" smtClean="0">
                <a:solidFill>
                  <a:schemeClr val="bg1"/>
                </a:solidFill>
                <a:effectLst>
                  <a:innerShdw blurRad="25400" dist="63500" dir="8100000">
                    <a:prstClr val="black"/>
                  </a:innerShdw>
                </a:effectLst>
              </a:rPr>
              <a:t>Milvian</a:t>
            </a:r>
            <a:r>
              <a:rPr lang="en-US" sz="4000" b="1" dirty="0" smtClean="0">
                <a:solidFill>
                  <a:schemeClr val="bg1"/>
                </a:solidFill>
                <a:effectLst>
                  <a:innerShdw blurRad="25400" dist="63500" dir="8100000">
                    <a:prstClr val="black"/>
                  </a:innerShdw>
                </a:effectLst>
              </a:rPr>
              <a:t> Bridge and became Emperor of the West (He sprinkled his troops, calling it “baptism”)</a:t>
            </a:r>
          </a:p>
          <a:p>
            <a:pPr marL="977900" indent="-977900">
              <a:spcAft>
                <a:spcPts val="1200"/>
              </a:spcAft>
              <a:buNone/>
            </a:pPr>
            <a:r>
              <a:rPr lang="en-US" sz="4000" b="1" dirty="0" smtClean="0">
                <a:solidFill>
                  <a:schemeClr val="bg1"/>
                </a:solidFill>
                <a:effectLst>
                  <a:innerShdw blurRad="25400" dist="63500" dir="8100000">
                    <a:prstClr val="black"/>
                  </a:innerShdw>
                </a:effectLst>
              </a:rPr>
              <a:t>313 AD	The Edict of Milan gave Christians equal rights – issued by Constantine in the West and </a:t>
            </a:r>
            <a:r>
              <a:rPr lang="en-US" sz="4000" b="1" dirty="0" err="1" smtClean="0">
                <a:solidFill>
                  <a:schemeClr val="bg1"/>
                </a:solidFill>
                <a:effectLst>
                  <a:innerShdw blurRad="25400" dist="63500" dir="8100000">
                    <a:prstClr val="black"/>
                  </a:innerShdw>
                </a:effectLst>
              </a:rPr>
              <a:t>Licinius</a:t>
            </a:r>
            <a:r>
              <a:rPr lang="en-US" sz="4000" b="1" dirty="0" smtClean="0">
                <a:solidFill>
                  <a:schemeClr val="bg1"/>
                </a:solidFill>
                <a:effectLst>
                  <a:innerShdw blurRad="25400" dist="63500" dir="8100000">
                    <a:prstClr val="black"/>
                  </a:innerShdw>
                </a:effectLst>
              </a:rPr>
              <a:t> in the East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690" y="0"/>
            <a:ext cx="5710539" cy="3810000"/>
          </a:xfrm>
          <a:prstGeom prst="rect">
            <a:avLst/>
          </a:prstGeom>
        </p:spPr>
      </p:pic>
    </p:spTree>
    <p:extLst>
      <p:ext uri="{BB962C8B-B14F-4D97-AF65-F5344CB8AC3E}">
        <p14:creationId xmlns:p14="http://schemas.microsoft.com/office/powerpoint/2010/main" val="130216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361-363 	Reign of Julian the Apostate, who converted from Christianity to paganism and restored paganism in Rome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1135635"/>
            <a:ext cx="8065974" cy="5294320"/>
          </a:xfrm>
          <a:prstGeom prst="rect">
            <a:avLst/>
          </a:prstGeom>
        </p:spPr>
      </p:pic>
    </p:spTree>
    <p:extLst>
      <p:ext uri="{BB962C8B-B14F-4D97-AF65-F5344CB8AC3E}">
        <p14:creationId xmlns:p14="http://schemas.microsoft.com/office/powerpoint/2010/main" val="76855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8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228600" y="1066800"/>
            <a:ext cx="8686800" cy="56388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379-395 	Theodosius’ </a:t>
            </a:r>
            <a:r>
              <a:rPr lang="en-US" sz="4000" b="1" dirty="0" smtClean="0">
                <a:solidFill>
                  <a:schemeClr val="bg1"/>
                </a:solidFill>
                <a:effectLst>
                  <a:innerShdw blurRad="25400" dist="63500" dir="8100000">
                    <a:prstClr val="black"/>
                  </a:innerShdw>
                </a:effectLst>
              </a:rPr>
              <a:t>reign:</a:t>
            </a:r>
            <a:r>
              <a:rPr lang="en-US" sz="4000" b="1" dirty="0" smtClean="0">
                <a:solidFill>
                  <a:schemeClr val="bg1"/>
                </a:solidFill>
                <a:effectLst>
                  <a:innerShdw blurRad="25400" dist="63500" dir="8100000">
                    <a:prstClr val="black"/>
                  </a:innerShdw>
                </a:effectLst>
              </a:rPr>
              <a:t> established Christianity as the official religion of the Roman Empire </a:t>
            </a:r>
            <a:r>
              <a:rPr lang="en-US" sz="3700" b="1" dirty="0" smtClean="0">
                <a:solidFill>
                  <a:schemeClr val="bg1"/>
                </a:solidFill>
                <a:effectLst>
                  <a:innerShdw blurRad="25400" dist="63500" dir="8100000">
                    <a:prstClr val="black"/>
                  </a:innerShdw>
                </a:effectLst>
              </a:rPr>
              <a:t>[birth of the Roman Catholic Church]</a:t>
            </a:r>
            <a:r>
              <a:rPr lang="en-US" sz="4000" b="1" dirty="0" smtClean="0">
                <a:solidFill>
                  <a:schemeClr val="bg1"/>
                </a:solidFill>
                <a:effectLst>
                  <a:innerShdw blurRad="25400" dist="63500" dir="8100000">
                    <a:prstClr val="black"/>
                  </a:innerShdw>
                </a:effectLst>
              </a:rPr>
              <a:t>. Compromise with idol worship began – allowing citizens to keep their idols, by calling them “Christian” names. </a:t>
            </a:r>
            <a:r>
              <a:rPr lang="en-US" sz="4000" b="1" u="sng" dirty="0" smtClean="0">
                <a:solidFill>
                  <a:schemeClr val="bg1"/>
                </a:solidFill>
                <a:effectLst>
                  <a:innerShdw blurRad="25400" dist="63500" dir="8100000">
                    <a:prstClr val="black"/>
                  </a:innerShdw>
                </a:effectLst>
              </a:rPr>
              <a:t>Many churches began to hide and meet in secret</a:t>
            </a:r>
            <a:r>
              <a:rPr lang="en-US" sz="4000" b="1" dirty="0" smtClean="0">
                <a:solidFill>
                  <a:schemeClr val="bg1"/>
                </a:solidFill>
                <a:effectLst>
                  <a:innerShdw blurRad="25400" dist="63500" dir="8100000">
                    <a:prstClr val="black"/>
                  </a:innerShdw>
                </a:effectLst>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90600"/>
            <a:ext cx="7256124" cy="5715000"/>
          </a:xfrm>
          <a:prstGeom prst="rect">
            <a:avLst/>
          </a:prstGeom>
        </p:spPr>
      </p:pic>
    </p:spTree>
    <p:extLst>
      <p:ext uri="{BB962C8B-B14F-4D97-AF65-F5344CB8AC3E}">
        <p14:creationId xmlns:p14="http://schemas.microsoft.com/office/powerpoint/2010/main" val="40413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152400" y="1066800"/>
            <a:ext cx="8839200" cy="5638800"/>
          </a:xfrm>
        </p:spPr>
        <p:txBody>
          <a:bodyPr>
            <a:normAutofit lnSpcReduction="10000"/>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393 AD	The Council of Hippo recognized the canon – to be included, a book had to be Apostolic, fit in with the other scriptures, and have been of fruitful use throughout the church up to that time.</a:t>
            </a:r>
          </a:p>
          <a:p>
            <a:pPr marL="914400" indent="-914400">
              <a:spcAft>
                <a:spcPts val="1200"/>
              </a:spcAft>
              <a:buNone/>
            </a:pPr>
            <a:r>
              <a:rPr lang="en-US" sz="4000" b="1" dirty="0" smtClean="0">
                <a:solidFill>
                  <a:schemeClr val="bg1"/>
                </a:solidFill>
                <a:effectLst>
                  <a:innerShdw blurRad="25400" dist="63500" dir="8100000">
                    <a:prstClr val="black"/>
                  </a:innerShdw>
                </a:effectLst>
              </a:rPr>
              <a:t>390–399 AD Pelagius taught that man was not born in sin but each man decides to sin – thus has free will.</a:t>
            </a:r>
          </a:p>
        </p:txBody>
      </p:sp>
      <p:pic>
        <p:nvPicPr>
          <p:cNvPr id="6" name="Picture 5"/>
          <p:cNvPicPr>
            <a:picLocks noChangeAspect="1"/>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2322" t="2937" r="2971" b="4569"/>
          <a:stretch/>
        </p:blipFill>
        <p:spPr>
          <a:xfrm>
            <a:off x="2590800" y="1429499"/>
            <a:ext cx="3505200" cy="24458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794000"/>
            <a:ext cx="3419475" cy="1524000"/>
          </a:xfrm>
          <a:prstGeom prst="rect">
            <a:avLst/>
          </a:prstGeom>
        </p:spPr>
      </p:pic>
    </p:spTree>
    <p:extLst>
      <p:ext uri="{BB962C8B-B14F-4D97-AF65-F5344CB8AC3E}">
        <p14:creationId xmlns:p14="http://schemas.microsoft.com/office/powerpoint/2010/main" val="3182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childTnLst>
                                </p:cTn>
                              </p:par>
                            </p:childTnLst>
                          </p:cTn>
                        </p:par>
                        <p:par>
                          <p:cTn id="8" fill="hold">
                            <p:stCondLst>
                              <p:cond delay="120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411-430 	Augustine presented his Anti-</a:t>
            </a:r>
            <a:r>
              <a:rPr lang="en-US" sz="4000" b="1" dirty="0" err="1" smtClean="0">
                <a:solidFill>
                  <a:schemeClr val="bg1"/>
                </a:solidFill>
                <a:effectLst>
                  <a:innerShdw blurRad="25400" dist="63500" dir="8100000">
                    <a:prstClr val="black"/>
                  </a:innerShdw>
                </a:effectLst>
              </a:rPr>
              <a:t>Pelagian</a:t>
            </a:r>
            <a:r>
              <a:rPr lang="en-US" sz="4000" b="1" dirty="0" smtClean="0">
                <a:solidFill>
                  <a:schemeClr val="bg1"/>
                </a:solidFill>
                <a:effectLst>
                  <a:innerShdw blurRad="25400" dist="63500" dir="8100000">
                    <a:prstClr val="black"/>
                  </a:innerShdw>
                </a:effectLst>
              </a:rPr>
              <a:t> writings countering Pelagius’ “salvation by works and no need for grace” stance. Augustine argued that grace was not only needed for salvation but also for man to accept salvation [Doctrines of Grace]</a:t>
            </a:r>
          </a:p>
        </p:txBody>
      </p:sp>
    </p:spTree>
    <p:extLst>
      <p:ext uri="{BB962C8B-B14F-4D97-AF65-F5344CB8AC3E}">
        <p14:creationId xmlns:p14="http://schemas.microsoft.com/office/powerpoint/2010/main" val="219481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228600" y="1295400"/>
            <a:ext cx="8686800" cy="53340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590 AD	Gregory the Great became pope. He fed the poor and protected farms and villages from the Lombard invasion. He developed the doctrine of </a:t>
            </a:r>
            <a:r>
              <a:rPr lang="en-US" sz="4000" b="1" u="heavy" dirty="0" smtClean="0">
                <a:solidFill>
                  <a:schemeClr val="bg1"/>
                </a:solidFill>
                <a:effectLst>
                  <a:innerShdw blurRad="25400" dist="63500" dir="8100000">
                    <a:prstClr val="black"/>
                  </a:innerShdw>
                </a:effectLst>
              </a:rPr>
              <a:t>purgatory</a:t>
            </a:r>
            <a:r>
              <a:rPr lang="en-US" sz="4000" b="1" dirty="0" smtClean="0">
                <a:solidFill>
                  <a:schemeClr val="bg1"/>
                </a:solidFill>
                <a:effectLst>
                  <a:innerShdw blurRad="25400" dist="63500" dir="8100000">
                    <a:prstClr val="black"/>
                  </a:innerShdw>
                </a:effectLst>
              </a:rPr>
              <a:t>, instrumental in establishing the medieval Roman Catholic sacramental system.</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832" b="25214"/>
          <a:stretch/>
        </p:blipFill>
        <p:spPr>
          <a:xfrm>
            <a:off x="1752600" y="1600200"/>
            <a:ext cx="5789542" cy="3867150"/>
          </a:xfrm>
          <a:prstGeom prst="rect">
            <a:avLst/>
          </a:prstGeom>
        </p:spPr>
      </p:pic>
    </p:spTree>
    <p:extLst>
      <p:ext uri="{BB962C8B-B14F-4D97-AF65-F5344CB8AC3E}">
        <p14:creationId xmlns:p14="http://schemas.microsoft.com/office/powerpoint/2010/main" val="340268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676400"/>
            <a:ext cx="8229600" cy="48006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596 AD	Gregory sends Augustine of Canterbury (not to be confused with Augustine the theologian) to convert the pagans in England. He forced the Roman ritual &amp; hierarchy on the established British Christians.</a:t>
            </a:r>
          </a:p>
        </p:txBody>
      </p:sp>
    </p:spTree>
    <p:extLst>
      <p:ext uri="{BB962C8B-B14F-4D97-AF65-F5344CB8AC3E}">
        <p14:creationId xmlns:p14="http://schemas.microsoft.com/office/powerpoint/2010/main" val="3198601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effectLst>
                  <a:innerShdw blurRad="25400" dist="63500" dir="8100000">
                    <a:prstClr val="black"/>
                  </a:innerShdw>
                </a:effectLst>
              </a:rPr>
              <a:t>Revelation 1:16</a:t>
            </a:r>
            <a:endParaRPr lang="en-US" dirty="0"/>
          </a:p>
        </p:txBody>
      </p:sp>
      <p:sp>
        <p:nvSpPr>
          <p:cNvPr id="3" name="Content Placeholder 2"/>
          <p:cNvSpPr>
            <a:spLocks noGrp="1"/>
          </p:cNvSpPr>
          <p:nvPr>
            <p:ph idx="1"/>
          </p:nvPr>
        </p:nvSpPr>
        <p:spPr>
          <a:xfrm>
            <a:off x="457200" y="1676400"/>
            <a:ext cx="8229600" cy="4449763"/>
          </a:xfrm>
        </p:spPr>
        <p:txBody>
          <a:bodyPr>
            <a:normAutofit/>
          </a:bodyPr>
          <a:lstStyle/>
          <a:p>
            <a:pPr marL="0" indent="0" algn="ctr">
              <a:buNone/>
            </a:pPr>
            <a:r>
              <a:rPr lang="en-US" sz="4000" b="1" i="1" dirty="0" smtClean="0">
                <a:solidFill>
                  <a:schemeClr val="bg1"/>
                </a:solidFill>
                <a:effectLst>
                  <a:innerShdw blurRad="25400" dist="63500" dir="8100000">
                    <a:prstClr val="black"/>
                  </a:innerShdw>
                </a:effectLst>
              </a:rPr>
              <a:t>… He had in His right hand seven stars, out of His mouth went a sharp two-edged sword, and His countenance was like the sun shining in its strength.</a:t>
            </a:r>
            <a:endParaRPr lang="en-US" sz="4000" b="1" i="1" dirty="0">
              <a:solidFill>
                <a:schemeClr val="bg1"/>
              </a:solidFill>
              <a:effectLst>
                <a:innerShdw blurRad="25400" dist="63500" dir="8100000">
                  <a:prstClr val="black"/>
                </a:innerShdw>
              </a:effectLst>
            </a:endParaRPr>
          </a:p>
        </p:txBody>
      </p:sp>
    </p:spTree>
    <p:extLst>
      <p:ext uri="{BB962C8B-B14F-4D97-AF65-F5344CB8AC3E}">
        <p14:creationId xmlns:p14="http://schemas.microsoft.com/office/powerpoint/2010/main" val="1239887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6388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622 AD	Mohammed flees from Mecca to Medina, the beginning of Islam.</a:t>
            </a:r>
          </a:p>
          <a:p>
            <a:pPr marL="914400" indent="-914400">
              <a:spcAft>
                <a:spcPts val="1200"/>
              </a:spcAft>
              <a:buNone/>
            </a:pPr>
            <a:r>
              <a:rPr lang="en-US" sz="4000" b="1" dirty="0" smtClean="0">
                <a:solidFill>
                  <a:schemeClr val="bg1"/>
                </a:solidFill>
                <a:effectLst>
                  <a:innerShdw blurRad="25400" dist="63500" dir="8100000">
                    <a:prstClr val="black"/>
                  </a:innerShdw>
                </a:effectLst>
              </a:rPr>
              <a:t>711 AD	Islam has conquered from India to North Africa. All of North Africa is under Islamic control.</a:t>
            </a:r>
          </a:p>
          <a:p>
            <a:pPr marL="914400" indent="-914400">
              <a:spcAft>
                <a:spcPts val="1200"/>
              </a:spcAft>
              <a:buNone/>
            </a:pPr>
            <a:r>
              <a:rPr lang="en-US" sz="4000" b="1" dirty="0" smtClean="0">
                <a:solidFill>
                  <a:schemeClr val="bg1"/>
                </a:solidFill>
                <a:effectLst>
                  <a:innerShdw blurRad="25400" dist="63500" dir="8100000">
                    <a:prstClr val="black"/>
                  </a:innerShdw>
                </a:effectLst>
              </a:rPr>
              <a:t>720 AD	Muslims take Spain.</a:t>
            </a:r>
          </a:p>
        </p:txBody>
      </p:sp>
    </p:spTree>
    <p:extLst>
      <p:ext uri="{BB962C8B-B14F-4D97-AF65-F5344CB8AC3E}">
        <p14:creationId xmlns:p14="http://schemas.microsoft.com/office/powerpoint/2010/main" val="12567593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410200"/>
          </a:xfrm>
        </p:spPr>
        <p:txBody>
          <a:bodyPr>
            <a:normAutofit lnSpcReduction="10000"/>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726-787 	The Iconoclastic Controversy. Emperor Leo III attacked the use of images. John of Damascus (Eastern Orthodox mystic) defended the use of icons in worship. The Council of </a:t>
            </a:r>
            <a:r>
              <a:rPr lang="en-US" sz="4000" b="1" dirty="0" err="1" smtClean="0">
                <a:solidFill>
                  <a:schemeClr val="bg1"/>
                </a:solidFill>
                <a:effectLst>
                  <a:innerShdw blurRad="25400" dist="63500" dir="8100000">
                    <a:prstClr val="black"/>
                  </a:innerShdw>
                </a:effectLst>
              </a:rPr>
              <a:t>Nicea</a:t>
            </a:r>
            <a:r>
              <a:rPr lang="en-US" sz="4000" b="1" dirty="0" smtClean="0">
                <a:solidFill>
                  <a:schemeClr val="bg1"/>
                </a:solidFill>
                <a:effectLst>
                  <a:innerShdw blurRad="25400" dist="63500" dir="8100000">
                    <a:prstClr val="black"/>
                  </a:innerShdw>
                </a:effectLst>
              </a:rPr>
              <a:t> supports John of Damascus.</a:t>
            </a:r>
          </a:p>
          <a:p>
            <a:pPr marL="914400" indent="-914400">
              <a:spcAft>
                <a:spcPts val="1200"/>
              </a:spcAft>
              <a:buNone/>
            </a:pPr>
            <a:r>
              <a:rPr lang="en-US" sz="4000" b="1" dirty="0" smtClean="0">
                <a:solidFill>
                  <a:schemeClr val="bg1"/>
                </a:solidFill>
                <a:effectLst>
                  <a:innerShdw blurRad="25400" dist="63500" dir="8100000">
                    <a:prstClr val="black"/>
                  </a:innerShdw>
                </a:effectLst>
              </a:rPr>
              <a:t>732 AD	Europeans turn back the Muslims at the Battle of Tours.</a:t>
            </a:r>
          </a:p>
        </p:txBody>
      </p:sp>
    </p:spTree>
    <p:extLst>
      <p:ext uri="{BB962C8B-B14F-4D97-AF65-F5344CB8AC3E}">
        <p14:creationId xmlns:p14="http://schemas.microsoft.com/office/powerpoint/2010/main" val="1474748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800 AD	Pope Leo III crowns Charlemagne head of the Holy Roman Empire (Germanic Kingdom). His dynasty is called the Carolingian Empire. His reign is the cultural high point of the Early Middle Ages.</a:t>
            </a:r>
          </a:p>
        </p:txBody>
      </p:sp>
    </p:spTree>
    <p:extLst>
      <p:ext uri="{BB962C8B-B14F-4D97-AF65-F5344CB8AC3E}">
        <p14:creationId xmlns:p14="http://schemas.microsoft.com/office/powerpoint/2010/main" val="1285867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875-950 	The Dark Ages begin. The Carolingian Empire was weakened and beaten.</a:t>
            </a:r>
          </a:p>
          <a:p>
            <a:pPr marL="1260475" indent="-1260475">
              <a:spcAft>
                <a:spcPts val="1200"/>
              </a:spcAft>
              <a:buNone/>
            </a:pPr>
            <a:r>
              <a:rPr lang="en-US" sz="4000" b="1" dirty="0" smtClean="0">
                <a:solidFill>
                  <a:schemeClr val="bg1"/>
                </a:solidFill>
                <a:effectLst>
                  <a:innerShdw blurRad="25400" dist="63500" dir="8100000">
                    <a:prstClr val="black"/>
                  </a:innerShdw>
                </a:effectLst>
              </a:rPr>
              <a:t>1054 AD	The Great Schism of the Roman Catholic Church, the break between Constantinople and Rome, after 500 years of progressive estrangement.</a:t>
            </a:r>
          </a:p>
        </p:txBody>
      </p:sp>
    </p:spTree>
    <p:extLst>
      <p:ext uri="{BB962C8B-B14F-4D97-AF65-F5344CB8AC3E}">
        <p14:creationId xmlns:p14="http://schemas.microsoft.com/office/powerpoint/2010/main" val="3281651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1095 AD	The first of the Crusades began when Pope Urban II gave a plea for Catholics to go to war against Muslim forces in the Holy Land. The Crusade Wars would continue for 153 years.</a:t>
            </a:r>
          </a:p>
        </p:txBody>
      </p:sp>
      <p:pic>
        <p:nvPicPr>
          <p:cNvPr id="4" name="Picture 3"/>
          <p:cNvPicPr>
            <a:picLocks noChangeAspect="1"/>
          </p:cNvPicPr>
          <p:nvPr/>
        </p:nvPicPr>
        <p:blipFill>
          <a:blip r:embed="rId2">
            <a:clrChange>
              <a:clrFrom>
                <a:srgbClr val="F6E4D8"/>
              </a:clrFrom>
              <a:clrTo>
                <a:srgbClr val="F6E4D8">
                  <a:alpha val="0"/>
                </a:srgbClr>
              </a:clrTo>
            </a:clrChange>
            <a:extLst>
              <a:ext uri="{28A0092B-C50C-407E-A947-70E740481C1C}">
                <a14:useLocalDpi xmlns:a14="http://schemas.microsoft.com/office/drawing/2010/main" val="0"/>
              </a:ext>
            </a:extLst>
          </a:blip>
          <a:stretch>
            <a:fillRect/>
          </a:stretch>
        </p:blipFill>
        <p:spPr>
          <a:xfrm>
            <a:off x="317434" y="1371600"/>
            <a:ext cx="8521766" cy="5224821"/>
          </a:xfrm>
          <a:prstGeom prst="rect">
            <a:avLst/>
          </a:prstGeom>
        </p:spPr>
      </p:pic>
    </p:spTree>
    <p:extLst>
      <p:ext uri="{BB962C8B-B14F-4D97-AF65-F5344CB8AC3E}">
        <p14:creationId xmlns:p14="http://schemas.microsoft.com/office/powerpoint/2010/main" val="27335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76200" y="1143000"/>
            <a:ext cx="8991600" cy="5638800"/>
          </a:xfrm>
        </p:spPr>
        <p:txBody>
          <a:bodyPr>
            <a:normAutofit lnSpcReduction="10000"/>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1174 AD	</a:t>
            </a:r>
            <a:r>
              <a:rPr lang="en-US" sz="4000" b="1" u="heavy" dirty="0" smtClean="0">
                <a:solidFill>
                  <a:schemeClr val="bg1"/>
                </a:solidFill>
                <a:effectLst>
                  <a:innerShdw blurRad="25400" dist="63500" dir="8100000">
                    <a:prstClr val="black"/>
                  </a:innerShdw>
                </a:effectLst>
              </a:rPr>
              <a:t>Peter Waldo</a:t>
            </a:r>
            <a:r>
              <a:rPr lang="en-US" sz="4000" b="1" dirty="0" smtClean="0">
                <a:solidFill>
                  <a:schemeClr val="bg1"/>
                </a:solidFill>
                <a:effectLst>
                  <a:innerShdw blurRad="25400" dist="63500" dir="8100000">
                    <a:prstClr val="black"/>
                  </a:innerShdw>
                </a:effectLst>
              </a:rPr>
              <a:t> is born-again in Lyons, France. He is the founder of an ancient protestant church (300 </a:t>
            </a:r>
            <a:r>
              <a:rPr lang="en-US" sz="4000" b="1" dirty="0" err="1" smtClean="0">
                <a:solidFill>
                  <a:schemeClr val="bg1"/>
                </a:solidFill>
                <a:effectLst>
                  <a:innerShdw blurRad="25400" dist="63500" dir="8100000">
                    <a:prstClr val="black"/>
                  </a:innerShdw>
                </a:effectLst>
              </a:rPr>
              <a:t>yrs</a:t>
            </a:r>
            <a:r>
              <a:rPr lang="en-US" sz="4000" b="1" dirty="0" smtClean="0">
                <a:solidFill>
                  <a:schemeClr val="bg1"/>
                </a:solidFill>
                <a:effectLst>
                  <a:innerShdw blurRad="25400" dist="63500" dir="8100000">
                    <a:prstClr val="black"/>
                  </a:innerShdw>
                </a:effectLst>
              </a:rPr>
              <a:t> before Luther). The Waldensian church still exists in the world today</a:t>
            </a:r>
            <a:r>
              <a:rPr lang="en-US" sz="4000" b="1" dirty="0">
                <a:solidFill>
                  <a:schemeClr val="bg1"/>
                </a:solidFill>
                <a:effectLst>
                  <a:innerShdw blurRad="25400" dist="63500" dir="8100000">
                    <a:prstClr val="black"/>
                  </a:innerShdw>
                </a:effectLst>
              </a:rPr>
              <a:t>;</a:t>
            </a:r>
            <a:r>
              <a:rPr lang="en-US" sz="4000" b="1" dirty="0" smtClean="0">
                <a:solidFill>
                  <a:schemeClr val="bg1"/>
                </a:solidFill>
                <a:effectLst>
                  <a:innerShdw blurRad="25400" dist="63500" dir="8100000">
                    <a:prstClr val="black"/>
                  </a:innerShdw>
                </a:effectLst>
              </a:rPr>
              <a:t> many have merged with Methodists, Presbyterians, &amp; Baptists. They stress the authority of scripture and lay preaching and reject salvation by sacraments.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71" y="152400"/>
            <a:ext cx="7878870" cy="4357254"/>
          </a:xfrm>
          <a:prstGeom prst="rect">
            <a:avLst/>
          </a:prstGeom>
        </p:spPr>
      </p:pic>
    </p:spTree>
    <p:extLst>
      <p:ext uri="{BB962C8B-B14F-4D97-AF65-F5344CB8AC3E}">
        <p14:creationId xmlns:p14="http://schemas.microsoft.com/office/powerpoint/2010/main" val="84450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1184 AD	Waldensians are declared heretical.</a:t>
            </a:r>
          </a:p>
          <a:p>
            <a:pPr marL="1260475" indent="-1260475">
              <a:spcAft>
                <a:spcPts val="1200"/>
              </a:spcAft>
              <a:buNone/>
            </a:pPr>
            <a:r>
              <a:rPr lang="en-US" sz="4000" b="1" dirty="0" smtClean="0">
                <a:solidFill>
                  <a:schemeClr val="bg1"/>
                </a:solidFill>
                <a:effectLst>
                  <a:innerShdw blurRad="25400" dist="63500" dir="8100000">
                    <a:prstClr val="black"/>
                  </a:innerShdw>
                </a:effectLst>
              </a:rPr>
              <a:t>1209 AD	Innocent VIII proclaims a "crusade", a papal inquisition, against the Waldensians.</a:t>
            </a:r>
          </a:p>
        </p:txBody>
      </p:sp>
      <p:pic>
        <p:nvPicPr>
          <p:cNvPr id="4" name="Picture 3"/>
          <p:cNvPicPr>
            <a:picLocks noChangeAspect="1"/>
          </p:cNvPicPr>
          <p:nvPr/>
        </p:nvPicPr>
        <p:blipFill rotWithShape="1">
          <a:blip r:embed="rId2">
            <a:clrChange>
              <a:clrFrom>
                <a:srgbClr val="555555"/>
              </a:clrFrom>
              <a:clrTo>
                <a:srgbClr val="555555">
                  <a:alpha val="0"/>
                </a:srgbClr>
              </a:clrTo>
            </a:clrChange>
            <a:extLst>
              <a:ext uri="{28A0092B-C50C-407E-A947-70E740481C1C}">
                <a14:useLocalDpi xmlns:a14="http://schemas.microsoft.com/office/drawing/2010/main" val="0"/>
              </a:ext>
            </a:extLst>
          </a:blip>
          <a:srcRect l="1805" t="2213" r="1893" b="2985"/>
          <a:stretch/>
        </p:blipFill>
        <p:spPr>
          <a:xfrm>
            <a:off x="533400" y="288762"/>
            <a:ext cx="8001000" cy="6467639"/>
          </a:xfrm>
          <a:prstGeom prst="rect">
            <a:avLst/>
          </a:prstGeom>
        </p:spPr>
      </p:pic>
    </p:spTree>
    <p:extLst>
      <p:ext uri="{BB962C8B-B14F-4D97-AF65-F5344CB8AC3E}">
        <p14:creationId xmlns:p14="http://schemas.microsoft.com/office/powerpoint/2010/main" val="285840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304800" y="1066800"/>
            <a:ext cx="8610600" cy="55626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1215 AD	  Fourth Lateran Council required an annual communion for Christian burial. It also condemned the Waldensians. They were persecuted for the next 600 years, seeking refuge in the Alps, and thus were not directly involved in the Reformation of Luther until later.</a:t>
            </a:r>
          </a:p>
        </p:txBody>
      </p:sp>
    </p:spTree>
    <p:extLst>
      <p:ext uri="{BB962C8B-B14F-4D97-AF65-F5344CB8AC3E}">
        <p14:creationId xmlns:p14="http://schemas.microsoft.com/office/powerpoint/2010/main" val="25816048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228600" y="1219200"/>
            <a:ext cx="8686800" cy="54102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1248 AD	 </a:t>
            </a:r>
            <a:r>
              <a:rPr lang="en-US" sz="4000" b="1" u="heavy" dirty="0" smtClean="0">
                <a:solidFill>
                  <a:schemeClr val="bg1"/>
                </a:solidFill>
                <a:effectLst>
                  <a:innerShdw blurRad="25400" dist="63500" dir="8100000">
                    <a:prstClr val="black"/>
                  </a:innerShdw>
                </a:effectLst>
              </a:rPr>
              <a:t>The Seventh Crusade</a:t>
            </a:r>
            <a:r>
              <a:rPr lang="en-US" sz="4000" b="1" dirty="0" smtClean="0">
                <a:solidFill>
                  <a:schemeClr val="bg1"/>
                </a:solidFill>
                <a:effectLst>
                  <a:innerShdw blurRad="25400" dist="63500" dir="8100000">
                    <a:prstClr val="black"/>
                  </a:innerShdw>
                </a:effectLst>
              </a:rPr>
              <a:t> – Louis IX of France is defeated in Egypt. This was the last crusade. Final result of the crusades – Roman Catholics drove a wedge between:</a:t>
            </a:r>
            <a:br>
              <a:rPr lang="en-US" sz="4000" b="1" dirty="0" smtClean="0">
                <a:solidFill>
                  <a:schemeClr val="bg1"/>
                </a:solidFill>
                <a:effectLst>
                  <a:innerShdw blurRad="25400" dist="63500" dir="8100000">
                    <a:prstClr val="black"/>
                  </a:innerShdw>
                </a:effectLst>
              </a:rPr>
            </a:br>
            <a:r>
              <a:rPr lang="en-US" sz="4000" b="1" dirty="0" smtClean="0">
                <a:solidFill>
                  <a:schemeClr val="bg1"/>
                </a:solidFill>
                <a:effectLst>
                  <a:innerShdw blurRad="25400" dist="63500" dir="8100000">
                    <a:prstClr val="black"/>
                  </a:innerShdw>
                </a:effectLst>
              </a:rPr>
              <a:t>the Church and the Jews</a:t>
            </a:r>
            <a:br>
              <a:rPr lang="en-US" sz="4000" b="1" dirty="0" smtClean="0">
                <a:solidFill>
                  <a:schemeClr val="bg1"/>
                </a:solidFill>
                <a:effectLst>
                  <a:innerShdw blurRad="25400" dist="63500" dir="8100000">
                    <a:prstClr val="black"/>
                  </a:innerShdw>
                </a:effectLst>
              </a:rPr>
            </a:br>
            <a:r>
              <a:rPr lang="en-US" sz="4000" b="1" dirty="0" smtClean="0">
                <a:solidFill>
                  <a:schemeClr val="bg1"/>
                </a:solidFill>
                <a:effectLst>
                  <a:innerShdw blurRad="25400" dist="63500" dir="8100000">
                    <a:prstClr val="black"/>
                  </a:innerShdw>
                </a:effectLst>
              </a:rPr>
              <a:t>the Church and the Muslims</a:t>
            </a:r>
            <a:br>
              <a:rPr lang="en-US" sz="4000" b="1" dirty="0" smtClean="0">
                <a:solidFill>
                  <a:schemeClr val="bg1"/>
                </a:solidFill>
                <a:effectLst>
                  <a:innerShdw blurRad="25400" dist="63500" dir="8100000">
                    <a:prstClr val="black"/>
                  </a:innerShdw>
                </a:effectLst>
              </a:rPr>
            </a:br>
            <a:r>
              <a:rPr lang="en-US" sz="4000" b="1" dirty="0" smtClean="0">
                <a:solidFill>
                  <a:schemeClr val="bg1"/>
                </a:solidFill>
                <a:effectLst>
                  <a:innerShdw blurRad="25400" dist="63500" dir="8100000">
                    <a:prstClr val="black"/>
                  </a:innerShdw>
                </a:effectLst>
              </a:rPr>
              <a:t>the Western and Eastern Church</a:t>
            </a:r>
          </a:p>
        </p:txBody>
      </p:sp>
    </p:spTree>
    <p:extLst>
      <p:ext uri="{BB962C8B-B14F-4D97-AF65-F5344CB8AC3E}">
        <p14:creationId xmlns:p14="http://schemas.microsoft.com/office/powerpoint/2010/main" val="33227884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1300-1400 The Black Death. 1/3 of the population from India to Iceland is wiped out, including about 1/2 of Britain.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566928"/>
            <a:ext cx="8778240" cy="5724144"/>
          </a:xfrm>
          <a:prstGeom prst="rect">
            <a:avLst/>
          </a:prstGeom>
        </p:spPr>
      </p:pic>
    </p:spTree>
    <p:extLst>
      <p:ext uri="{BB962C8B-B14F-4D97-AF65-F5344CB8AC3E}">
        <p14:creationId xmlns:p14="http://schemas.microsoft.com/office/powerpoint/2010/main" val="229122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8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effectLst>
                  <a:innerShdw blurRad="63500" dist="63500" dir="8100000">
                    <a:prstClr val="black"/>
                  </a:innerShdw>
                </a:effectLst>
              </a:rPr>
              <a:t>Revelation 1:20</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b="1" i="1" dirty="0" smtClean="0">
                <a:solidFill>
                  <a:schemeClr val="bg1"/>
                </a:solidFill>
                <a:effectLst>
                  <a:innerShdw blurRad="25400" dist="63500" dir="8100000">
                    <a:prstClr val="black"/>
                  </a:innerShdw>
                </a:effectLst>
              </a:rPr>
              <a:t>…The mystery of the seven stars which you saw in My right hand, and the seven golden lampstands: The seven stars are the angels of the seven churches, and the seven lampstands which you saw are the seven churches.</a:t>
            </a:r>
            <a:endParaRPr lang="en-US" sz="4000" b="1" i="1" dirty="0">
              <a:solidFill>
                <a:schemeClr val="bg1"/>
              </a:solidFill>
              <a:effectLst>
                <a:innerShdw blurRad="25400" dist="63500" dir="8100000">
                  <a:prstClr val="black"/>
                </a:innerShdw>
              </a:effectLst>
            </a:endParaRPr>
          </a:p>
        </p:txBody>
      </p:sp>
    </p:spTree>
    <p:extLst>
      <p:ext uri="{BB962C8B-B14F-4D97-AF65-F5344CB8AC3E}">
        <p14:creationId xmlns:p14="http://schemas.microsoft.com/office/powerpoint/2010/main" val="40627076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228600" y="1295400"/>
            <a:ext cx="8686800" cy="54102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1330 AD	</a:t>
            </a:r>
            <a:r>
              <a:rPr lang="en-US" sz="4000" b="1" u="heavy" dirty="0" smtClean="0">
                <a:solidFill>
                  <a:schemeClr val="bg1"/>
                </a:solidFill>
                <a:effectLst>
                  <a:innerShdw blurRad="25400" dist="63500" dir="8100000">
                    <a:prstClr val="black"/>
                  </a:innerShdw>
                </a:effectLst>
              </a:rPr>
              <a:t>John Wycliffe</a:t>
            </a:r>
            <a:r>
              <a:rPr lang="en-US" sz="4000" b="1" dirty="0" smtClean="0">
                <a:solidFill>
                  <a:schemeClr val="bg1"/>
                </a:solidFill>
                <a:effectLst>
                  <a:innerShdw blurRad="25400" dist="63500" dir="8100000">
                    <a:prstClr val="black"/>
                  </a:innerShdw>
                </a:effectLst>
              </a:rPr>
              <a:t> is born. He became the most important theologian in Oxford. He taught that we must rely altogether on the sufferings of Christ. "Beware of seeking to be justified in any other way than by His righteousness."</a:t>
            </a:r>
          </a:p>
        </p:txBody>
      </p:sp>
    </p:spTree>
    <p:extLst>
      <p:ext uri="{BB962C8B-B14F-4D97-AF65-F5344CB8AC3E}">
        <p14:creationId xmlns:p14="http://schemas.microsoft.com/office/powerpoint/2010/main" val="17454427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228600" y="1066800"/>
            <a:ext cx="8686800" cy="5562600"/>
          </a:xfrm>
        </p:spPr>
        <p:txBody>
          <a:bodyPr>
            <a:normAutofit fontScale="92500" lnSpcReduction="10000"/>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1349 AD	Death of </a:t>
            </a:r>
            <a:r>
              <a:rPr lang="en-US" sz="4000" b="1" u="heavy" dirty="0" smtClean="0">
                <a:solidFill>
                  <a:schemeClr val="bg1"/>
                </a:solidFill>
                <a:effectLst>
                  <a:innerShdw blurRad="25400" dist="63500" dir="8100000">
                    <a:prstClr val="black"/>
                  </a:innerShdw>
                </a:effectLst>
              </a:rPr>
              <a:t>Thomas </a:t>
            </a:r>
            <a:r>
              <a:rPr lang="en-US" sz="4000" b="1" u="heavy" dirty="0" err="1" smtClean="0">
                <a:solidFill>
                  <a:schemeClr val="bg1"/>
                </a:solidFill>
                <a:effectLst>
                  <a:innerShdw blurRad="25400" dist="63500" dir="8100000">
                    <a:prstClr val="black"/>
                  </a:innerShdw>
                </a:effectLst>
              </a:rPr>
              <a:t>Bradwardine</a:t>
            </a:r>
            <a:r>
              <a:rPr lang="en-US" sz="4000" b="1" dirty="0" smtClean="0">
                <a:solidFill>
                  <a:schemeClr val="bg1"/>
                </a:solidFill>
                <a:effectLst>
                  <a:innerShdw blurRad="25400" dist="63500" dir="8100000">
                    <a:prstClr val="black"/>
                  </a:innerShdw>
                </a:effectLst>
              </a:rPr>
              <a:t>, who influenced Wycliffe to adopt Augustine's doctrine of grace and to reject the Semi-</a:t>
            </a:r>
            <a:r>
              <a:rPr lang="en-US" sz="4000" b="1" dirty="0" err="1" smtClean="0">
                <a:solidFill>
                  <a:schemeClr val="bg1"/>
                </a:solidFill>
                <a:effectLst>
                  <a:innerShdw blurRad="25400" dist="63500" dir="8100000">
                    <a:prstClr val="black"/>
                  </a:innerShdw>
                </a:effectLst>
              </a:rPr>
              <a:t>Pelagianism</a:t>
            </a:r>
            <a:r>
              <a:rPr lang="en-US" sz="4000" b="1" dirty="0" smtClean="0">
                <a:solidFill>
                  <a:schemeClr val="bg1"/>
                </a:solidFill>
                <a:effectLst>
                  <a:innerShdw blurRad="25400" dist="63500" dir="8100000">
                    <a:prstClr val="black"/>
                  </a:innerShdw>
                </a:effectLst>
              </a:rPr>
              <a:t> of the Roman Catholic Church.</a:t>
            </a:r>
          </a:p>
          <a:p>
            <a:pPr marL="1260475" indent="-1260475">
              <a:spcAft>
                <a:spcPts val="1200"/>
              </a:spcAft>
              <a:buNone/>
            </a:pPr>
            <a:r>
              <a:rPr lang="en-US" sz="4000" b="1" dirty="0" smtClean="0">
                <a:solidFill>
                  <a:schemeClr val="bg1"/>
                </a:solidFill>
                <a:effectLst>
                  <a:innerShdw blurRad="25400" dist="63500" dir="8100000">
                    <a:prstClr val="black"/>
                  </a:innerShdw>
                </a:effectLst>
              </a:rPr>
              <a:t>1371 AD	</a:t>
            </a:r>
            <a:r>
              <a:rPr lang="en-US" sz="4000" b="1" u="heavy" dirty="0" smtClean="0">
                <a:solidFill>
                  <a:schemeClr val="bg1"/>
                </a:solidFill>
                <a:effectLst>
                  <a:innerShdw blurRad="25400" dist="63500" dir="8100000">
                    <a:prstClr val="black"/>
                  </a:innerShdw>
                </a:effectLst>
              </a:rPr>
              <a:t>John Huss</a:t>
            </a:r>
            <a:r>
              <a:rPr lang="en-US" sz="4000" b="1" dirty="0" smtClean="0">
                <a:solidFill>
                  <a:schemeClr val="bg1"/>
                </a:solidFill>
                <a:effectLst>
                  <a:innerShdw blurRad="25400" dist="63500" dir="8100000">
                    <a:prstClr val="black"/>
                  </a:innerShdw>
                </a:effectLst>
              </a:rPr>
              <a:t>, the Bohemian pre-reformer is born. He was greatly influenced by Wycliffe. He rejected indulgences and said Christ is the head of the Church, not the pope.</a:t>
            </a:r>
          </a:p>
        </p:txBody>
      </p:sp>
    </p:spTree>
    <p:extLst>
      <p:ext uri="{BB962C8B-B14F-4D97-AF65-F5344CB8AC3E}">
        <p14:creationId xmlns:p14="http://schemas.microsoft.com/office/powerpoint/2010/main" val="25448107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524000"/>
            <a:ext cx="8229600" cy="49530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1381 AD	 </a:t>
            </a:r>
            <a:r>
              <a:rPr lang="en-US" sz="4000" b="1" u="heavy" dirty="0" smtClean="0">
                <a:solidFill>
                  <a:schemeClr val="bg1"/>
                </a:solidFill>
                <a:effectLst>
                  <a:innerShdw blurRad="25400" dist="63500" dir="8100000">
                    <a:prstClr val="black"/>
                  </a:innerShdw>
                </a:effectLst>
              </a:rPr>
              <a:t>The Peasant's Revolt</a:t>
            </a:r>
            <a:r>
              <a:rPr lang="en-US" sz="4000" b="1" dirty="0" smtClean="0">
                <a:solidFill>
                  <a:schemeClr val="bg1"/>
                </a:solidFill>
                <a:effectLst>
                  <a:innerShdw blurRad="25400" dist="63500" dir="8100000">
                    <a:prstClr val="black"/>
                  </a:innerShdw>
                </a:effectLst>
              </a:rPr>
              <a:t>. </a:t>
            </a:r>
            <a:br>
              <a:rPr lang="en-US" sz="4000" b="1" dirty="0" smtClean="0">
                <a:solidFill>
                  <a:schemeClr val="bg1"/>
                </a:solidFill>
                <a:effectLst>
                  <a:innerShdw blurRad="25400" dist="63500" dir="8100000">
                    <a:prstClr val="black"/>
                  </a:innerShdw>
                </a:effectLst>
              </a:rPr>
            </a:br>
            <a:r>
              <a:rPr lang="en-US" sz="4000" b="1" dirty="0" smtClean="0">
                <a:solidFill>
                  <a:schemeClr val="bg1"/>
                </a:solidFill>
                <a:effectLst>
                  <a:innerShdw blurRad="25400" dist="63500" dir="8100000">
                    <a:prstClr val="black"/>
                  </a:innerShdw>
                </a:effectLst>
              </a:rPr>
              <a:t>30,000 angry peasants descend on London. Wycliffe is suspected of being involved and is banished from Oxford. He and his followers translate the Bible from the Vulgate into English.</a:t>
            </a:r>
          </a:p>
        </p:txBody>
      </p:sp>
    </p:spTree>
    <p:extLst>
      <p:ext uri="{BB962C8B-B14F-4D97-AF65-F5344CB8AC3E}">
        <p14:creationId xmlns:p14="http://schemas.microsoft.com/office/powerpoint/2010/main" val="26691752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304800" y="1447800"/>
            <a:ext cx="8534400" cy="51816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1415 AD	 Council of Constance (RCC) condemned Wycliffe (d.1384) and burned John Huss, in violation of the Emperor's promise of safe conduct. They </a:t>
            </a:r>
            <a:r>
              <a:rPr lang="en-US" sz="4000" b="1" dirty="0" smtClean="0">
                <a:solidFill>
                  <a:schemeClr val="bg1"/>
                </a:solidFill>
                <a:effectLst>
                  <a:innerShdw blurRad="25400" dist="63500" dir="8100000">
                    <a:prstClr val="black"/>
                  </a:innerShdw>
                </a:effectLst>
              </a:rPr>
              <a:t>told the </a:t>
            </a:r>
            <a:r>
              <a:rPr lang="en-US" sz="4000" b="1" dirty="0" smtClean="0">
                <a:solidFill>
                  <a:schemeClr val="bg1"/>
                </a:solidFill>
                <a:effectLst>
                  <a:innerShdw blurRad="25400" dist="63500" dir="8100000">
                    <a:prstClr val="black"/>
                  </a:innerShdw>
                </a:effectLst>
              </a:rPr>
              <a:t>Emperor, "It is not necessary to keep one's word to a heretic."</a:t>
            </a:r>
          </a:p>
        </p:txBody>
      </p:sp>
    </p:spTree>
    <p:extLst>
      <p:ext uri="{BB962C8B-B14F-4D97-AF65-F5344CB8AC3E}">
        <p14:creationId xmlns:p14="http://schemas.microsoft.com/office/powerpoint/2010/main" val="15870054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152400" y="1066800"/>
            <a:ext cx="8839200" cy="56388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1428 AD	 The Roman Catholics burned the bones of Wycliffe and threw them in the Swift river.</a:t>
            </a:r>
          </a:p>
          <a:p>
            <a:pPr marL="914400" indent="-914400">
              <a:spcAft>
                <a:spcPts val="1200"/>
              </a:spcAft>
              <a:buNone/>
            </a:pPr>
            <a:r>
              <a:rPr lang="en-US" sz="4000" b="1" dirty="0" smtClean="0">
                <a:solidFill>
                  <a:schemeClr val="bg1"/>
                </a:solidFill>
                <a:effectLst>
                  <a:innerShdw blurRad="25400" dist="63500" dir="8100000">
                    <a:prstClr val="black"/>
                  </a:innerShdw>
                </a:effectLst>
              </a:rPr>
              <a:t>1507 AD	 </a:t>
            </a:r>
            <a:r>
              <a:rPr lang="en-US" sz="4000" b="1" u="heavy" dirty="0" smtClean="0">
                <a:solidFill>
                  <a:schemeClr val="bg1"/>
                </a:solidFill>
                <a:effectLst>
                  <a:innerShdw blurRad="25400" dist="63500" dir="8100000">
                    <a:prstClr val="black"/>
                  </a:innerShdw>
                </a:effectLst>
              </a:rPr>
              <a:t>Martin Luther</a:t>
            </a:r>
            <a:r>
              <a:rPr lang="en-US" sz="4000" b="1" dirty="0" smtClean="0">
                <a:solidFill>
                  <a:schemeClr val="bg1"/>
                </a:solidFill>
                <a:effectLst>
                  <a:innerShdw blurRad="25400" dist="63500" dir="8100000">
                    <a:prstClr val="black"/>
                  </a:innerShdw>
                </a:effectLst>
              </a:rPr>
              <a:t> was ordained as a priest at </a:t>
            </a:r>
            <a:r>
              <a:rPr lang="en-US" sz="4000" b="1" dirty="0" err="1" smtClean="0">
                <a:solidFill>
                  <a:schemeClr val="bg1"/>
                </a:solidFill>
                <a:effectLst>
                  <a:innerShdw blurRad="25400" dist="63500" dir="8100000">
                    <a:prstClr val="black"/>
                  </a:innerShdw>
                </a:effectLst>
              </a:rPr>
              <a:t>Efurt</a:t>
            </a:r>
            <a:r>
              <a:rPr lang="en-US" sz="4000" b="1" dirty="0" smtClean="0">
                <a:solidFill>
                  <a:schemeClr val="bg1"/>
                </a:solidFill>
                <a:effectLst>
                  <a:innerShdw blurRad="25400" dist="63500" dir="8100000">
                    <a:prstClr val="black"/>
                  </a:innerShdw>
                </a:effectLst>
              </a:rPr>
              <a:t>.</a:t>
            </a:r>
          </a:p>
          <a:p>
            <a:pPr marL="914400" indent="-914400">
              <a:spcAft>
                <a:spcPts val="1200"/>
              </a:spcAft>
              <a:buNone/>
            </a:pPr>
            <a:r>
              <a:rPr lang="en-US" sz="4000" b="1" dirty="0" smtClean="0">
                <a:solidFill>
                  <a:schemeClr val="bg1"/>
                </a:solidFill>
                <a:effectLst>
                  <a:innerShdw blurRad="25400" dist="63500" dir="8100000">
                    <a:prstClr val="black"/>
                  </a:innerShdw>
                </a:effectLst>
              </a:rPr>
              <a:t>1510 AD	 Luther was sent to Rome and saw the corruption of the Roman Catholic Church.</a:t>
            </a:r>
          </a:p>
        </p:txBody>
      </p:sp>
    </p:spTree>
    <p:extLst>
      <p:ext uri="{BB962C8B-B14F-4D97-AF65-F5344CB8AC3E}">
        <p14:creationId xmlns:p14="http://schemas.microsoft.com/office/powerpoint/2010/main" val="2107376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1515 AD	While teaching on Romans, Luther realized that faith and justification are the work of God.</a:t>
            </a:r>
          </a:p>
          <a:p>
            <a:pPr marL="914400" indent="-914400">
              <a:spcAft>
                <a:spcPts val="1200"/>
              </a:spcAft>
              <a:buNone/>
            </a:pPr>
            <a:r>
              <a:rPr lang="en-US" sz="4000" b="1" dirty="0" smtClean="0">
                <a:solidFill>
                  <a:schemeClr val="bg1"/>
                </a:solidFill>
                <a:effectLst>
                  <a:innerShdw blurRad="25400" dist="63500" dir="8100000">
                    <a:prstClr val="black"/>
                  </a:innerShdw>
                </a:effectLst>
              </a:rPr>
              <a:t>1517 AD	Luther nails his 95 Theses to the door of the church in </a:t>
            </a:r>
            <a:r>
              <a:rPr lang="en-US" sz="4000" b="1" dirty="0" err="1" smtClean="0">
                <a:solidFill>
                  <a:schemeClr val="bg1"/>
                </a:solidFill>
                <a:effectLst>
                  <a:innerShdw blurRad="25400" dist="63500" dir="8100000">
                    <a:prstClr val="black"/>
                  </a:innerShdw>
                </a:effectLst>
              </a:rPr>
              <a:t>Wittenburg</a:t>
            </a:r>
            <a:r>
              <a:rPr lang="en-US" sz="4000" b="1" dirty="0">
                <a:solidFill>
                  <a:schemeClr val="bg1"/>
                </a:solidFill>
                <a:effectLst>
                  <a:innerShdw blurRad="25400" dist="63500" dir="8100000">
                    <a:prstClr val="black"/>
                  </a:innerShdw>
                </a:effectLst>
              </a:rPr>
              <a:t>,</a:t>
            </a:r>
            <a:r>
              <a:rPr lang="en-US" sz="4000" b="1" dirty="0" smtClean="0">
                <a:solidFill>
                  <a:schemeClr val="bg1"/>
                </a:solidFill>
                <a:effectLst>
                  <a:innerShdw blurRad="25400" dist="63500" dir="8100000">
                    <a:prstClr val="black"/>
                  </a:innerShdw>
                </a:effectLst>
              </a:rPr>
              <a:t> the first public act of </a:t>
            </a:r>
            <a:r>
              <a:rPr lang="en-US" sz="4000" b="1" u="heavy" dirty="0" smtClean="0">
                <a:solidFill>
                  <a:schemeClr val="bg1"/>
                </a:solidFill>
                <a:effectLst>
                  <a:innerShdw blurRad="25400" dist="63500" dir="8100000">
                    <a:prstClr val="black"/>
                  </a:innerShdw>
                </a:effectLst>
              </a:rPr>
              <a:t>The Reformation</a:t>
            </a:r>
            <a:r>
              <a:rPr lang="en-US" sz="4000" b="1" dirty="0" smtClean="0">
                <a:solidFill>
                  <a:schemeClr val="bg1"/>
                </a:solidFill>
                <a:effectLst>
                  <a:innerShdw blurRad="25400" dist="63500" dir="8100000">
                    <a:prstClr val="black"/>
                  </a:innerShdw>
                </a:effectLst>
              </a:rPr>
              <a:t>. Zwingli's reform is also underway.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743" y="1066800"/>
            <a:ext cx="8001000" cy="5200650"/>
          </a:xfrm>
          <a:prstGeom prst="rect">
            <a:avLst/>
          </a:prstGeom>
        </p:spPr>
      </p:pic>
    </p:spTree>
    <p:extLst>
      <p:ext uri="{BB962C8B-B14F-4D97-AF65-F5344CB8AC3E}">
        <p14:creationId xmlns:p14="http://schemas.microsoft.com/office/powerpoint/2010/main" val="169188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4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152400" y="1066800"/>
            <a:ext cx="8839200" cy="5638800"/>
          </a:xfrm>
        </p:spPr>
        <p:txBody>
          <a:bodyPr>
            <a:normAutofit/>
          </a:bodyPr>
          <a:lstStyle/>
          <a:p>
            <a:pPr marL="1262063" indent="-1262063">
              <a:spcBef>
                <a:spcPts val="600"/>
              </a:spcBef>
              <a:spcAft>
                <a:spcPts val="600"/>
              </a:spcAft>
              <a:buNone/>
            </a:pPr>
            <a:r>
              <a:rPr lang="en-US" sz="4000" b="1" dirty="0" smtClean="0">
                <a:solidFill>
                  <a:schemeClr val="bg1"/>
                </a:solidFill>
                <a:effectLst>
                  <a:innerShdw blurRad="25400" dist="63500" dir="8100000">
                    <a:prstClr val="black"/>
                  </a:innerShdw>
                </a:effectLst>
              </a:rPr>
              <a:t>1521 AD	Luther was excommunicated.</a:t>
            </a:r>
          </a:p>
          <a:p>
            <a:pPr marL="1262063" indent="-1262063">
              <a:spcBef>
                <a:spcPts val="600"/>
              </a:spcBef>
              <a:spcAft>
                <a:spcPts val="600"/>
              </a:spcAft>
              <a:buNone/>
            </a:pPr>
            <a:r>
              <a:rPr lang="en-US" sz="4000" b="1" dirty="0" smtClean="0">
                <a:solidFill>
                  <a:schemeClr val="bg1"/>
                </a:solidFill>
                <a:effectLst>
                  <a:innerShdw blurRad="25400" dist="63500" dir="8100000">
                    <a:prstClr val="black"/>
                  </a:innerShdw>
                </a:effectLst>
              </a:rPr>
              <a:t>1532 AD	</a:t>
            </a:r>
            <a:r>
              <a:rPr lang="en-US" sz="4000" b="1" u="heavy" dirty="0" smtClean="0">
                <a:solidFill>
                  <a:schemeClr val="bg1"/>
                </a:solidFill>
                <a:effectLst>
                  <a:innerShdw blurRad="25400" dist="63500" dir="8100000">
                    <a:prstClr val="black"/>
                  </a:innerShdw>
                </a:effectLst>
              </a:rPr>
              <a:t>John Calvin</a:t>
            </a:r>
            <a:r>
              <a:rPr lang="en-US" sz="4000" b="1" dirty="0" smtClean="0">
                <a:solidFill>
                  <a:schemeClr val="bg1"/>
                </a:solidFill>
                <a:effectLst>
                  <a:innerShdw blurRad="25400" dist="63500" dir="8100000">
                    <a:prstClr val="black"/>
                  </a:innerShdw>
                </a:effectLst>
              </a:rPr>
              <a:t> was born-again.</a:t>
            </a:r>
          </a:p>
          <a:p>
            <a:pPr marL="1262063" indent="-1262063">
              <a:spcBef>
                <a:spcPts val="600"/>
              </a:spcBef>
              <a:spcAft>
                <a:spcPts val="600"/>
              </a:spcAft>
              <a:buNone/>
            </a:pPr>
            <a:r>
              <a:rPr lang="en-US" sz="4000" b="1" dirty="0" smtClean="0">
                <a:solidFill>
                  <a:schemeClr val="bg1"/>
                </a:solidFill>
                <a:effectLst>
                  <a:innerShdw blurRad="25400" dist="63500" dir="8100000">
                    <a:prstClr val="black"/>
                  </a:innerShdw>
                </a:effectLst>
              </a:rPr>
              <a:t>1535 AD	Anabaptists emerged in Muenster and took control.</a:t>
            </a:r>
          </a:p>
          <a:p>
            <a:pPr marL="1262063" indent="-1262063">
              <a:spcBef>
                <a:spcPts val="600"/>
              </a:spcBef>
              <a:spcAft>
                <a:spcPts val="600"/>
              </a:spcAft>
              <a:buNone/>
            </a:pPr>
            <a:r>
              <a:rPr lang="en-US" sz="4000" b="1" dirty="0" smtClean="0">
                <a:solidFill>
                  <a:schemeClr val="bg1"/>
                </a:solidFill>
                <a:effectLst>
                  <a:innerShdw blurRad="25400" dist="63500" dir="8100000">
                    <a:prstClr val="black"/>
                  </a:innerShdw>
                </a:effectLst>
              </a:rPr>
              <a:t>1536 AD	</a:t>
            </a:r>
            <a:r>
              <a:rPr lang="en-US" sz="4000" b="1" u="heavy" dirty="0" smtClean="0">
                <a:solidFill>
                  <a:schemeClr val="bg1"/>
                </a:solidFill>
                <a:effectLst>
                  <a:innerShdw blurRad="25400" dist="63500" dir="8100000">
                    <a:prstClr val="black"/>
                  </a:innerShdw>
                </a:effectLst>
              </a:rPr>
              <a:t>Menno Simons</a:t>
            </a:r>
            <a:r>
              <a:rPr lang="en-US" sz="4000" b="1" dirty="0" smtClean="0">
                <a:solidFill>
                  <a:schemeClr val="bg1"/>
                </a:solidFill>
                <a:effectLst>
                  <a:innerShdw blurRad="25400" dist="63500" dir="8100000">
                    <a:prstClr val="black"/>
                  </a:innerShdw>
                </a:effectLst>
              </a:rPr>
              <a:t> rejected Roman Catholicism, became an Anabaptist, and helped restore them back to pacifism.</a:t>
            </a:r>
          </a:p>
        </p:txBody>
      </p:sp>
    </p:spTree>
    <p:extLst>
      <p:ext uri="{BB962C8B-B14F-4D97-AF65-F5344CB8AC3E}">
        <p14:creationId xmlns:p14="http://schemas.microsoft.com/office/powerpoint/2010/main" val="38283902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1536 AD	 </a:t>
            </a:r>
            <a:r>
              <a:rPr lang="en-US" sz="4000" b="1" u="heavy" dirty="0" smtClean="0">
                <a:solidFill>
                  <a:schemeClr val="bg1"/>
                </a:solidFill>
                <a:effectLst>
                  <a:innerShdw blurRad="25400" dist="63500" dir="8100000">
                    <a:prstClr val="black"/>
                  </a:innerShdw>
                </a:effectLst>
              </a:rPr>
              <a:t>William Tyndale</a:t>
            </a:r>
            <a:r>
              <a:rPr lang="en-US" sz="4000" b="1" dirty="0" smtClean="0">
                <a:solidFill>
                  <a:schemeClr val="bg1"/>
                </a:solidFill>
                <a:effectLst>
                  <a:innerShdw blurRad="25400" dist="63500" dir="8100000">
                    <a:prstClr val="black"/>
                  </a:innerShdw>
                </a:effectLst>
              </a:rPr>
              <a:t> was strangled and burned at the stake. He was the first to translate the Bible into English from the original languages. He was burned for heresy by King Henry, whose divorce Tyndale had opposed.</a:t>
            </a:r>
          </a:p>
        </p:txBody>
      </p:sp>
    </p:spTree>
    <p:extLst>
      <p:ext uri="{BB962C8B-B14F-4D97-AF65-F5344CB8AC3E}">
        <p14:creationId xmlns:p14="http://schemas.microsoft.com/office/powerpoint/2010/main" val="5969116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1553 AD	Mary Tudor (Bloody Mary) began her reign. Many Protestants who fled Mary's reign were deeply impacted by exposure to the other reformations. </a:t>
            </a:r>
            <a:r>
              <a:rPr lang="en-US" sz="4000" b="1" u="heavy" dirty="0" smtClean="0">
                <a:solidFill>
                  <a:schemeClr val="bg1"/>
                </a:solidFill>
                <a:effectLst>
                  <a:innerShdw blurRad="25400" dist="63500" dir="8100000">
                    <a:prstClr val="black"/>
                  </a:innerShdw>
                </a:effectLst>
              </a:rPr>
              <a:t>John Knox</a:t>
            </a:r>
            <a:r>
              <a:rPr lang="en-US" sz="4000" b="1" dirty="0" smtClean="0">
                <a:solidFill>
                  <a:schemeClr val="bg1"/>
                </a:solidFill>
                <a:effectLst>
                  <a:innerShdw blurRad="25400" dist="63500" dir="8100000">
                    <a:prstClr val="black"/>
                  </a:innerShdw>
                </a:effectLst>
              </a:rPr>
              <a:t> is among them.</a:t>
            </a:r>
          </a:p>
        </p:txBody>
      </p:sp>
    </p:spTree>
    <p:extLst>
      <p:ext uri="{BB962C8B-B14F-4D97-AF65-F5344CB8AC3E}">
        <p14:creationId xmlns:p14="http://schemas.microsoft.com/office/powerpoint/2010/main" val="3601094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152400" y="1295400"/>
            <a:ext cx="8839200" cy="5410200"/>
          </a:xfrm>
        </p:spPr>
        <p:txBody>
          <a:bodyPr>
            <a:normAutofit lnSpcReduction="10000"/>
          </a:bodyPr>
          <a:lstStyle/>
          <a:p>
            <a:pPr marL="1025525" indent="-1025525">
              <a:spcAft>
                <a:spcPts val="1200"/>
              </a:spcAft>
              <a:buNone/>
            </a:pPr>
            <a:r>
              <a:rPr lang="en-US" sz="4000" b="1" dirty="0" smtClean="0">
                <a:solidFill>
                  <a:schemeClr val="bg1"/>
                </a:solidFill>
                <a:effectLst>
                  <a:innerShdw blurRad="25400" dist="63500" dir="8100000">
                    <a:prstClr val="black"/>
                  </a:innerShdw>
                </a:effectLst>
              </a:rPr>
              <a:t>1572 AD	</a:t>
            </a:r>
            <a:r>
              <a:rPr lang="en-US" sz="4000" b="1" u="heavy" dirty="0" smtClean="0">
                <a:solidFill>
                  <a:schemeClr val="bg1"/>
                </a:solidFill>
                <a:effectLst>
                  <a:innerShdw blurRad="25400" dist="63500" dir="8100000">
                    <a:prstClr val="black"/>
                  </a:innerShdw>
                </a:effectLst>
              </a:rPr>
              <a:t>Massacre of St. Bartholomew's Day</a:t>
            </a:r>
            <a:r>
              <a:rPr lang="en-US" sz="4000" b="1" dirty="0" smtClean="0">
                <a:solidFill>
                  <a:schemeClr val="bg1"/>
                </a:solidFill>
                <a:effectLst>
                  <a:innerShdw blurRad="25400" dist="63500" dir="8100000">
                    <a:prstClr val="black"/>
                  </a:innerShdw>
                </a:effectLst>
              </a:rPr>
              <a:t>, the worst persecution of Huguenots – French Protestants most came to follow the teachings of John Calvin and were forced to flee France to other countries in the sixteenth and seventeenth centuries. Some remained and practiced their faith in secret.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29142"/>
            <a:ext cx="8717386" cy="5197058"/>
          </a:xfrm>
          <a:prstGeom prst="rect">
            <a:avLst/>
          </a:prstGeom>
        </p:spPr>
      </p:pic>
    </p:spTree>
    <p:extLst>
      <p:ext uri="{BB962C8B-B14F-4D97-AF65-F5344CB8AC3E}">
        <p14:creationId xmlns:p14="http://schemas.microsoft.com/office/powerpoint/2010/main" val="68136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4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solidFill>
                  <a:schemeClr val="bg1"/>
                </a:solidFill>
                <a:effectLst>
                  <a:innerShdw blurRad="25400" dist="63500" dir="8100000">
                    <a:prstClr val="black"/>
                  </a:innerShdw>
                </a:effectLst>
              </a:rPr>
              <a:t>7 golden lampstands = 7 churches </a:t>
            </a:r>
            <a:endParaRPr lang="en-US" dirty="0"/>
          </a:p>
        </p:txBody>
      </p:sp>
      <p:sp>
        <p:nvSpPr>
          <p:cNvPr id="3" name="Content Placeholder 2"/>
          <p:cNvSpPr>
            <a:spLocks noGrp="1"/>
          </p:cNvSpPr>
          <p:nvPr>
            <p:ph idx="1"/>
          </p:nvPr>
        </p:nvSpPr>
        <p:spPr/>
        <p:txBody>
          <a:bodyPr>
            <a:normAutofit/>
          </a:bodyPr>
          <a:lstStyle/>
          <a:p>
            <a:pPr marL="0" indent="0">
              <a:buNone/>
            </a:pPr>
            <a:endParaRPr lang="en-US" sz="4000" b="1" dirty="0">
              <a:solidFill>
                <a:schemeClr val="bg1"/>
              </a:solidFill>
              <a:effectLst>
                <a:innerShdw blurRad="25400" dist="63500" dir="8100000">
                  <a:prstClr val="black"/>
                </a:inn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38200" y="1024997"/>
            <a:ext cx="7533208" cy="5833004"/>
          </a:xfrm>
          <a:prstGeom prst="rect">
            <a:avLst/>
          </a:prstGeom>
        </p:spPr>
      </p:pic>
    </p:spTree>
    <p:extLst>
      <p:ext uri="{BB962C8B-B14F-4D97-AF65-F5344CB8AC3E}">
        <p14:creationId xmlns:p14="http://schemas.microsoft.com/office/powerpoint/2010/main" val="3023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228600" y="1219200"/>
            <a:ext cx="8686800" cy="55626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1620 AD	Plymouth, Massachusetts colony is founded by Puritans.</a:t>
            </a:r>
          </a:p>
          <a:p>
            <a:pPr marL="1260475" indent="-1260475">
              <a:spcAft>
                <a:spcPts val="1200"/>
              </a:spcAft>
              <a:buNone/>
            </a:pPr>
            <a:r>
              <a:rPr lang="en-US" sz="4000" b="1" dirty="0" smtClean="0">
                <a:solidFill>
                  <a:schemeClr val="bg1"/>
                </a:solidFill>
                <a:effectLst>
                  <a:innerShdw blurRad="25400" dist="63500" dir="8100000">
                    <a:prstClr val="black"/>
                  </a:innerShdw>
                </a:effectLst>
              </a:rPr>
              <a:t>1630 AD	</a:t>
            </a:r>
            <a:r>
              <a:rPr lang="en-US" sz="4000" b="1" u="heavy" dirty="0" smtClean="0">
                <a:solidFill>
                  <a:schemeClr val="bg1"/>
                </a:solidFill>
                <a:effectLst>
                  <a:innerShdw blurRad="25400" dist="63500" dir="8100000">
                    <a:prstClr val="black"/>
                  </a:innerShdw>
                </a:effectLst>
              </a:rPr>
              <a:t>John Winthrop</a:t>
            </a:r>
            <a:r>
              <a:rPr lang="en-US" sz="4000" b="1" dirty="0" smtClean="0">
                <a:solidFill>
                  <a:schemeClr val="bg1"/>
                </a:solidFill>
                <a:effectLst>
                  <a:innerShdw blurRad="25400" dist="63500" dir="8100000">
                    <a:prstClr val="black"/>
                  </a:innerShdw>
                </a:effectLst>
              </a:rPr>
              <a:t> and many Puritans migrate to America</a:t>
            </a:r>
          </a:p>
          <a:p>
            <a:pPr marL="1260475" indent="-1260475">
              <a:spcAft>
                <a:spcPts val="1200"/>
              </a:spcAft>
              <a:buNone/>
            </a:pPr>
            <a:r>
              <a:rPr lang="en-US" sz="4000" b="1" dirty="0" smtClean="0">
                <a:solidFill>
                  <a:schemeClr val="bg1"/>
                </a:solidFill>
                <a:effectLst>
                  <a:innerShdw blurRad="25400" dist="63500" dir="8100000">
                    <a:prstClr val="black"/>
                  </a:innerShdw>
                </a:effectLst>
              </a:rPr>
              <a:t>1662 AD	</a:t>
            </a:r>
            <a:r>
              <a:rPr lang="en-US" sz="4000" b="1" u="heavy" dirty="0" smtClean="0">
                <a:solidFill>
                  <a:schemeClr val="bg1"/>
                </a:solidFill>
                <a:effectLst>
                  <a:innerShdw blurRad="25400" dist="63500" dir="8100000">
                    <a:prstClr val="black"/>
                  </a:innerShdw>
                </a:effectLst>
              </a:rPr>
              <a:t>New Act of Uniformity</a:t>
            </a:r>
            <a:r>
              <a:rPr lang="en-US" sz="4000" b="1" dirty="0" smtClean="0">
                <a:solidFill>
                  <a:schemeClr val="bg1"/>
                </a:solidFill>
                <a:effectLst>
                  <a:innerShdw blurRad="25400" dist="63500" dir="8100000">
                    <a:prstClr val="black"/>
                  </a:innerShdw>
                </a:effectLst>
              </a:rPr>
              <a:t> – over two thousand Puritan pastors resign or forced out of Europe.</a:t>
            </a:r>
          </a:p>
        </p:txBody>
      </p:sp>
    </p:spTree>
    <p:extLst>
      <p:ext uri="{BB962C8B-B14F-4D97-AF65-F5344CB8AC3E}">
        <p14:creationId xmlns:p14="http://schemas.microsoft.com/office/powerpoint/2010/main" val="15524844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1675 AD	 </a:t>
            </a:r>
            <a:r>
              <a:rPr lang="en-US" sz="4000" b="1" u="heavy" dirty="0" smtClean="0">
                <a:solidFill>
                  <a:schemeClr val="bg1"/>
                </a:solidFill>
                <a:effectLst>
                  <a:innerShdw blurRad="25400" dist="63500" dir="8100000">
                    <a:prstClr val="black"/>
                  </a:innerShdw>
                </a:effectLst>
              </a:rPr>
              <a:t>Edict of Nantes</a:t>
            </a:r>
            <a:r>
              <a:rPr lang="en-US" sz="4000" b="1" dirty="0" smtClean="0">
                <a:solidFill>
                  <a:schemeClr val="bg1"/>
                </a:solidFill>
                <a:effectLst>
                  <a:innerShdw blurRad="25400" dist="63500" dir="8100000">
                    <a:prstClr val="black"/>
                  </a:innerShdw>
                </a:effectLst>
              </a:rPr>
              <a:t> revoked, making Protestantism illegal again in France. Many Huguenots migrated.</a:t>
            </a:r>
          </a:p>
          <a:p>
            <a:pPr marL="1260475" indent="-1260475">
              <a:spcAft>
                <a:spcPts val="1200"/>
              </a:spcAft>
              <a:buNone/>
            </a:pPr>
            <a:r>
              <a:rPr lang="en-US" sz="4000" b="1" dirty="0" smtClean="0">
                <a:solidFill>
                  <a:schemeClr val="bg1"/>
                </a:solidFill>
                <a:effectLst>
                  <a:innerShdw blurRad="25400" dist="63500" dir="8100000">
                    <a:prstClr val="black"/>
                  </a:innerShdw>
                </a:effectLst>
              </a:rPr>
              <a:t>1688 AD	William and Mary take the throne in England. Puritans are free to preach and establish their own churches.</a:t>
            </a:r>
          </a:p>
        </p:txBody>
      </p:sp>
    </p:spTree>
    <p:extLst>
      <p:ext uri="{BB962C8B-B14F-4D97-AF65-F5344CB8AC3E}">
        <p14:creationId xmlns:p14="http://schemas.microsoft.com/office/powerpoint/2010/main" val="30258435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1720’s AD	Revival breaks out as </a:t>
            </a:r>
            <a:r>
              <a:rPr lang="en-US" sz="4000" b="1" u="heavy" dirty="0" smtClean="0">
                <a:solidFill>
                  <a:schemeClr val="bg1"/>
                </a:solidFill>
                <a:effectLst>
                  <a:innerShdw blurRad="25400" dist="63500" dir="8100000">
                    <a:prstClr val="black"/>
                  </a:innerShdw>
                </a:effectLst>
              </a:rPr>
              <a:t>Theodore Frelinghuysen</a:t>
            </a:r>
            <a:r>
              <a:rPr lang="en-US" sz="4000" b="1" dirty="0" smtClean="0">
                <a:solidFill>
                  <a:schemeClr val="bg1"/>
                </a:solidFill>
                <a:effectLst>
                  <a:innerShdw blurRad="25400" dist="63500" dir="8100000">
                    <a:prstClr val="black"/>
                  </a:innerShdw>
                </a:effectLst>
              </a:rPr>
              <a:t> preaches in New Jersey. Revival spreads through </a:t>
            </a:r>
            <a:r>
              <a:rPr lang="en-US" sz="4000" b="1" u="heavy" dirty="0" smtClean="0">
                <a:solidFill>
                  <a:schemeClr val="bg1"/>
                </a:solidFill>
                <a:effectLst>
                  <a:innerShdw blurRad="25400" dist="63500" dir="8100000">
                    <a:prstClr val="black"/>
                  </a:innerShdw>
                </a:effectLst>
              </a:rPr>
              <a:t>Gilbert Tennant</a:t>
            </a:r>
            <a:r>
              <a:rPr lang="en-US" sz="4000" b="1" dirty="0" smtClean="0">
                <a:solidFill>
                  <a:schemeClr val="bg1"/>
                </a:solidFill>
                <a:effectLst>
                  <a:innerShdw blurRad="25400" dist="63500" dir="8100000">
                    <a:prstClr val="black"/>
                  </a:innerShdw>
                </a:effectLst>
              </a:rPr>
              <a:t> to New Brunswick. It is the first stirrings of the </a:t>
            </a:r>
            <a:r>
              <a:rPr lang="en-US" sz="4000" b="1" u="heavy" dirty="0" smtClean="0">
                <a:solidFill>
                  <a:schemeClr val="bg1"/>
                </a:solidFill>
                <a:effectLst>
                  <a:innerShdw blurRad="25400" dist="63500" dir="8100000">
                    <a:prstClr val="black"/>
                  </a:innerShdw>
                </a:effectLst>
              </a:rPr>
              <a:t>First Great Awakening</a:t>
            </a:r>
            <a:r>
              <a:rPr lang="en-US" sz="4000" b="1" dirty="0" smtClean="0">
                <a:solidFill>
                  <a:schemeClr val="bg1"/>
                </a:solidFill>
                <a:effectLst>
                  <a:innerShdw blurRad="25400" dist="63500" dir="8100000">
                    <a:prstClr val="black"/>
                  </a:innerShdw>
                </a:effectLst>
              </a:rPr>
              <a:t>.</a:t>
            </a:r>
          </a:p>
        </p:txBody>
      </p:sp>
    </p:spTree>
    <p:extLst>
      <p:ext uri="{BB962C8B-B14F-4D97-AF65-F5344CB8AC3E}">
        <p14:creationId xmlns:p14="http://schemas.microsoft.com/office/powerpoint/2010/main" val="34012916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295400"/>
            <a:ext cx="8229600" cy="51816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1727 AD	"The Golden Summer" A revival broke out among Count </a:t>
            </a:r>
            <a:r>
              <a:rPr lang="en-US" sz="4000" b="1" dirty="0" err="1" smtClean="0">
                <a:solidFill>
                  <a:schemeClr val="bg1"/>
                </a:solidFill>
                <a:effectLst>
                  <a:innerShdw blurRad="25400" dist="63500" dir="8100000">
                    <a:prstClr val="black"/>
                  </a:innerShdw>
                </a:effectLst>
              </a:rPr>
              <a:t>Nikolaus</a:t>
            </a:r>
            <a:r>
              <a:rPr lang="en-US" sz="4000" b="1" dirty="0" smtClean="0">
                <a:solidFill>
                  <a:schemeClr val="bg1"/>
                </a:solidFill>
                <a:effectLst>
                  <a:innerShdw blurRad="25400" dist="63500" dir="8100000">
                    <a:prstClr val="black"/>
                  </a:innerShdw>
                </a:effectLst>
              </a:rPr>
              <a:t> Ludwig Zinzendorf and the Hussite/Moravian refugees he had taken in. Many Hussite/Moravian missionaries were sent overseas.</a:t>
            </a:r>
          </a:p>
        </p:txBody>
      </p:sp>
    </p:spTree>
    <p:extLst>
      <p:ext uri="{BB962C8B-B14F-4D97-AF65-F5344CB8AC3E}">
        <p14:creationId xmlns:p14="http://schemas.microsoft.com/office/powerpoint/2010/main" val="10164380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304800" y="1066800"/>
            <a:ext cx="8534400" cy="54102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1734-1737 The Great Awakening continues as </a:t>
            </a:r>
            <a:r>
              <a:rPr lang="en-US" sz="4000" b="1" u="heavy" dirty="0" smtClean="0">
                <a:solidFill>
                  <a:schemeClr val="bg1"/>
                </a:solidFill>
                <a:effectLst>
                  <a:innerShdw blurRad="25400" dist="63500" dir="8100000">
                    <a:prstClr val="black"/>
                  </a:innerShdw>
                </a:effectLst>
              </a:rPr>
              <a:t>Jonathan Edwards</a:t>
            </a:r>
            <a:r>
              <a:rPr lang="en-US" sz="4000" b="1" dirty="0" smtClean="0">
                <a:solidFill>
                  <a:schemeClr val="bg1"/>
                </a:solidFill>
                <a:effectLst>
                  <a:innerShdw blurRad="25400" dist="63500" dir="8100000">
                    <a:prstClr val="black"/>
                  </a:innerShdw>
                </a:effectLst>
              </a:rPr>
              <a:t> preaches in Massachusetts. Revival spreads to Connecticut.</a:t>
            </a:r>
          </a:p>
          <a:p>
            <a:pPr marL="914400" indent="-914400">
              <a:spcAft>
                <a:spcPts val="1200"/>
              </a:spcAft>
              <a:buNone/>
            </a:pPr>
            <a:r>
              <a:rPr lang="en-US" sz="4000" b="1" dirty="0" smtClean="0">
                <a:solidFill>
                  <a:schemeClr val="bg1"/>
                </a:solidFill>
                <a:effectLst>
                  <a:innerShdw blurRad="25400" dist="63500" dir="8100000">
                    <a:prstClr val="black"/>
                  </a:innerShdw>
                </a:effectLst>
              </a:rPr>
              <a:t>	Many Christian universities began, Christian hymns written, Christian missionary societies established from this point forward.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62012"/>
            <a:ext cx="7589075" cy="5843588"/>
          </a:xfrm>
          <a:prstGeom prst="rect">
            <a:avLst/>
          </a:prstGeom>
        </p:spPr>
      </p:pic>
    </p:spTree>
    <p:extLst>
      <p:ext uri="{BB962C8B-B14F-4D97-AF65-F5344CB8AC3E}">
        <p14:creationId xmlns:p14="http://schemas.microsoft.com/office/powerpoint/2010/main" val="286813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381000" y="1066800"/>
            <a:ext cx="8534400" cy="54102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1739-41 	</a:t>
            </a:r>
            <a:r>
              <a:rPr lang="en-US" sz="4000" b="1" u="heavy" dirty="0" smtClean="0">
                <a:solidFill>
                  <a:schemeClr val="bg1"/>
                </a:solidFill>
                <a:effectLst>
                  <a:innerShdw blurRad="25400" dist="63500" dir="8100000">
                    <a:prstClr val="black"/>
                  </a:innerShdw>
                </a:effectLst>
              </a:rPr>
              <a:t>George Whitefield</a:t>
            </a:r>
            <a:r>
              <a:rPr lang="en-US" sz="4000" b="1" dirty="0" smtClean="0">
                <a:solidFill>
                  <a:schemeClr val="bg1"/>
                </a:solidFill>
                <a:effectLst>
                  <a:innerShdw blurRad="25400" dist="63500" dir="8100000">
                    <a:prstClr val="black"/>
                  </a:innerShdw>
                </a:effectLst>
              </a:rPr>
              <a:t> joined Edwards. He traveled diligently between England and America 13 times; and reached 80% of the colonists with the gospel.</a:t>
            </a:r>
          </a:p>
          <a:p>
            <a:pPr marL="1260475" indent="-1260475">
              <a:spcAft>
                <a:spcPts val="1200"/>
              </a:spcAft>
              <a:buNone/>
            </a:pPr>
            <a:r>
              <a:rPr lang="en-US" sz="4000" b="1" dirty="0" smtClean="0">
                <a:solidFill>
                  <a:schemeClr val="bg1"/>
                </a:solidFill>
                <a:effectLst>
                  <a:innerShdw blurRad="25400" dist="63500" dir="8100000">
                    <a:prstClr val="black"/>
                  </a:innerShdw>
                </a:effectLst>
              </a:rPr>
              <a:t>1773-1775, The first black Baptist church was </a:t>
            </a:r>
            <a:r>
              <a:rPr lang="en-US" sz="4000" b="1" dirty="0">
                <a:solidFill>
                  <a:schemeClr val="bg1"/>
                </a:solidFill>
                <a:effectLst>
                  <a:innerShdw blurRad="25400" dist="63500" dir="8100000">
                    <a:prstClr val="black"/>
                  </a:innerShdw>
                </a:effectLst>
              </a:rPr>
              <a:t>f</a:t>
            </a:r>
            <a:r>
              <a:rPr lang="en-US" sz="4000" b="1" dirty="0" smtClean="0">
                <a:solidFill>
                  <a:schemeClr val="bg1"/>
                </a:solidFill>
                <a:effectLst>
                  <a:innerShdw blurRad="25400" dist="63500" dir="8100000">
                    <a:prstClr val="black"/>
                  </a:innerShdw>
                </a:effectLst>
              </a:rPr>
              <a:t>ounded </a:t>
            </a:r>
            <a:r>
              <a:rPr lang="en-US" sz="4000" b="1" dirty="0" smtClean="0">
                <a:solidFill>
                  <a:schemeClr val="bg1"/>
                </a:solidFill>
                <a:effectLst>
                  <a:innerShdw blurRad="25400" dist="63500" dir="8100000">
                    <a:prstClr val="black"/>
                  </a:innerShdw>
                </a:effectLst>
              </a:rPr>
              <a:t>in America, Silver Bluff, SC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914" y="1295400"/>
            <a:ext cx="8763000" cy="27340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990" y="4029457"/>
            <a:ext cx="4064724" cy="2828544"/>
          </a:xfrm>
          <a:prstGeom prst="rect">
            <a:avLst/>
          </a:prstGeom>
        </p:spPr>
      </p:pic>
    </p:spTree>
    <p:extLst>
      <p:ext uri="{BB962C8B-B14F-4D97-AF65-F5344CB8AC3E}">
        <p14:creationId xmlns:p14="http://schemas.microsoft.com/office/powerpoint/2010/main" val="159487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8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0"/>
                                        <p:tgtEl>
                                          <p:spTgt spid="4"/>
                                        </p:tgtEl>
                                      </p:cBhvr>
                                    </p:animEffect>
                                  </p:childTnLst>
                                </p:cTn>
                              </p:par>
                            </p:childTnLst>
                          </p:cTn>
                        </p:par>
                        <p:par>
                          <p:cTn id="8" fill="hold">
                            <p:stCondLst>
                              <p:cond delay="14000"/>
                            </p:stCondLst>
                            <p:childTnLst>
                              <p:par>
                                <p:cTn id="9" presetID="10" presetClass="entr" presetSubtype="0" fill="hold" nodeType="afterEffect">
                                  <p:stCondLst>
                                    <p:cond delay="8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6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304800" y="1524000"/>
            <a:ext cx="8534400" cy="49530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1784 AD	</a:t>
            </a:r>
            <a:r>
              <a:rPr lang="en-US" sz="4000" b="1" u="heavy" dirty="0" smtClean="0">
                <a:solidFill>
                  <a:schemeClr val="bg1"/>
                </a:solidFill>
                <a:effectLst>
                  <a:innerShdw blurRad="25400" dist="63500" dir="8100000">
                    <a:prstClr val="black"/>
                  </a:innerShdw>
                </a:effectLst>
              </a:rPr>
              <a:t>John Wesley</a:t>
            </a:r>
            <a:r>
              <a:rPr lang="en-US" sz="4000" b="1" dirty="0" smtClean="0">
                <a:solidFill>
                  <a:schemeClr val="bg1"/>
                </a:solidFill>
                <a:effectLst>
                  <a:innerShdw blurRad="25400" dist="63500" dir="8100000">
                    <a:prstClr val="black"/>
                  </a:innerShdw>
                </a:effectLst>
              </a:rPr>
              <a:t> baptized Thomas Coke, separating Methodists from the Church of England.</a:t>
            </a:r>
          </a:p>
          <a:p>
            <a:pPr marL="1260475" indent="-1260475">
              <a:spcAft>
                <a:spcPts val="1200"/>
              </a:spcAft>
              <a:buNone/>
            </a:pPr>
            <a:endParaRPr lang="en-US" sz="2000" b="1" dirty="0" smtClean="0">
              <a:solidFill>
                <a:schemeClr val="bg1"/>
              </a:solidFill>
              <a:effectLst>
                <a:innerShdw blurRad="25400" dist="63500" dir="8100000">
                  <a:prstClr val="black"/>
                </a:innerShdw>
              </a:effectLst>
            </a:endParaRPr>
          </a:p>
          <a:p>
            <a:pPr marL="1260475" indent="-1260475">
              <a:spcAft>
                <a:spcPts val="1200"/>
              </a:spcAft>
              <a:buNone/>
            </a:pPr>
            <a:r>
              <a:rPr lang="en-US" sz="4000" b="1" dirty="0" smtClean="0">
                <a:solidFill>
                  <a:schemeClr val="bg1"/>
                </a:solidFill>
                <a:effectLst>
                  <a:innerShdw blurRad="25400" dist="63500" dir="8100000">
                    <a:prstClr val="black"/>
                  </a:innerShdw>
                </a:effectLst>
              </a:rPr>
              <a:t>1800 AD	The first camp meeting in Kentucky is presided over by Calvinist </a:t>
            </a:r>
            <a:r>
              <a:rPr lang="en-US" sz="4000" b="1" u="heavy" dirty="0" smtClean="0">
                <a:solidFill>
                  <a:schemeClr val="bg1"/>
                </a:solidFill>
                <a:effectLst>
                  <a:innerShdw blurRad="25400" dist="63500" dir="8100000">
                    <a:prstClr val="black"/>
                  </a:innerShdw>
                </a:effectLst>
              </a:rPr>
              <a:t>James </a:t>
            </a:r>
            <a:r>
              <a:rPr lang="en-US" sz="4000" b="1" u="heavy" dirty="0" err="1" smtClean="0">
                <a:solidFill>
                  <a:schemeClr val="bg1"/>
                </a:solidFill>
                <a:effectLst>
                  <a:innerShdw blurRad="25400" dist="63500" dir="8100000">
                    <a:prstClr val="black"/>
                  </a:innerShdw>
                </a:effectLst>
              </a:rPr>
              <a:t>McGready</a:t>
            </a:r>
            <a:r>
              <a:rPr lang="en-US" sz="4000" b="1" dirty="0" smtClean="0">
                <a:solidFill>
                  <a:schemeClr val="bg1"/>
                </a:solidFill>
                <a:effectLst>
                  <a:innerShdw blurRad="25400" dist="63500" dir="8100000">
                    <a:prstClr val="black"/>
                  </a:innerShdw>
                </a:effectLst>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314" y="2286000"/>
            <a:ext cx="5257800" cy="3937757"/>
          </a:xfrm>
          <a:prstGeom prst="rect">
            <a:avLst/>
          </a:prstGeom>
        </p:spPr>
      </p:pic>
    </p:spTree>
    <p:extLst>
      <p:ext uri="{BB962C8B-B14F-4D97-AF65-F5344CB8AC3E}">
        <p14:creationId xmlns:p14="http://schemas.microsoft.com/office/powerpoint/2010/main" val="143735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1801 AD	 The </a:t>
            </a:r>
            <a:r>
              <a:rPr lang="en-US" sz="4000" b="1" u="heavy" dirty="0" smtClean="0">
                <a:solidFill>
                  <a:schemeClr val="bg1"/>
                </a:solidFill>
                <a:effectLst>
                  <a:innerShdw blurRad="25400" dist="63500" dir="8100000">
                    <a:prstClr val="black"/>
                  </a:innerShdw>
                </a:effectLst>
              </a:rPr>
              <a:t>Cane Ridge Revival</a:t>
            </a:r>
            <a:r>
              <a:rPr lang="en-US" sz="4000" b="1" dirty="0" smtClean="0">
                <a:solidFill>
                  <a:schemeClr val="bg1"/>
                </a:solidFill>
                <a:effectLst>
                  <a:innerShdw blurRad="25400" dist="63500" dir="8100000">
                    <a:prstClr val="black"/>
                  </a:innerShdw>
                </a:effectLst>
              </a:rPr>
              <a:t> in Kentucky is an early stirring of the </a:t>
            </a:r>
            <a:r>
              <a:rPr lang="en-US" sz="4000" b="1" u="heavy" dirty="0" smtClean="0">
                <a:solidFill>
                  <a:schemeClr val="bg1"/>
                </a:solidFill>
                <a:effectLst>
                  <a:innerShdw blurRad="25400" dist="63500" dir="8100000">
                    <a:prstClr val="black"/>
                  </a:innerShdw>
                </a:effectLst>
              </a:rPr>
              <a:t>Second Great Awakening</a:t>
            </a:r>
          </a:p>
          <a:p>
            <a:pPr marL="1260475" indent="-1260475">
              <a:spcAft>
                <a:spcPts val="1200"/>
              </a:spcAft>
              <a:buNone/>
            </a:pPr>
            <a:r>
              <a:rPr lang="en-US" sz="4000" b="1" dirty="0" smtClean="0">
                <a:solidFill>
                  <a:schemeClr val="bg1"/>
                </a:solidFill>
                <a:effectLst>
                  <a:innerShdw blurRad="25400" dist="63500" dir="8100000">
                    <a:prstClr val="black"/>
                  </a:innerShdw>
                </a:effectLst>
              </a:rPr>
              <a:t>	Many translations of God’s Word are produced from this point forward.</a:t>
            </a:r>
          </a:p>
        </p:txBody>
      </p:sp>
    </p:spTree>
    <p:extLst>
      <p:ext uri="{BB962C8B-B14F-4D97-AF65-F5344CB8AC3E}">
        <p14:creationId xmlns:p14="http://schemas.microsoft.com/office/powerpoint/2010/main" val="17281838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228600" y="1143000"/>
            <a:ext cx="8686800" cy="5486400"/>
          </a:xfrm>
        </p:spPr>
        <p:txBody>
          <a:bodyPr>
            <a:normAutofit lnSpcReduction="10000"/>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1824 AD	</a:t>
            </a:r>
            <a:r>
              <a:rPr lang="en-US" sz="4000" b="1" u="heavy" dirty="0" smtClean="0">
                <a:solidFill>
                  <a:schemeClr val="bg1"/>
                </a:solidFill>
                <a:effectLst>
                  <a:innerShdw blurRad="25400" dist="63500" dir="8100000">
                    <a:prstClr val="black"/>
                  </a:innerShdw>
                </a:effectLst>
              </a:rPr>
              <a:t>Charles Finney</a:t>
            </a:r>
            <a:r>
              <a:rPr lang="en-US" sz="4000" b="1" dirty="0" smtClean="0">
                <a:solidFill>
                  <a:schemeClr val="bg1"/>
                </a:solidFill>
                <a:effectLst>
                  <a:innerShdw blurRad="25400" dist="63500" dir="8100000">
                    <a:prstClr val="black"/>
                  </a:innerShdw>
                </a:effectLst>
              </a:rPr>
              <a:t> led revivals from </a:t>
            </a:r>
            <a:r>
              <a:rPr lang="en-US" sz="4000" b="1" dirty="0" err="1" smtClean="0">
                <a:solidFill>
                  <a:schemeClr val="bg1"/>
                </a:solidFill>
                <a:effectLst>
                  <a:innerShdw blurRad="25400" dist="63500" dir="8100000">
                    <a:prstClr val="black"/>
                  </a:innerShdw>
                </a:effectLst>
              </a:rPr>
              <a:t>Wilmingham</a:t>
            </a:r>
            <a:r>
              <a:rPr lang="en-US" sz="4000" b="1" dirty="0" smtClean="0">
                <a:solidFill>
                  <a:schemeClr val="bg1"/>
                </a:solidFill>
                <a:effectLst>
                  <a:innerShdw blurRad="25400" dist="63500" dir="8100000">
                    <a:prstClr val="black"/>
                  </a:innerShdw>
                </a:effectLst>
              </a:rPr>
              <a:t> to Boston. He preached a semi-</a:t>
            </a:r>
            <a:r>
              <a:rPr lang="en-US" sz="4000" b="1" dirty="0" err="1" smtClean="0">
                <a:solidFill>
                  <a:schemeClr val="bg1"/>
                </a:solidFill>
                <a:effectLst>
                  <a:innerShdw blurRad="25400" dist="63500" dir="8100000">
                    <a:prstClr val="black"/>
                  </a:innerShdw>
                </a:effectLst>
              </a:rPr>
              <a:t>Pelagian</a:t>
            </a:r>
            <a:r>
              <a:rPr lang="en-US" sz="4000" b="1" dirty="0" smtClean="0">
                <a:solidFill>
                  <a:schemeClr val="bg1"/>
                </a:solidFill>
                <a:effectLst>
                  <a:innerShdw blurRad="25400" dist="63500" dir="8100000">
                    <a:prstClr val="black"/>
                  </a:innerShdw>
                </a:effectLst>
              </a:rPr>
              <a:t> philosophy: “men do not need to wait on God to redeem them” that redefined revivals as work that men can perform. This appealed to the “freedom of man” movement that preceded humanism in America.</a:t>
            </a:r>
          </a:p>
        </p:txBody>
      </p:sp>
    </p:spTree>
    <p:extLst>
      <p:ext uri="{BB962C8B-B14F-4D97-AF65-F5344CB8AC3E}">
        <p14:creationId xmlns:p14="http://schemas.microsoft.com/office/powerpoint/2010/main" val="28322871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152400" y="1219200"/>
            <a:ext cx="8839200" cy="5410200"/>
          </a:xfrm>
        </p:spPr>
        <p:txBody>
          <a:bodyPr>
            <a:normAutofit/>
          </a:bodyPr>
          <a:lstStyle/>
          <a:p>
            <a:pPr marL="914400" indent="-914400">
              <a:spcAft>
                <a:spcPts val="1200"/>
              </a:spcAft>
              <a:buNone/>
            </a:pPr>
            <a:r>
              <a:rPr lang="en-US" sz="4000" b="1" dirty="0" smtClean="0">
                <a:solidFill>
                  <a:schemeClr val="bg1"/>
                </a:solidFill>
                <a:effectLst>
                  <a:innerShdw blurRad="25400" dist="63500" dir="8100000">
                    <a:prstClr val="black"/>
                  </a:innerShdw>
                </a:effectLst>
              </a:rPr>
              <a:t>1854 AD	 RCC introduced the doctrine of the Immaculate Conception of Mary.</a:t>
            </a:r>
          </a:p>
          <a:p>
            <a:pPr marL="914400" indent="-914400">
              <a:spcAft>
                <a:spcPts val="1200"/>
              </a:spcAft>
              <a:buNone/>
            </a:pPr>
            <a:r>
              <a:rPr lang="en-US" sz="4000" b="1" dirty="0" smtClean="0">
                <a:solidFill>
                  <a:schemeClr val="bg1"/>
                </a:solidFill>
                <a:effectLst>
                  <a:innerShdw blurRad="25400" dist="63500" dir="8100000">
                    <a:prstClr val="black"/>
                  </a:innerShdw>
                </a:effectLst>
              </a:rPr>
              <a:t>1859 AD	 Charles Darwin published his </a:t>
            </a:r>
            <a:r>
              <a:rPr lang="en-US" sz="4000" b="1" i="1" dirty="0" smtClean="0">
                <a:solidFill>
                  <a:schemeClr val="bg1"/>
                </a:solidFill>
                <a:effectLst>
                  <a:innerShdw blurRad="25400" dist="63500" dir="8100000">
                    <a:prstClr val="black"/>
                  </a:innerShdw>
                </a:effectLst>
              </a:rPr>
              <a:t>Origin of Species</a:t>
            </a:r>
            <a:r>
              <a:rPr lang="en-US" sz="4000" b="1" dirty="0" smtClean="0">
                <a:solidFill>
                  <a:schemeClr val="bg1"/>
                </a:solidFill>
                <a:effectLst>
                  <a:innerShdw blurRad="25400" dist="63500" dir="8100000">
                    <a:prstClr val="black"/>
                  </a:innerShdw>
                </a:effectLst>
              </a:rPr>
              <a:t>, further promoting humanism.</a:t>
            </a:r>
          </a:p>
          <a:p>
            <a:pPr marL="914400" indent="-914400">
              <a:spcAft>
                <a:spcPts val="1200"/>
              </a:spcAft>
              <a:buNone/>
            </a:pPr>
            <a:r>
              <a:rPr lang="en-US" sz="4000" b="1" dirty="0" smtClean="0">
                <a:solidFill>
                  <a:schemeClr val="bg1"/>
                </a:solidFill>
                <a:effectLst>
                  <a:innerShdw blurRad="25400" dist="63500" dir="8100000">
                    <a:prstClr val="black"/>
                  </a:innerShdw>
                </a:effectLst>
              </a:rPr>
              <a:t>1901 AD	 Pentecostalism exploded at Bethel Bible College in Topeka, 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371600"/>
            <a:ext cx="2286000" cy="3619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210"/>
            <a:ext cx="2630133" cy="3375047"/>
          </a:xfrm>
          <a:prstGeom prst="rect">
            <a:avLst/>
          </a:prstGeom>
        </p:spPr>
      </p:pic>
    </p:spTree>
    <p:extLst>
      <p:ext uri="{BB962C8B-B14F-4D97-AF65-F5344CB8AC3E}">
        <p14:creationId xmlns:p14="http://schemas.microsoft.com/office/powerpoint/2010/main" val="1532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0"/>
                                        <p:tgtEl>
                                          <p:spTgt spid="5"/>
                                        </p:tgtEl>
                                      </p:cBhvr>
                                    </p:animEffect>
                                  </p:childTnLst>
                                </p:cTn>
                              </p:par>
                            </p:childTnLst>
                          </p:cTn>
                        </p:par>
                        <p:par>
                          <p:cTn id="8" fill="hold">
                            <p:stCondLst>
                              <p:cond delay="12000"/>
                            </p:stCondLst>
                            <p:childTnLst>
                              <p:par>
                                <p:cTn id="9" presetID="10"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solidFill>
                  <a:schemeClr val="bg1"/>
                </a:solidFill>
                <a:effectLst>
                  <a:innerShdw blurRad="25400" dist="63500" dir="8100000">
                    <a:prstClr val="black"/>
                  </a:innerShdw>
                </a:effectLst>
              </a:rPr>
              <a:t>7 golden lampstands = 7 churches </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838200" y="1024996"/>
            <a:ext cx="7533208" cy="5833004"/>
          </a:xfrm>
          <a:prstGeom prst="rect">
            <a:avLst/>
          </a:prstGeom>
        </p:spPr>
      </p:pic>
      <p:sp>
        <p:nvSpPr>
          <p:cNvPr id="3" name="Content Placeholder 2"/>
          <p:cNvSpPr>
            <a:spLocks noGrp="1"/>
          </p:cNvSpPr>
          <p:nvPr>
            <p:ph idx="1"/>
          </p:nvPr>
        </p:nvSpPr>
        <p:spPr>
          <a:xfrm>
            <a:off x="152400" y="3276600"/>
            <a:ext cx="8839200" cy="3352800"/>
          </a:xfrm>
        </p:spPr>
        <p:txBody>
          <a:bodyPr>
            <a:normAutofit/>
          </a:bodyPr>
          <a:lstStyle/>
          <a:p>
            <a:pPr marL="0" indent="0" algn="ctr">
              <a:buNone/>
            </a:pPr>
            <a:r>
              <a:rPr lang="en-US" sz="4000" b="1" dirty="0" smtClean="0">
                <a:solidFill>
                  <a:schemeClr val="bg1"/>
                </a:solidFill>
                <a:effectLst>
                  <a:innerShdw blurRad="25400" dist="63500" dir="8100000">
                    <a:prstClr val="black"/>
                  </a:innerShdw>
                </a:effectLst>
              </a:rPr>
              <a:t>The church is represented as candlesticks and not candles – lampstands and not lamps – because the church holds up the Light – the Lord Jesus Christ, for all to see. </a:t>
            </a:r>
            <a:endParaRPr lang="en-US" sz="4000" b="1" dirty="0">
              <a:solidFill>
                <a:schemeClr val="bg1"/>
              </a:solidFill>
              <a:effectLst>
                <a:innerShdw blurRad="25400" dist="63500" dir="8100000">
                  <a:prstClr val="black"/>
                </a:innerShdw>
              </a:effectLst>
            </a:endParaRPr>
          </a:p>
        </p:txBody>
      </p:sp>
    </p:spTree>
    <p:extLst>
      <p:ext uri="{BB962C8B-B14F-4D97-AF65-F5344CB8AC3E}">
        <p14:creationId xmlns:p14="http://schemas.microsoft.com/office/powerpoint/2010/main" val="377253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219200"/>
            <a:ext cx="8229600" cy="5257800"/>
          </a:xfrm>
        </p:spPr>
        <p:txBody>
          <a:bodyPr>
            <a:normAutofit lnSpcReduction="10000"/>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1906 AD	 </a:t>
            </a:r>
            <a:r>
              <a:rPr lang="en-US" sz="4000" b="1" u="sng" dirty="0" smtClean="0">
                <a:solidFill>
                  <a:schemeClr val="bg1"/>
                </a:solidFill>
                <a:effectLst>
                  <a:innerShdw blurRad="25400" dist="63500" dir="8100000">
                    <a:prstClr val="black"/>
                  </a:innerShdw>
                </a:effectLst>
              </a:rPr>
              <a:t>Azusa Street Revival</a:t>
            </a:r>
            <a:r>
              <a:rPr lang="en-US" sz="4000" b="1" dirty="0" smtClean="0">
                <a:solidFill>
                  <a:schemeClr val="bg1"/>
                </a:solidFill>
                <a:effectLst>
                  <a:innerShdw blurRad="25400" dist="63500" dir="8100000">
                    <a:prstClr val="black"/>
                  </a:innerShdw>
                </a:effectLst>
              </a:rPr>
              <a:t> in California marks the beginning of the Assemblies of God</a:t>
            </a:r>
          </a:p>
          <a:p>
            <a:pPr marL="1260475" indent="-1260475">
              <a:spcAft>
                <a:spcPts val="1200"/>
              </a:spcAft>
              <a:buNone/>
            </a:pPr>
            <a:r>
              <a:rPr lang="en-US" sz="4000" b="1" dirty="0" smtClean="0">
                <a:solidFill>
                  <a:schemeClr val="bg1"/>
                </a:solidFill>
                <a:effectLst>
                  <a:innerShdw blurRad="25400" dist="63500" dir="8100000">
                    <a:prstClr val="black"/>
                  </a:innerShdw>
                </a:effectLst>
              </a:rPr>
              <a:t>1908 AD	Federal Council of Churches is organized </a:t>
            </a:r>
          </a:p>
          <a:p>
            <a:pPr marL="1260475" indent="-1260475">
              <a:spcAft>
                <a:spcPts val="1200"/>
              </a:spcAft>
              <a:buNone/>
            </a:pPr>
            <a:r>
              <a:rPr lang="en-US" sz="4000" b="1" dirty="0" smtClean="0">
                <a:solidFill>
                  <a:schemeClr val="bg1"/>
                </a:solidFill>
                <a:effectLst>
                  <a:innerShdw blurRad="25400" dist="63500" dir="8100000">
                    <a:prstClr val="black"/>
                  </a:innerShdw>
                </a:effectLst>
              </a:rPr>
              <a:t>1925 AD	Scopes Monkey Trial brings world-wide attention to Fundamentalism</a:t>
            </a:r>
          </a:p>
        </p:txBody>
      </p:sp>
    </p:spTree>
    <p:extLst>
      <p:ext uri="{BB962C8B-B14F-4D97-AF65-F5344CB8AC3E}">
        <p14:creationId xmlns:p14="http://schemas.microsoft.com/office/powerpoint/2010/main" val="41909151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00000"/>
            </a:gs>
            <a:gs pos="59000">
              <a:srgbClr val="0D0783"/>
            </a:gs>
            <a:gs pos="29000">
              <a:srgbClr val="FF0000"/>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solidFill>
                  <a:schemeClr val="bg1"/>
                </a:solidFill>
                <a:effectLst>
                  <a:innerShdw blurRad="63500" dist="63500" dir="8100000">
                    <a:prstClr val="black"/>
                  </a:innerShdw>
                </a:effectLst>
              </a:rPr>
              <a:t>Events in Church History</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1260475" indent="-1260475">
              <a:spcAft>
                <a:spcPts val="1200"/>
              </a:spcAft>
              <a:buNone/>
            </a:pPr>
            <a:r>
              <a:rPr lang="en-US" sz="4000" b="1" dirty="0" smtClean="0">
                <a:solidFill>
                  <a:schemeClr val="bg1"/>
                </a:solidFill>
                <a:effectLst>
                  <a:innerShdw blurRad="25400" dist="63500" dir="8100000">
                    <a:prstClr val="black"/>
                  </a:innerShdw>
                </a:effectLst>
              </a:rPr>
              <a:t>1950 AD	RCC dogmatically defines “The Assumption of Mary”</a:t>
            </a:r>
          </a:p>
          <a:p>
            <a:pPr marL="1260475" indent="-1260475">
              <a:spcAft>
                <a:spcPts val="1200"/>
              </a:spcAft>
              <a:buNone/>
            </a:pPr>
            <a:r>
              <a:rPr lang="en-US" sz="4000" b="1" dirty="0" smtClean="0">
                <a:solidFill>
                  <a:schemeClr val="bg1"/>
                </a:solidFill>
                <a:effectLst>
                  <a:innerShdw blurRad="25400" dist="63500" dir="8100000">
                    <a:prstClr val="black"/>
                  </a:innerShdw>
                </a:effectLst>
              </a:rPr>
              <a:t>1950 AD	The World Council of Churches begins </a:t>
            </a:r>
          </a:p>
          <a:p>
            <a:pPr marL="1260475" indent="-1260475">
              <a:spcAft>
                <a:spcPts val="1200"/>
              </a:spcAft>
              <a:buNone/>
            </a:pPr>
            <a:r>
              <a:rPr lang="en-US" sz="4000" b="1" dirty="0" smtClean="0">
                <a:solidFill>
                  <a:schemeClr val="bg1"/>
                </a:solidFill>
                <a:effectLst>
                  <a:innerShdw blurRad="25400" dist="63500" dir="8100000">
                    <a:prstClr val="black"/>
                  </a:innerShdw>
                </a:effectLst>
              </a:rPr>
              <a:t>1999 AD	The 20th Century had more Christian martyrs than all other centuries combined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70317" cy="34841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0" y="2895600"/>
            <a:ext cx="6350000" cy="3510643"/>
          </a:xfrm>
          <a:prstGeom prst="rect">
            <a:avLst/>
          </a:prstGeom>
        </p:spPr>
      </p:pic>
    </p:spTree>
    <p:extLst>
      <p:ext uri="{BB962C8B-B14F-4D97-AF65-F5344CB8AC3E}">
        <p14:creationId xmlns:p14="http://schemas.microsoft.com/office/powerpoint/2010/main" val="341963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8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0"/>
                                        <p:tgtEl>
                                          <p:spTgt spid="4"/>
                                        </p:tgtEl>
                                      </p:cBhvr>
                                    </p:animEffect>
                                  </p:childTnLst>
                                </p:cTn>
                              </p:par>
                            </p:childTnLst>
                          </p:cTn>
                        </p:par>
                        <p:par>
                          <p:cTn id="8" fill="hold">
                            <p:stCondLst>
                              <p:cond delay="14000"/>
                            </p:stCondLst>
                            <p:childTnLst>
                              <p:par>
                                <p:cTn id="9" presetID="10" presetClass="entr" presetSubtype="0" fill="hold" nodeType="afterEffect">
                                  <p:stCondLst>
                                    <p:cond delay="8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6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941E65"/>
            </a:gs>
            <a:gs pos="0">
              <a:srgbClr val="B80C29"/>
            </a:gs>
            <a:gs pos="70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smtClean="0">
                <a:solidFill>
                  <a:schemeClr val="bg1"/>
                </a:solidFill>
                <a:effectLst>
                  <a:innerShdw blurRad="63500" dist="63500" dir="8100000">
                    <a:prstClr val="black"/>
                  </a:innerShdw>
                </a:effectLst>
              </a:rPr>
              <a:t>The Seven Stars </a:t>
            </a:r>
            <a:r>
              <a:rPr lang="en-US" b="1" dirty="0">
                <a:solidFill>
                  <a:schemeClr val="bg1"/>
                </a:solidFill>
                <a:effectLst>
                  <a:innerShdw blurRad="63500" dist="63500" dir="8100000">
                    <a:prstClr val="black"/>
                  </a:innerShdw>
                </a:effectLst>
              </a:rPr>
              <a:t>a</a:t>
            </a:r>
            <a:r>
              <a:rPr lang="en-US" b="1" dirty="0" smtClean="0">
                <a:solidFill>
                  <a:schemeClr val="bg1"/>
                </a:solidFill>
                <a:effectLst>
                  <a:innerShdw blurRad="63500" dist="63500" dir="8100000">
                    <a:prstClr val="black"/>
                  </a:innerShdw>
                </a:effectLst>
              </a:rPr>
              <a:t>re the Angels of </a:t>
            </a:r>
            <a:r>
              <a:rPr lang="en-US" b="1" dirty="0">
                <a:solidFill>
                  <a:schemeClr val="bg1"/>
                </a:solidFill>
                <a:effectLst>
                  <a:innerShdw blurRad="63500" dist="63500" dir="8100000">
                    <a:prstClr val="black"/>
                  </a:innerShdw>
                </a:effectLst>
              </a:rPr>
              <a:t>t</a:t>
            </a:r>
            <a:r>
              <a:rPr lang="en-US" b="1" dirty="0" smtClean="0">
                <a:solidFill>
                  <a:schemeClr val="bg1"/>
                </a:solidFill>
                <a:effectLst>
                  <a:innerShdw blurRad="63500" dist="63500" dir="8100000">
                    <a:prstClr val="black"/>
                  </a:innerShdw>
                </a:effectLst>
              </a:rPr>
              <a:t>he Seven Churches</a:t>
            </a:r>
            <a:endParaRPr lang="en-US" dirty="0"/>
          </a:p>
        </p:txBody>
      </p:sp>
      <p:sp>
        <p:nvSpPr>
          <p:cNvPr id="3" name="Content Placeholder 2"/>
          <p:cNvSpPr>
            <a:spLocks noGrp="1"/>
          </p:cNvSpPr>
          <p:nvPr>
            <p:ph idx="1"/>
          </p:nvPr>
        </p:nvSpPr>
        <p:spPr>
          <a:xfrm>
            <a:off x="457200" y="1981200"/>
            <a:ext cx="8229600" cy="4572000"/>
          </a:xfrm>
        </p:spPr>
        <p:txBody>
          <a:bodyPr>
            <a:normAutofit/>
          </a:bodyPr>
          <a:lstStyle/>
          <a:p>
            <a:r>
              <a:rPr lang="en-US" sz="4000" b="1" dirty="0" smtClean="0">
                <a:solidFill>
                  <a:schemeClr val="bg1"/>
                </a:solidFill>
                <a:effectLst>
                  <a:innerShdw blurRad="25400" dist="63500" dir="8100000">
                    <a:prstClr val="black"/>
                  </a:innerShdw>
                </a:effectLst>
              </a:rPr>
              <a:t>“angel” or “messenger” in this context means pastors, elders, bishops, ministers </a:t>
            </a:r>
          </a:p>
          <a:p>
            <a:r>
              <a:rPr lang="en-US" sz="4000" b="1" dirty="0" smtClean="0">
                <a:solidFill>
                  <a:schemeClr val="bg1"/>
                </a:solidFill>
                <a:effectLst>
                  <a:innerShdw blurRad="25400" dist="63500" dir="8100000">
                    <a:prstClr val="black"/>
                  </a:innerShdw>
                </a:effectLst>
              </a:rPr>
              <a:t>God’s messengers are called by God to deliver God’s Word to God’s people</a:t>
            </a:r>
          </a:p>
        </p:txBody>
      </p:sp>
    </p:spTree>
    <p:extLst>
      <p:ext uri="{BB962C8B-B14F-4D97-AF65-F5344CB8AC3E}">
        <p14:creationId xmlns:p14="http://schemas.microsoft.com/office/powerpoint/2010/main" val="7524743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941E65"/>
            </a:gs>
            <a:gs pos="0">
              <a:srgbClr val="B80C29"/>
            </a:gs>
            <a:gs pos="70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effectLst>
                  <a:innerShdw blurRad="63500" dist="63500" dir="8100000">
                    <a:prstClr val="black"/>
                  </a:innerShdw>
                </a:effectLst>
              </a:rPr>
              <a:t>The Seven Stars </a:t>
            </a:r>
            <a:r>
              <a:rPr lang="en-US" b="1" dirty="0">
                <a:solidFill>
                  <a:schemeClr val="bg1"/>
                </a:solidFill>
                <a:effectLst>
                  <a:innerShdw blurRad="63500" dist="63500" dir="8100000">
                    <a:prstClr val="black"/>
                  </a:innerShdw>
                </a:effectLst>
              </a:rPr>
              <a:t>a</a:t>
            </a:r>
            <a:r>
              <a:rPr lang="en-US" b="1" dirty="0" smtClean="0">
                <a:solidFill>
                  <a:schemeClr val="bg1"/>
                </a:solidFill>
                <a:effectLst>
                  <a:innerShdw blurRad="63500" dist="63500" dir="8100000">
                    <a:prstClr val="black"/>
                  </a:innerShdw>
                </a:effectLst>
              </a:rPr>
              <a:t>re the Angels of </a:t>
            </a:r>
            <a:r>
              <a:rPr lang="en-US" b="1" dirty="0">
                <a:solidFill>
                  <a:schemeClr val="bg1"/>
                </a:solidFill>
                <a:effectLst>
                  <a:innerShdw blurRad="63500" dist="63500" dir="8100000">
                    <a:prstClr val="black"/>
                  </a:innerShdw>
                </a:effectLst>
              </a:rPr>
              <a:t>t</a:t>
            </a:r>
            <a:r>
              <a:rPr lang="en-US" b="1" dirty="0" smtClean="0">
                <a:solidFill>
                  <a:schemeClr val="bg1"/>
                </a:solidFill>
                <a:effectLst>
                  <a:innerShdw blurRad="63500" dist="63500" dir="8100000">
                    <a:prstClr val="black"/>
                  </a:innerShdw>
                </a:effectLst>
              </a:rPr>
              <a:t>he Seven Churches</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r>
              <a:rPr lang="en-US" sz="4000" b="1" dirty="0" smtClean="0">
                <a:solidFill>
                  <a:schemeClr val="bg1"/>
                </a:solidFill>
                <a:effectLst>
                  <a:innerShdw blurRad="25400" dist="63500" dir="8100000">
                    <a:prstClr val="black"/>
                  </a:innerShdw>
                </a:effectLst>
              </a:rPr>
              <a:t>Ministers are not employed by the church – they are ministers unto the Lord</a:t>
            </a:r>
          </a:p>
          <a:p>
            <a:r>
              <a:rPr lang="en-US" sz="4000" b="1" dirty="0" smtClean="0">
                <a:solidFill>
                  <a:schemeClr val="bg1"/>
                </a:solidFill>
                <a:effectLst>
                  <a:innerShdw blurRad="25400" dist="63500" dir="8100000">
                    <a:prstClr val="black"/>
                  </a:innerShdw>
                </a:effectLst>
              </a:rPr>
              <a:t>Ministers must answer to God alone for how they carry out their calling</a:t>
            </a:r>
          </a:p>
          <a:p>
            <a:endParaRPr lang="en-US" sz="4000" b="1" dirty="0" smtClean="0">
              <a:solidFill>
                <a:schemeClr val="bg1"/>
              </a:solidFill>
              <a:effectLst>
                <a:innerShdw blurRad="25400" dist="63500" dir="8100000">
                  <a:prstClr val="black"/>
                </a:innerShdw>
              </a:effectLst>
            </a:endParaRPr>
          </a:p>
        </p:txBody>
      </p:sp>
    </p:spTree>
    <p:extLst>
      <p:ext uri="{BB962C8B-B14F-4D97-AF65-F5344CB8AC3E}">
        <p14:creationId xmlns:p14="http://schemas.microsoft.com/office/powerpoint/2010/main" val="23604068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941E65"/>
            </a:gs>
            <a:gs pos="0">
              <a:srgbClr val="B80C29"/>
            </a:gs>
            <a:gs pos="70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effectLst>
                  <a:innerShdw blurRad="63500" dist="63500" dir="8100000">
                    <a:prstClr val="black"/>
                  </a:innerShdw>
                </a:effectLst>
              </a:rPr>
              <a:t>The Seven Stars </a:t>
            </a:r>
            <a:r>
              <a:rPr lang="en-US" b="1" dirty="0">
                <a:solidFill>
                  <a:schemeClr val="bg1"/>
                </a:solidFill>
                <a:effectLst>
                  <a:innerShdw blurRad="63500" dist="63500" dir="8100000">
                    <a:prstClr val="black"/>
                  </a:innerShdw>
                </a:effectLst>
              </a:rPr>
              <a:t>a</a:t>
            </a:r>
            <a:r>
              <a:rPr lang="en-US" b="1" dirty="0" smtClean="0">
                <a:solidFill>
                  <a:schemeClr val="bg1"/>
                </a:solidFill>
                <a:effectLst>
                  <a:innerShdw blurRad="63500" dist="63500" dir="8100000">
                    <a:prstClr val="black"/>
                  </a:innerShdw>
                </a:effectLst>
              </a:rPr>
              <a:t>re the Angels of </a:t>
            </a:r>
            <a:r>
              <a:rPr lang="en-US" b="1" dirty="0">
                <a:solidFill>
                  <a:schemeClr val="bg1"/>
                </a:solidFill>
                <a:effectLst>
                  <a:innerShdw blurRad="63500" dist="63500" dir="8100000">
                    <a:prstClr val="black"/>
                  </a:innerShdw>
                </a:effectLst>
              </a:rPr>
              <a:t>t</a:t>
            </a:r>
            <a:r>
              <a:rPr lang="en-US" b="1" dirty="0" smtClean="0">
                <a:solidFill>
                  <a:schemeClr val="bg1"/>
                </a:solidFill>
                <a:effectLst>
                  <a:innerShdw blurRad="63500" dist="63500" dir="8100000">
                    <a:prstClr val="black"/>
                  </a:innerShdw>
                </a:effectLst>
              </a:rPr>
              <a:t>he Seven Churches</a:t>
            </a:r>
            <a:endParaRPr lang="en-US" dirty="0"/>
          </a:p>
        </p:txBody>
      </p:sp>
      <p:sp>
        <p:nvSpPr>
          <p:cNvPr id="3" name="Content Placeholder 2"/>
          <p:cNvSpPr>
            <a:spLocks noGrp="1"/>
          </p:cNvSpPr>
          <p:nvPr>
            <p:ph idx="1"/>
          </p:nvPr>
        </p:nvSpPr>
        <p:spPr>
          <a:xfrm>
            <a:off x="533400" y="1828800"/>
            <a:ext cx="8001000" cy="4297363"/>
          </a:xfrm>
        </p:spPr>
        <p:txBody>
          <a:bodyPr>
            <a:normAutofit/>
          </a:bodyPr>
          <a:lstStyle/>
          <a:p>
            <a:r>
              <a:rPr lang="en-US" sz="4000" b="1" dirty="0" smtClean="0">
                <a:solidFill>
                  <a:schemeClr val="bg1"/>
                </a:solidFill>
                <a:effectLst>
                  <a:innerShdw blurRad="25400" dist="63500" dir="8100000">
                    <a:prstClr val="black"/>
                  </a:innerShdw>
                </a:effectLst>
              </a:rPr>
              <a:t>The body is responsible to God for how they respond to the Word of God as it is delivered </a:t>
            </a:r>
            <a:r>
              <a:rPr lang="en-US" sz="4000" b="1" dirty="0" smtClean="0">
                <a:solidFill>
                  <a:schemeClr val="bg1"/>
                </a:solidFill>
                <a:effectLst>
                  <a:innerShdw blurRad="25400" dist="63500" dir="8100000">
                    <a:prstClr val="black"/>
                  </a:innerShdw>
                </a:effectLst>
              </a:rPr>
              <a:t>and also to honor the man of God who delivers it.</a:t>
            </a:r>
          </a:p>
        </p:txBody>
      </p:sp>
    </p:spTree>
    <p:extLst>
      <p:ext uri="{BB962C8B-B14F-4D97-AF65-F5344CB8AC3E}">
        <p14:creationId xmlns:p14="http://schemas.microsoft.com/office/powerpoint/2010/main" val="12411281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941E65"/>
            </a:gs>
            <a:gs pos="0">
              <a:srgbClr val="B80C29"/>
            </a:gs>
            <a:gs pos="70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effectLst>
                  <a:innerShdw blurRad="63500" dist="63500" dir="8100000">
                    <a:prstClr val="black"/>
                  </a:innerShdw>
                </a:effectLst>
              </a:rPr>
              <a:t>TABLE OF THE SEVEN CHURCHES OF THE REVELATION</a:t>
            </a:r>
            <a:r>
              <a:rPr lang="en-US" b="1" dirty="0" smtClean="0">
                <a:solidFill>
                  <a:schemeClr val="bg1"/>
                </a:solidFill>
                <a:effectLst>
                  <a:innerShdw blurRad="63500" dist="63500" dir="8100000">
                    <a:prstClr val="black"/>
                  </a:innerShdw>
                </a:effectLst>
              </a:rPr>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639379"/>
              </p:ext>
            </p:extLst>
          </p:nvPr>
        </p:nvGraphicFramePr>
        <p:xfrm>
          <a:off x="609602" y="1828800"/>
          <a:ext cx="7848599" cy="1676400"/>
        </p:xfrm>
        <a:graphic>
          <a:graphicData uri="http://schemas.openxmlformats.org/drawingml/2006/table">
            <a:tbl>
              <a:tblPr firstRow="1" firstCol="1" bandRow="1"/>
              <a:tblGrid>
                <a:gridCol w="1562123"/>
                <a:gridCol w="1585863"/>
                <a:gridCol w="1566871"/>
                <a:gridCol w="1566871"/>
                <a:gridCol w="1566871"/>
              </a:tblGrid>
              <a:tr h="1676400">
                <a:tc>
                  <a:txBody>
                    <a:bodyPr/>
                    <a:lstStyle/>
                    <a:p>
                      <a:pPr marL="0" marR="0" algn="ctr">
                        <a:lnSpc>
                          <a:spcPct val="115000"/>
                        </a:lnSpc>
                        <a:spcBef>
                          <a:spcPts val="0"/>
                        </a:spcBef>
                        <a:spcAft>
                          <a:spcPts val="0"/>
                        </a:spcAft>
                      </a:pPr>
                      <a:r>
                        <a:rPr lang="en-US" sz="2400" b="1" dirty="0">
                          <a:effectLst/>
                          <a:latin typeface="Calibri"/>
                          <a:ea typeface="Calibri"/>
                          <a:cs typeface="Georgia"/>
                        </a:rPr>
                        <a:t>Church</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b="1" dirty="0">
                          <a:effectLst/>
                          <a:latin typeface="Calibri"/>
                          <a:ea typeface="Calibri"/>
                          <a:cs typeface="Georgia"/>
                        </a:rPr>
                        <a:t>Keyword</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b="1" dirty="0">
                          <a:effectLst/>
                          <a:latin typeface="Calibri"/>
                          <a:ea typeface="Calibri"/>
                          <a:cs typeface="Georgia"/>
                        </a:rPr>
                        <a:t>“L”</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b="1" dirty="0">
                          <a:effectLst/>
                          <a:latin typeface="Calibri"/>
                          <a:ea typeface="Calibri"/>
                          <a:cs typeface="Georgia"/>
                        </a:rPr>
                        <a:t>Type of Church</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b="1" dirty="0">
                          <a:effectLst/>
                          <a:latin typeface="Calibri"/>
                          <a:ea typeface="Calibri"/>
                          <a:cs typeface="Georgia"/>
                        </a:rPr>
                        <a:t>“F”</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b="1" dirty="0">
                          <a:effectLst/>
                          <a:latin typeface="Calibri"/>
                          <a:ea typeface="Calibri"/>
                          <a:cs typeface="Georgia"/>
                        </a:rPr>
                        <a:t>Issue</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b="1" dirty="0">
                          <a:effectLst/>
                          <a:latin typeface="Calibri"/>
                          <a:ea typeface="Calibri"/>
                          <a:cs typeface="Georgia"/>
                        </a:rPr>
                        <a:t>“ism”</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b="1" dirty="0">
                          <a:effectLst/>
                          <a:latin typeface="Calibri"/>
                          <a:ea typeface="Calibri"/>
                          <a:cs typeface="Georgia"/>
                        </a:rPr>
                        <a:t>Represents Church Age</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b="1" dirty="0">
                          <a:effectLst/>
                          <a:latin typeface="Calibri"/>
                          <a:ea typeface="Calibri"/>
                          <a:cs typeface="Times New Roman"/>
                        </a:rPr>
                        <a:t>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3327488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effectLst>
                  <a:innerShdw blurRad="25400" dist="63500" dir="8100000">
                    <a:prstClr val="black"/>
                  </a:innerShdw>
                </a:effectLst>
              </a:rPr>
              <a:t>7 golden lampstands = 7 churches </a:t>
            </a:r>
            <a:endParaRPr lang="en-US" dirty="0"/>
          </a:p>
        </p:txBody>
      </p:sp>
      <p:sp>
        <p:nvSpPr>
          <p:cNvPr id="3" name="Content Placeholder 2"/>
          <p:cNvSpPr>
            <a:spLocks noGrp="1"/>
          </p:cNvSpPr>
          <p:nvPr>
            <p:ph idx="1"/>
          </p:nvPr>
        </p:nvSpPr>
        <p:spPr/>
        <p:txBody>
          <a:bodyPr>
            <a:normAutofit/>
          </a:bodyPr>
          <a:lstStyle/>
          <a:p>
            <a:pPr marL="0" indent="0">
              <a:buNone/>
            </a:pPr>
            <a:r>
              <a:rPr lang="en-US" sz="4400" b="1" dirty="0" smtClean="0">
                <a:solidFill>
                  <a:schemeClr val="bg1"/>
                </a:solidFill>
                <a:effectLst>
                  <a:innerShdw blurRad="25400" dist="63500" dir="8100000">
                    <a:prstClr val="black"/>
                  </a:innerShdw>
                </a:effectLst>
              </a:rPr>
              <a:t>These are seven literal churches </a:t>
            </a:r>
            <a:r>
              <a:rPr lang="en-US" sz="4000" b="1" dirty="0" smtClean="0">
                <a:solidFill>
                  <a:schemeClr val="bg1"/>
                </a:solidFill>
                <a:effectLst>
                  <a:innerShdw blurRad="25400" dist="63500" dir="8100000">
                    <a:prstClr val="black"/>
                  </a:innerShdw>
                </a:effectLst>
              </a:rPr>
              <a:t>– they actually existed in Asia Minor (Turkey), and the Lord Jesus had something to say to each of these churches in that day. </a:t>
            </a:r>
            <a:endParaRPr lang="en-US" sz="4000" b="1" dirty="0">
              <a:solidFill>
                <a:schemeClr val="bg1"/>
              </a:solidFill>
              <a:effectLst>
                <a:innerShdw blurRad="25400" dist="63500" dir="8100000">
                  <a:prstClr val="black"/>
                </a:innerShdw>
              </a:effectLst>
            </a:endParaRPr>
          </a:p>
        </p:txBody>
      </p:sp>
    </p:spTree>
    <p:extLst>
      <p:ext uri="{BB962C8B-B14F-4D97-AF65-F5344CB8AC3E}">
        <p14:creationId xmlns:p14="http://schemas.microsoft.com/office/powerpoint/2010/main" val="2185208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941E65"/>
            </a:gs>
            <a:gs pos="0">
              <a:srgbClr val="B80C29"/>
            </a:gs>
            <a:gs pos="69000">
              <a:srgbClr val="0D0783"/>
            </a:gs>
            <a:gs pos="100000">
              <a:srgbClr val="02011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92162"/>
          </a:xfrm>
        </p:spPr>
        <p:txBody>
          <a:bodyPr>
            <a:normAutofit fontScale="90000"/>
          </a:bodyPr>
          <a:lstStyle/>
          <a:p>
            <a:r>
              <a:rPr lang="en-US" b="1" dirty="0" smtClean="0">
                <a:solidFill>
                  <a:schemeClr val="bg1"/>
                </a:solidFill>
                <a:effectLst>
                  <a:innerShdw blurRad="25400" dist="63500" dir="8100000">
                    <a:prstClr val="black"/>
                  </a:innerShdw>
                </a:effectLst>
              </a:rPr>
              <a:t>Things the 7 churches </a:t>
            </a:r>
            <a:r>
              <a:rPr lang="en-US" b="1" dirty="0">
                <a:solidFill>
                  <a:schemeClr val="bg1"/>
                </a:solidFill>
                <a:effectLst>
                  <a:innerShdw blurRad="25400" dist="63500" dir="8100000">
                    <a:prstClr val="black"/>
                  </a:innerShdw>
                </a:effectLst>
              </a:rPr>
              <a:t>had in common</a:t>
            </a:r>
            <a:r>
              <a:rPr lang="en-US" b="1" dirty="0" smtClean="0">
                <a:solidFill>
                  <a:schemeClr val="bg1"/>
                </a:solidFill>
                <a:effectLst>
                  <a:innerShdw blurRad="25400" dist="63500" dir="8100000">
                    <a:prstClr val="black"/>
                  </a:innerShdw>
                </a:effectLst>
              </a:rPr>
              <a:t>:</a:t>
            </a:r>
            <a:endParaRPr lang="en-US" dirty="0"/>
          </a:p>
        </p:txBody>
      </p:sp>
      <p:sp>
        <p:nvSpPr>
          <p:cNvPr id="3" name="Content Placeholder 2"/>
          <p:cNvSpPr>
            <a:spLocks noGrp="1"/>
          </p:cNvSpPr>
          <p:nvPr>
            <p:ph idx="1"/>
          </p:nvPr>
        </p:nvSpPr>
        <p:spPr>
          <a:xfrm>
            <a:off x="304800" y="1143000"/>
            <a:ext cx="8534400" cy="5410200"/>
          </a:xfrm>
        </p:spPr>
        <p:txBody>
          <a:bodyPr>
            <a:normAutofit/>
          </a:bodyPr>
          <a:lstStyle/>
          <a:p>
            <a:pPr marL="457200" indent="-457200">
              <a:buAutoNum type="arabicPeriod"/>
            </a:pPr>
            <a:r>
              <a:rPr lang="en-US" sz="4400" b="1" dirty="0" smtClean="0">
                <a:solidFill>
                  <a:schemeClr val="bg1"/>
                </a:solidFill>
                <a:effectLst>
                  <a:innerShdw blurRad="25400" dist="63500" dir="8100000">
                    <a:prstClr val="black"/>
                  </a:innerShdw>
                </a:effectLst>
              </a:rPr>
              <a:t>These churches believed in salvation by grace alone – that the Lord Jesus Christ was the author and finisher </a:t>
            </a:r>
            <a:r>
              <a:rPr lang="en-US" sz="4400" b="1" dirty="0" smtClean="0">
                <a:solidFill>
                  <a:schemeClr val="bg1"/>
                </a:solidFill>
                <a:effectLst>
                  <a:innerShdw blurRad="25400" dist="63500" dir="8100000">
                    <a:prstClr val="black"/>
                  </a:innerShdw>
                </a:effectLst>
              </a:rPr>
              <a:t>of their faith (He initiated, </a:t>
            </a:r>
            <a:r>
              <a:rPr lang="en-US" sz="4400" b="1" dirty="0" smtClean="0">
                <a:solidFill>
                  <a:schemeClr val="bg1"/>
                </a:solidFill>
                <a:effectLst>
                  <a:innerShdw blurRad="25400" dist="63500" dir="8100000">
                    <a:prstClr val="black"/>
                  </a:innerShdw>
                </a:effectLst>
              </a:rPr>
              <a:t>developed, &amp; completed it – </a:t>
            </a:r>
            <a:r>
              <a:rPr lang="en-US" sz="4400" b="1" u="sng" dirty="0" smtClean="0">
                <a:solidFill>
                  <a:schemeClr val="bg1"/>
                </a:solidFill>
                <a:effectLst>
                  <a:innerShdw blurRad="25400" dist="63500" dir="8100000">
                    <a:prstClr val="black"/>
                  </a:innerShdw>
                </a:effectLst>
              </a:rPr>
              <a:t>no works</a:t>
            </a:r>
            <a:r>
              <a:rPr lang="en-US" sz="4400" b="1" dirty="0" smtClean="0">
                <a:solidFill>
                  <a:schemeClr val="bg1"/>
                </a:solidFill>
                <a:effectLst>
                  <a:innerShdw blurRad="25400" dist="63500" dir="8100000">
                    <a:prstClr val="black"/>
                  </a:innerShdw>
                </a:effectLst>
              </a:rPr>
              <a:t>). </a:t>
            </a:r>
          </a:p>
          <a:p>
            <a:pPr marL="0" indent="0" algn="ctr">
              <a:buNone/>
            </a:pPr>
            <a:r>
              <a:rPr lang="en-US" sz="4400" b="1" dirty="0" smtClean="0">
                <a:solidFill>
                  <a:schemeClr val="bg1"/>
                </a:solidFill>
                <a:effectLst>
                  <a:innerShdw blurRad="25400" dist="63500" dir="8100000">
                    <a:prstClr val="black"/>
                  </a:innerShdw>
                </a:effectLst>
              </a:rPr>
              <a:t>Eph. 2:8-9; Heb. 12:2 </a:t>
            </a:r>
          </a:p>
        </p:txBody>
      </p:sp>
    </p:spTree>
    <p:extLst>
      <p:ext uri="{BB962C8B-B14F-4D97-AF65-F5344CB8AC3E}">
        <p14:creationId xmlns:p14="http://schemas.microsoft.com/office/powerpoint/2010/main" val="830442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5475</TotalTime>
  <Words>1343</Words>
  <Application>Microsoft Office PowerPoint</Application>
  <PresentationFormat>On-screen Show (4:3)</PresentationFormat>
  <Paragraphs>220</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The Seven Churches</vt:lpstr>
      <vt:lpstr>Revelation 1:11-13</vt:lpstr>
      <vt:lpstr>Revelation 1:11-13</vt:lpstr>
      <vt:lpstr>Revelation 1:16</vt:lpstr>
      <vt:lpstr>Revelation 1:20</vt:lpstr>
      <vt:lpstr>7 golden lampstands = 7 churches </vt:lpstr>
      <vt:lpstr>7 golden lampstands = 7 churches </vt:lpstr>
      <vt:lpstr>7 golden lampstands = 7 churches </vt:lpstr>
      <vt:lpstr>Things the 7 churches had in common:</vt:lpstr>
      <vt:lpstr>Things the 7 churches had in common:</vt:lpstr>
      <vt:lpstr>Things the 7 churches had in common:</vt:lpstr>
      <vt:lpstr>Things the 7 churches had in common:</vt:lpstr>
      <vt:lpstr>Things the 7 churches had in common:</vt:lpstr>
      <vt:lpstr>Things the 7 churches had in common:</vt:lpstr>
      <vt:lpstr>Things the 7 churches had in common:</vt:lpstr>
      <vt:lpstr>7 golden lampstands = 7 churches </vt:lpstr>
      <vt:lpstr>7 golden lampstands = 7 churches </vt:lpstr>
      <vt:lpstr>7 golden lampstands = 7 churches </vt:lpstr>
      <vt:lpstr>7 golden lampstands = 7 churches </vt:lpstr>
      <vt:lpstr>7 golden lampstands = 7 churches </vt:lpstr>
      <vt:lpstr>7 golden lampstands = 7 churches </vt:lpstr>
      <vt:lpstr>7 golden lampstands = 7 churches </vt:lpstr>
      <vt:lpstr>7 golden lampstands = 7 churches </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Events in Church History</vt:lpstr>
      <vt:lpstr>The Seven Stars are the Angels of the Seven Churches</vt:lpstr>
      <vt:lpstr>The Seven Stars are the Angels of the Seven Churches</vt:lpstr>
      <vt:lpstr>The Seven Stars are the Angels of the Seven Churches</vt:lpstr>
      <vt:lpstr>TABLE OF THE SEVEN CHURCHES OF THE REVELATION: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Churches</dc:title>
  <dc:creator>Paige</dc:creator>
  <cp:lastModifiedBy>Paige</cp:lastModifiedBy>
  <cp:revision>77</cp:revision>
  <dcterms:created xsi:type="dcterms:W3CDTF">2017-05-03T13:37:05Z</dcterms:created>
  <dcterms:modified xsi:type="dcterms:W3CDTF">2017-05-07T08:52:50Z</dcterms:modified>
</cp:coreProperties>
</file>